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Lst>
  <p:sldSz cy="6858000" cx="12192000"/>
  <p:notesSz cx="6858000" cy="9144000"/>
  <p:embeddedFontLst>
    <p:embeddedFont>
      <p:font typeface="Tahoma"/>
      <p:regular r:id="rId190"/>
      <p:bold r:id="rId191"/>
    </p:embeddedFont>
    <p:embeddedFont>
      <p:font typeface="Century Gothic"/>
      <p:regular r:id="rId192"/>
      <p:bold r:id="rId193"/>
      <p:italic r:id="rId194"/>
      <p:boldItalic r:id="rId1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96" roundtripDataSignature="AMtx7mjO6loSYJ4pU1gMlV9M28kdelzK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0F0F8A-8A4F-4846-88DF-48B55BA21DF8}">
  <a:tblStyle styleId="{670F0F8A-8A4F-4846-88DF-48B55BA21DF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788AA85-BDE0-41F2-A794-91C11FAC9022}"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font" Target="fonts/Tahoma-regular.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font" Target="fonts/CenturyGothic-italic.fntdata"/><Relationship Id="rId43" Type="http://schemas.openxmlformats.org/officeDocument/2006/relationships/slide" Target="slides/slide37.xml"/><Relationship Id="rId193" Type="http://schemas.openxmlformats.org/officeDocument/2006/relationships/font" Target="fonts/CenturyGothic-bold.fntdata"/><Relationship Id="rId46" Type="http://schemas.openxmlformats.org/officeDocument/2006/relationships/slide" Target="slides/slide40.xml"/><Relationship Id="rId192" Type="http://schemas.openxmlformats.org/officeDocument/2006/relationships/font" Target="fonts/CenturyGothic-regular.fntdata"/><Relationship Id="rId45" Type="http://schemas.openxmlformats.org/officeDocument/2006/relationships/slide" Target="slides/slide39.xml"/><Relationship Id="rId191" Type="http://schemas.openxmlformats.org/officeDocument/2006/relationships/font" Target="fonts/Tahoma-bold.fntdata"/><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96" Type="http://customschemas.google.com/relationships/presentationmetadata" Target="metadata"/><Relationship Id="rId16" Type="http://schemas.openxmlformats.org/officeDocument/2006/relationships/slide" Target="slides/slide10.xml"/><Relationship Id="rId195" Type="http://schemas.openxmlformats.org/officeDocument/2006/relationships/font" Target="fonts/CenturyGothic-boldItalic.fntdata"/><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3" name="Google Shape;1383;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3" name="Google Shape;1393;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2" name="Google Shape;1402;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3" name="Google Shape;1403;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1" name="Google Shape;1411;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2" name="Google Shape;1412;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1" name="Google Shape;1421;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8" name="Google Shape;1438;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6" name="Google Shape;1446;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4" name="Google Shape;1454;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3" name="Google Shape;1463;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2" name="Google Shape;1472;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1" name="Google Shape;1481;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5" name="Google Shape;1495;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6" name="Google Shape;1516;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0" name="Google Shape;1530;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0" name="Google Shape;1540;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4" name="Google Shape;1554;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3" name="Google Shape;1563;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4" name="Google Shape;1564;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2" name="Google Shape;1572;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7" name="Google Shape;1587;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6" name="Google Shape;1596;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597" name="Google Shape;1597;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7" name="Google Shape;1607;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608" name="Google Shape;1608;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8" name="Google Shape;1618;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9" name="Google Shape;1629;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0" name="Google Shape;1640;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8" name="Google Shape;1648;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7" name="Google Shape;1657;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9" name="Google Shape;1669;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8" name="Google Shape;1678;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7" name="Google Shape;1687;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7" name="Google Shape;1697;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6" name="Google Shape;1706;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5" name="Google Shape;1715;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716" name="Google Shape;1716;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7" name="Google Shape;1737;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7" name="Google Shape;1757;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7" name="Google Shape;1767;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6" name="Google Shape;1776;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5" name="Google Shape;1785;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6" name="Google Shape;1796;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8" name="Google Shape;1808;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9" name="Google Shape;1829;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4" name="Google Shape;1844;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5" name="Google Shape;1855;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856" name="Google Shape;1856;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7" name="Google Shape;1877;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7" name="Google Shape;1897;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7" name="Google Shape;1907;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6" name="Google Shape;1916;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7" name="Google Shape;1927;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7" name="Google Shape;1937;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8" name="Google Shape;1938;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6" name="Google Shape;1946;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5" name="Google Shape;1955;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6" name="Google Shape;1966;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4" name="Google Shape;1994;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2" name="Google Shape;2022;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3" name="Google Shape;2033;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8" name="Google Shape;2048;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049" name="Google Shape;2049;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2" name="Google Shape;2062;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6" name="Google Shape;2076;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9" name="Google Shape;2109;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8" name="Google Shape;2138;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9" name="Google Shape;2149;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9" name="Google Shape;2159;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0" name="Google Shape;2180;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9" name="Google Shape;2189;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2" name="Google Shape;2202;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2" name="Google Shape;2212;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1" name="Google Shape;2221;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0" name="Google Shape;2230;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9" name="Google Shape;2239;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8" name="Google Shape;2248;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8" name="Google Shape;2258;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7" name="Google Shape;2267;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8" name="Google Shape;2268;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6" name="Google Shape;2306;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5" name="Google Shape;2315;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4" name="Google Shape;2324;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5" name="Google Shape;2335;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4" name="Google Shape;2344;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4" name="Google Shape;2354;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4" name="Google Shape;2364;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6" name="Google Shape;2376;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8" name="Google Shape;2388;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7" name="Google Shape;2407;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7" name="Google Shape;2417;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87" name="Google Shape;28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16" name="Google Shape;11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6" name="Google Shape;55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 name="Google Shape;62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 name="Google Shape;64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1" name="Google Shape;66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687" name="Google Shape;68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8" name="Google Shape;688;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9" name="Google Shape;699;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0" name="Google Shape;74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8" name="Google Shape;74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9" name="Google Shape;76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7" name="Google Shape;78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8" name="Google Shape;808;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7" name="Google Shape;81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1" name="Google Shape;83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0" name="Google Shape;840;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9" name="Google Shape;84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8" name="Google Shape;85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7" name="Google Shape;867;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6" name="Google Shape;876;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7" name="Google Shape;937;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Arial"/>
                <a:ea typeface="Arial"/>
                <a:cs typeface="Arial"/>
                <a:sym typeface="Arial"/>
              </a:rPr>
              <a:t>-Recall learning addition &amp; subtraction rules as a kid (346+243; 155+197).</a:t>
            </a:r>
            <a:endParaRPr>
              <a:latin typeface="Arial"/>
              <a:ea typeface="Arial"/>
              <a:cs typeface="Arial"/>
              <a:sym typeface="Arial"/>
            </a:endParaRPr>
          </a:p>
          <a:p>
            <a:pPr indent="0" lvl="0" marL="0" rtl="0" algn="l">
              <a:lnSpc>
                <a:spcPct val="100000"/>
              </a:lnSpc>
              <a:spcBef>
                <a:spcPts val="0"/>
              </a:spcBef>
              <a:spcAft>
                <a:spcPts val="0"/>
              </a:spcAft>
              <a:buSzPts val="1400"/>
              <a:buNone/>
            </a:pPr>
            <a:r>
              <a:rPr lang="en-US">
                <a:latin typeface="Arial"/>
                <a:ea typeface="Arial"/>
                <a:cs typeface="Arial"/>
                <a:sym typeface="Arial"/>
              </a:rPr>
              <a:t>-Binary is similar, but with far fewer possible combinations of 1-digit numbers.</a:t>
            </a:r>
            <a:endParaRPr/>
          </a:p>
          <a:p>
            <a:pPr indent="0" lvl="0" marL="0" rtl="0" algn="l">
              <a:lnSpc>
                <a:spcPct val="100000"/>
              </a:lnSpc>
              <a:spcBef>
                <a:spcPts val="0"/>
              </a:spcBef>
              <a:spcAft>
                <a:spcPts val="0"/>
              </a:spcAft>
              <a:buSzPts val="1400"/>
              <a:buNone/>
            </a:pPr>
            <a:r>
              <a:rPr lang="en-US">
                <a:latin typeface="Arial"/>
                <a:ea typeface="Arial"/>
                <a:cs typeface="Arial"/>
                <a:sym typeface="Arial"/>
              </a:rPr>
              <a:t>-First, 4 flashcards with no carry; then 4 with carry=0 and 4 with carry=1.</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4" name="Google Shape;954;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latin typeface="Arial"/>
                <a:ea typeface="Arial"/>
                <a:cs typeface="Arial"/>
                <a:sym typeface="Arial"/>
              </a:rPr>
              <a:t>Do Practice Question 1.</a:t>
            </a:r>
            <a:endParaRPr b="1">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79:notes"/>
          <p:cNvSpPr txBox="1"/>
          <p:nvPr/>
        </p:nvSpPr>
        <p:spPr>
          <a:xfrm>
            <a:off x="3970734" y="8773357"/>
            <a:ext cx="3038145" cy="461193"/>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78" name="Google Shape;978;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9" name="Google Shape;979;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latin typeface="Arial"/>
                <a:ea typeface="Arial"/>
                <a:cs typeface="Arial"/>
                <a:sym typeface="Arial"/>
              </a:rPr>
              <a:t>Do Practice Questions 4 and 5.</a:t>
            </a:r>
            <a:endParaRPr b="1">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9" name="Google Shape;989;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81:notes"/>
          <p:cNvSpPr txBox="1"/>
          <p:nvPr/>
        </p:nvSpPr>
        <p:spPr>
          <a:xfrm>
            <a:off x="3970734" y="8773357"/>
            <a:ext cx="3038145" cy="461193"/>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99" name="Google Shape;99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0" name="Google Shape;1000;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9" name="Google Shape;100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6" name="Google Shape;1016;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84:notes"/>
          <p:cNvSpPr txBox="1"/>
          <p:nvPr/>
        </p:nvSpPr>
        <p:spPr>
          <a:xfrm>
            <a:off x="3970734" y="8773357"/>
            <a:ext cx="3038145" cy="461193"/>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27" name="Google Shape;1027;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8" name="Google Shape;102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85:notes"/>
          <p:cNvSpPr txBox="1"/>
          <p:nvPr/>
        </p:nvSpPr>
        <p:spPr>
          <a:xfrm>
            <a:off x="3970734" y="8773357"/>
            <a:ext cx="3038145" cy="461193"/>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7" name="Google Shape;103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8" name="Google Shape;1038;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86:notes"/>
          <p:cNvSpPr txBox="1"/>
          <p:nvPr/>
        </p:nvSpPr>
        <p:spPr>
          <a:xfrm>
            <a:off x="3970734" y="8773357"/>
            <a:ext cx="3038145" cy="461193"/>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53" name="Google Shape;1053;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4" name="Google Shape;1054;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9" name="Google Shape;1069;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85" name="Google Shape;108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6" name="Google Shape;1086;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9" name="Google Shape;1099;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9" name="Google Shape;1109;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9" name="Google Shape;1129;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7" name="Google Shape;1137;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9" name="Google Shape;1149;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0" name="Google Shape;1160;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9" name="Google Shape;1169;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7" name="Google Shape;1317;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6" name="Google Shape;1326;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 name="Google Shape;19;p185"/>
          <p:cNvPicPr preferRelativeResize="0"/>
          <p:nvPr/>
        </p:nvPicPr>
        <p:blipFill rotWithShape="1">
          <a:blip r:embed="rId2">
            <a:alphaModFix/>
          </a:blip>
          <a:srcRect b="0" l="0" r="0" t="0"/>
          <a:stretch/>
        </p:blipFill>
        <p:spPr>
          <a:xfrm>
            <a:off x="76200" y="228600"/>
            <a:ext cx="1270000" cy="1200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19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19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9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5"/>
          <p:cNvSpPr/>
          <p:nvPr>
            <p:ph idx="2" type="pic"/>
          </p:nvPr>
        </p:nvSpPr>
        <p:spPr>
          <a:xfrm>
            <a:off x="5183188" y="987425"/>
            <a:ext cx="6172200" cy="4873625"/>
          </a:xfrm>
          <a:prstGeom prst="rect">
            <a:avLst/>
          </a:prstGeom>
          <a:noFill/>
          <a:ln>
            <a:noFill/>
          </a:ln>
        </p:spPr>
      </p:sp>
      <p:sp>
        <p:nvSpPr>
          <p:cNvPr id="77" name="Google Shape;77;p19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1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9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9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9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186"/>
          <p:cNvSpPr txBox="1"/>
          <p:nvPr>
            <p:ph type="title"/>
          </p:nvPr>
        </p:nvSpPr>
        <p:spPr>
          <a:xfrm>
            <a:off x="838200" y="365125"/>
            <a:ext cx="10515600" cy="132556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Times New Roman"/>
              <a:buNone/>
              <a:defRPr b="1" sz="32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86"/>
          <p:cNvSpPr txBox="1"/>
          <p:nvPr>
            <p:ph idx="1" type="body"/>
          </p:nvPr>
        </p:nvSpPr>
        <p:spPr>
          <a:xfrm>
            <a:off x="838200" y="1825625"/>
            <a:ext cx="10515600"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b="1" sz="2400">
                <a:latin typeface="Times New Roman"/>
                <a:ea typeface="Times New Roman"/>
                <a:cs typeface="Times New Roman"/>
                <a:sym typeface="Times New Roman"/>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1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1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8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8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type="title">
  <p:cSld name="TITLE">
    <p:spTree>
      <p:nvGrpSpPr>
        <p:cNvPr id="33" name="Shape 33"/>
        <p:cNvGrpSpPr/>
        <p:nvPr/>
      </p:nvGrpSpPr>
      <p:grpSpPr>
        <a:xfrm>
          <a:off x="0" y="0"/>
          <a:ext cx="0" cy="0"/>
          <a:chOff x="0" y="0"/>
          <a:chExt cx="0" cy="0"/>
        </a:xfrm>
      </p:grpSpPr>
      <p:sp>
        <p:nvSpPr>
          <p:cNvPr id="34" name="Google Shape;34;p188"/>
          <p:cNvSpPr txBox="1"/>
          <p:nvPr/>
        </p:nvSpPr>
        <p:spPr>
          <a:xfrm>
            <a:off x="5181600" y="6400800"/>
            <a:ext cx="6807200" cy="2746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996633"/>
                </a:solidFill>
                <a:latin typeface="Times New Roman"/>
                <a:ea typeface="Times New Roman"/>
                <a:cs typeface="Times New Roman"/>
                <a:sym typeface="Times New Roman"/>
              </a:rPr>
              <a:t>© 2009 Pearson Education, Upper Saddle River, NJ 07458. All Rights Reserved</a:t>
            </a:r>
            <a:endParaRPr b="0" i="0" sz="1400" u="none" cap="none" strike="noStrike">
              <a:solidFill>
                <a:srgbClr val="000000"/>
              </a:solidFill>
              <a:latin typeface="Arial"/>
              <a:ea typeface="Arial"/>
              <a:cs typeface="Arial"/>
              <a:sym typeface="Arial"/>
            </a:endParaRPr>
          </a:p>
        </p:txBody>
      </p:sp>
      <p:sp>
        <p:nvSpPr>
          <p:cNvPr id="35" name="Google Shape;35;p188"/>
          <p:cNvSpPr/>
          <p:nvPr/>
        </p:nvSpPr>
        <p:spPr>
          <a:xfrm>
            <a:off x="609600" y="457200"/>
            <a:ext cx="10871200" cy="5791200"/>
          </a:xfrm>
          <a:prstGeom prst="rect">
            <a:avLst/>
          </a:prstGeom>
          <a:solidFill>
            <a:srgbClr val="FFFFFF"/>
          </a:solidFill>
          <a:ln cap="flat" cmpd="sng" w="28575">
            <a:solidFill>
              <a:srgbClr val="9966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showMasterSp="0" type="txAndObj">
  <p:cSld name="TEXT_AND_OBJECT">
    <p:spTree>
      <p:nvGrpSpPr>
        <p:cNvPr id="36" name="Shape 36"/>
        <p:cNvGrpSpPr/>
        <p:nvPr/>
      </p:nvGrpSpPr>
      <p:grpSpPr>
        <a:xfrm>
          <a:off x="0" y="0"/>
          <a:ext cx="0" cy="0"/>
          <a:chOff x="0" y="0"/>
          <a:chExt cx="0" cy="0"/>
        </a:xfrm>
      </p:grpSpPr>
      <p:sp>
        <p:nvSpPr>
          <p:cNvPr id="37" name="Google Shape;37;p189"/>
          <p:cNvSpPr txBox="1"/>
          <p:nvPr>
            <p:ph type="title"/>
          </p:nvPr>
        </p:nvSpPr>
        <p:spPr>
          <a:xfrm>
            <a:off x="3251200" y="190500"/>
            <a:ext cx="8128000" cy="15271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9"/>
          <p:cNvSpPr txBox="1"/>
          <p:nvPr>
            <p:ph idx="1" type="body"/>
          </p:nvPr>
        </p:nvSpPr>
        <p:spPr>
          <a:xfrm>
            <a:off x="3251200" y="1905000"/>
            <a:ext cx="3962400" cy="4114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89"/>
          <p:cNvSpPr txBox="1"/>
          <p:nvPr>
            <p:ph idx="2" type="body"/>
          </p:nvPr>
        </p:nvSpPr>
        <p:spPr>
          <a:xfrm>
            <a:off x="7416800" y="1905000"/>
            <a:ext cx="3962400" cy="4114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0" name="Shape 40"/>
        <p:cNvGrpSpPr/>
        <p:nvPr/>
      </p:nvGrpSpPr>
      <p:grpSpPr>
        <a:xfrm>
          <a:off x="0" y="0"/>
          <a:ext cx="0" cy="0"/>
          <a:chOff x="0" y="0"/>
          <a:chExt cx="0" cy="0"/>
        </a:xfrm>
      </p:grpSpPr>
      <p:sp>
        <p:nvSpPr>
          <p:cNvPr id="41" name="Google Shape;41;p19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1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9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1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19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9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19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9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19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193"/>
          <p:cNvSpPr txBox="1"/>
          <p:nvPr>
            <p:ph type="title"/>
          </p:nvPr>
        </p:nvSpPr>
        <p:spPr>
          <a:xfrm>
            <a:off x="1379375" y="402448"/>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3"/>
          <p:cNvSpPr txBox="1"/>
          <p:nvPr>
            <p:ph idx="10" type="dt"/>
          </p:nvPr>
        </p:nvSpPr>
        <p:spPr>
          <a:xfrm>
            <a:off x="838200" y="6356350"/>
            <a:ext cx="3491204" cy="5016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3"/>
          <p:cNvSpPr txBox="1"/>
          <p:nvPr>
            <p:ph idx="11" type="ftr"/>
          </p:nvPr>
        </p:nvSpPr>
        <p:spPr>
          <a:xfrm>
            <a:off x="4907902" y="6356350"/>
            <a:ext cx="3245498" cy="5016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r>
              <a:rPr lang="en-US"/>
              <a:t>1</a:t>
            </a:r>
            <a:endParaRPr/>
          </a:p>
        </p:txBody>
      </p:sp>
      <p:pic>
        <p:nvPicPr>
          <p:cNvPr id="66" name="Google Shape;66;p193"/>
          <p:cNvPicPr preferRelativeResize="0"/>
          <p:nvPr/>
        </p:nvPicPr>
        <p:blipFill rotWithShape="1">
          <a:blip r:embed="rId2">
            <a:alphaModFix/>
          </a:blip>
          <a:srcRect b="0" l="0" r="0" t="0"/>
          <a:stretch/>
        </p:blipFill>
        <p:spPr>
          <a:xfrm>
            <a:off x="76200" y="228600"/>
            <a:ext cx="1270000" cy="1200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03.png"/><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99.png"/><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pn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0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05.png"/><Relationship Id="rId4" Type="http://schemas.openxmlformats.org/officeDocument/2006/relationships/image" Target="../media/image1.png"/><Relationship Id="rId5" Type="http://schemas.openxmlformats.org/officeDocument/2006/relationships/image" Target="../media/image12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png"/><Relationship Id="rId4" Type="http://schemas.openxmlformats.org/officeDocument/2006/relationships/image" Target="../media/image115.png"/><Relationship Id="rId5" Type="http://schemas.openxmlformats.org/officeDocument/2006/relationships/image" Target="../media/image108.png"/><Relationship Id="rId6" Type="http://schemas.openxmlformats.org/officeDocument/2006/relationships/image" Target="../media/image1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png"/><Relationship Id="rId4" Type="http://schemas.openxmlformats.org/officeDocument/2006/relationships/image" Target="../media/image107.png"/><Relationship Id="rId5" Type="http://schemas.openxmlformats.org/officeDocument/2006/relationships/image" Target="../media/image106.png"/><Relationship Id="rId6" Type="http://schemas.openxmlformats.org/officeDocument/2006/relationships/image" Target="../media/image116.png"/><Relationship Id="rId7" Type="http://schemas.openxmlformats.org/officeDocument/2006/relationships/image" Target="../media/image114.png"/><Relationship Id="rId8" Type="http://schemas.openxmlformats.org/officeDocument/2006/relationships/image" Target="../media/image11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13.png"/><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13.png"/><Relationship Id="rId4" Type="http://schemas.openxmlformats.org/officeDocument/2006/relationships/image" Target="../media/image1.png"/><Relationship Id="rId5" Type="http://schemas.openxmlformats.org/officeDocument/2006/relationships/image" Target="../media/image110.png"/><Relationship Id="rId6" Type="http://schemas.openxmlformats.org/officeDocument/2006/relationships/image" Target="../media/image120.png"/><Relationship Id="rId7" Type="http://schemas.openxmlformats.org/officeDocument/2006/relationships/image" Target="../media/image123.png"/><Relationship Id="rId8" Type="http://schemas.openxmlformats.org/officeDocument/2006/relationships/image" Target="../media/image1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13.png"/><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png"/><Relationship Id="rId4" Type="http://schemas.openxmlformats.org/officeDocument/2006/relationships/image" Target="../media/image11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01.png"/><Relationship Id="rId4" Type="http://schemas.openxmlformats.org/officeDocument/2006/relationships/image" Target="../media/image1.png"/><Relationship Id="rId9"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9.png"/><Relationship Id="rId7" Type="http://schemas.openxmlformats.org/officeDocument/2006/relationships/image" Target="../media/image126.png"/><Relationship Id="rId8" Type="http://schemas.openxmlformats.org/officeDocument/2006/relationships/image" Target="../media/image1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10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36.png"/><Relationship Id="rId4"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36.png"/><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38.png"/><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38.png"/><Relationship Id="rId4" Type="http://schemas.openxmlformats.org/officeDocument/2006/relationships/image" Target="../media/image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33.png"/><Relationship Id="rId4" Type="http://schemas.openxmlformats.org/officeDocument/2006/relationships/image" Target="../media/image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32.png"/><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4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39.png"/><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39.png"/><Relationship Id="rId4" Type="http://schemas.openxmlformats.org/officeDocument/2006/relationships/image" Target="../media/image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59.png"/><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31.png"/><Relationship Id="rId4" Type="http://schemas.openxmlformats.org/officeDocument/2006/relationships/image" Target="../media/image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31.png"/><Relationship Id="rId4" Type="http://schemas.openxmlformats.org/officeDocument/2006/relationships/image" Target="../media/image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41.png"/><Relationship Id="rId4" Type="http://schemas.openxmlformats.org/officeDocument/2006/relationships/image" Target="../media/image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png"/><Relationship Id="rId4" Type="http://schemas.openxmlformats.org/officeDocument/2006/relationships/image" Target="../media/image1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39.png"/><Relationship Id="rId4" Type="http://schemas.openxmlformats.org/officeDocument/2006/relationships/image" Target="../media/image1.png"/><Relationship Id="rId5" Type="http://schemas.openxmlformats.org/officeDocument/2006/relationships/image" Target="../media/image14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png"/><Relationship Id="rId4" Type="http://schemas.openxmlformats.org/officeDocument/2006/relationships/image" Target="../media/image146.png"/><Relationship Id="rId9" Type="http://schemas.openxmlformats.org/officeDocument/2006/relationships/image" Target="../media/image161.png"/><Relationship Id="rId5" Type="http://schemas.openxmlformats.org/officeDocument/2006/relationships/image" Target="../media/image143.png"/><Relationship Id="rId6" Type="http://schemas.openxmlformats.org/officeDocument/2006/relationships/image" Target="../media/image152.png"/><Relationship Id="rId7" Type="http://schemas.openxmlformats.org/officeDocument/2006/relationships/image" Target="../media/image162.png"/><Relationship Id="rId8" Type="http://schemas.openxmlformats.org/officeDocument/2006/relationships/image" Target="../media/image15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40.png"/><Relationship Id="rId4" Type="http://schemas.openxmlformats.org/officeDocument/2006/relationships/image" Target="../media/image1.png"/><Relationship Id="rId5" Type="http://schemas.openxmlformats.org/officeDocument/2006/relationships/image" Target="../media/image14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31.png"/><Relationship Id="rId4" Type="http://schemas.openxmlformats.org/officeDocument/2006/relationships/image" Target="../media/image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31.png"/><Relationship Id="rId4" Type="http://schemas.openxmlformats.org/officeDocument/2006/relationships/image" Target="../media/image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41.png"/><Relationship Id="rId4" Type="http://schemas.openxmlformats.org/officeDocument/2006/relationships/image" Target="../media/image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9.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png"/><Relationship Id="rId4" Type="http://schemas.openxmlformats.org/officeDocument/2006/relationships/image" Target="../media/image149.png"/><Relationship Id="rId5" Type="http://schemas.openxmlformats.org/officeDocument/2006/relationships/image" Target="../media/image14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png"/><Relationship Id="rId4" Type="http://schemas.openxmlformats.org/officeDocument/2006/relationships/image" Target="../media/image15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png"/><Relationship Id="rId4" Type="http://schemas.openxmlformats.org/officeDocument/2006/relationships/image" Target="../media/image150.png"/><Relationship Id="rId5" Type="http://schemas.openxmlformats.org/officeDocument/2006/relationships/image" Target="../media/image15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01.png"/><Relationship Id="rId4" Type="http://schemas.openxmlformats.org/officeDocument/2006/relationships/image" Target="../media/image151.png"/><Relationship Id="rId5" Type="http://schemas.openxmlformats.org/officeDocument/2006/relationships/image" Target="../media/image156.png"/><Relationship Id="rId6" Type="http://schemas.openxmlformats.org/officeDocument/2006/relationships/image" Target="../media/image157.png"/><Relationship Id="rId7" Type="http://schemas.openxmlformats.org/officeDocument/2006/relationships/image" Target="../media/image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51.png"/><Relationship Id="rId4" Type="http://schemas.openxmlformats.org/officeDocument/2006/relationships/image" Target="../media/image163.png"/><Relationship Id="rId5" Type="http://schemas.openxmlformats.org/officeDocument/2006/relationships/image" Target="../media/image166.png"/><Relationship Id="rId6" Type="http://schemas.openxmlformats.org/officeDocument/2006/relationships/image" Target="../media/image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png"/><Relationship Id="rId4" Type="http://schemas.openxmlformats.org/officeDocument/2006/relationships/image" Target="../media/image176.png"/><Relationship Id="rId5" Type="http://schemas.openxmlformats.org/officeDocument/2006/relationships/image" Target="../media/image18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png"/><Relationship Id="rId4" Type="http://schemas.openxmlformats.org/officeDocument/2006/relationships/image" Target="../media/image183.png"/><Relationship Id="rId5" Type="http://schemas.openxmlformats.org/officeDocument/2006/relationships/image" Target="../media/image15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70.png"/><Relationship Id="rId4" Type="http://schemas.openxmlformats.org/officeDocument/2006/relationships/image" Target="../media/image169.png"/><Relationship Id="rId5" Type="http://schemas.openxmlformats.org/officeDocument/2006/relationships/image" Target="../media/image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png"/><Relationship Id="rId4" Type="http://schemas.openxmlformats.org/officeDocument/2006/relationships/image" Target="../media/image16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png"/><Relationship Id="rId4" Type="http://schemas.openxmlformats.org/officeDocument/2006/relationships/image" Target="../media/image172.png"/><Relationship Id="rId5" Type="http://schemas.openxmlformats.org/officeDocument/2006/relationships/image" Target="../media/image16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74.png"/><Relationship Id="rId4" Type="http://schemas.openxmlformats.org/officeDocument/2006/relationships/image" Target="../media/image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68.png"/><Relationship Id="rId4" Type="http://schemas.openxmlformats.org/officeDocument/2006/relationships/image" Target="../media/image179.png"/><Relationship Id="rId5" Type="http://schemas.openxmlformats.org/officeDocument/2006/relationships/image" Target="../media/image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77.png"/><Relationship Id="rId4" Type="http://schemas.openxmlformats.org/officeDocument/2006/relationships/image" Target="../media/image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73.png"/><Relationship Id="rId4" Type="http://schemas.openxmlformats.org/officeDocument/2006/relationships/image" Target="../media/image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71.png"/><Relationship Id="rId4" Type="http://schemas.openxmlformats.org/officeDocument/2006/relationships/image" Target="../media/image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75.png"/><Relationship Id="rId4" Type="http://schemas.openxmlformats.org/officeDocument/2006/relationships/image" Target="../media/image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67.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82.png"/><Relationship Id="rId4" Type="http://schemas.openxmlformats.org/officeDocument/2006/relationships/image" Target="../media/image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18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187.png"/><Relationship Id="rId4" Type="http://schemas.openxmlformats.org/officeDocument/2006/relationships/image" Target="../media/image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png"/><Relationship Id="rId4" Type="http://schemas.openxmlformats.org/officeDocument/2006/relationships/image" Target="../media/image187.png"/><Relationship Id="rId5" Type="http://schemas.openxmlformats.org/officeDocument/2006/relationships/image" Target="../media/image19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png"/><Relationship Id="rId4" Type="http://schemas.openxmlformats.org/officeDocument/2006/relationships/image" Target="../media/image18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png"/><Relationship Id="rId4" Type="http://schemas.openxmlformats.org/officeDocument/2006/relationships/image" Target="../media/image185.png"/><Relationship Id="rId5" Type="http://schemas.openxmlformats.org/officeDocument/2006/relationships/image" Target="../media/image19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1.png"/><Relationship Id="rId4" Type="http://schemas.openxmlformats.org/officeDocument/2006/relationships/image" Target="../media/image185.png"/><Relationship Id="rId5" Type="http://schemas.openxmlformats.org/officeDocument/2006/relationships/image" Target="../media/image19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188.png"/><Relationship Id="rId4" Type="http://schemas.openxmlformats.org/officeDocument/2006/relationships/image" Target="../media/image18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1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25.png"/><Relationship Id="rId7" Type="http://schemas.openxmlformats.org/officeDocument/2006/relationships/image" Target="../media/image23.png"/><Relationship Id="rId8"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jp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8.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9.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3.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3.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0.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4.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en.wikipedia.org/wiki/Image:General_double_precision_float.PNG" TargetMode="External"/><Relationship Id="rId4" Type="http://schemas.openxmlformats.org/officeDocument/2006/relationships/image" Target="../media/image31.png"/><Relationship Id="rId5"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5.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6.pn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52.png"/><Relationship Id="rId4" Type="http://schemas.openxmlformats.org/officeDocument/2006/relationships/image" Target="../media/image46.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53.png"/><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1.pn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2.png"/><Relationship Id="rId13" Type="http://schemas.openxmlformats.org/officeDocument/2006/relationships/image" Target="../media/image1.png"/><Relationship Id="rId12" Type="http://schemas.openxmlformats.org/officeDocument/2006/relationships/image" Target="../media/image49.png"/><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50.png"/><Relationship Id="rId4" Type="http://schemas.openxmlformats.org/officeDocument/2006/relationships/image" Target="../media/image64.png"/><Relationship Id="rId9" Type="http://schemas.openxmlformats.org/officeDocument/2006/relationships/image" Target="../media/image48.png"/><Relationship Id="rId5" Type="http://schemas.openxmlformats.org/officeDocument/2006/relationships/image" Target="../media/image38.png"/><Relationship Id="rId6" Type="http://schemas.openxmlformats.org/officeDocument/2006/relationships/image" Target="../media/image45.png"/><Relationship Id="rId7" Type="http://schemas.openxmlformats.org/officeDocument/2006/relationships/image" Target="../media/image40.png"/><Relationship Id="rId8"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45.png"/><Relationship Id="rId4" Type="http://schemas.openxmlformats.org/officeDocument/2006/relationships/image" Target="../media/image56.png"/><Relationship Id="rId5"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5.pn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2.png"/><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8.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9.png"/><Relationship Id="rId4" Type="http://schemas.openxmlformats.org/officeDocument/2006/relationships/image" Target="../media/image82.png"/><Relationship Id="rId5"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png"/></Relationships>
</file>

<file path=ppt/slides/_rels/slide99.xml.rels><?xml version="1.0" encoding="UTF-8" standalone="yes"?><Relationships xmlns="http://schemas.openxmlformats.org/package/2006/relationships"><Relationship Id="rId40" Type="http://schemas.openxmlformats.org/officeDocument/2006/relationships/image" Target="../media/image92.png"/><Relationship Id="rId20" Type="http://schemas.openxmlformats.org/officeDocument/2006/relationships/image" Target="../media/image79.png"/><Relationship Id="rId42" Type="http://schemas.openxmlformats.org/officeDocument/2006/relationships/image" Target="../media/image1.png"/><Relationship Id="rId41" Type="http://schemas.openxmlformats.org/officeDocument/2006/relationships/image" Target="../media/image93.png"/><Relationship Id="rId22" Type="http://schemas.openxmlformats.org/officeDocument/2006/relationships/image" Target="../media/image76.png"/><Relationship Id="rId21" Type="http://schemas.openxmlformats.org/officeDocument/2006/relationships/image" Target="../media/image81.png"/><Relationship Id="rId24" Type="http://schemas.openxmlformats.org/officeDocument/2006/relationships/image" Target="../media/image96.png"/><Relationship Id="rId23"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70.png"/><Relationship Id="rId4" Type="http://schemas.openxmlformats.org/officeDocument/2006/relationships/image" Target="../media/image67.png"/><Relationship Id="rId9" Type="http://schemas.openxmlformats.org/officeDocument/2006/relationships/image" Target="../media/image69.png"/><Relationship Id="rId26" Type="http://schemas.openxmlformats.org/officeDocument/2006/relationships/image" Target="../media/image86.png"/><Relationship Id="rId25" Type="http://schemas.openxmlformats.org/officeDocument/2006/relationships/image" Target="../media/image97.png"/><Relationship Id="rId28" Type="http://schemas.openxmlformats.org/officeDocument/2006/relationships/image" Target="../media/image102.png"/><Relationship Id="rId27" Type="http://schemas.openxmlformats.org/officeDocument/2006/relationships/image" Target="../media/image85.png"/><Relationship Id="rId5" Type="http://schemas.openxmlformats.org/officeDocument/2006/relationships/image" Target="../media/image65.png"/><Relationship Id="rId6" Type="http://schemas.openxmlformats.org/officeDocument/2006/relationships/image" Target="../media/image71.png"/><Relationship Id="rId29" Type="http://schemas.openxmlformats.org/officeDocument/2006/relationships/image" Target="../media/image80.png"/><Relationship Id="rId7" Type="http://schemas.openxmlformats.org/officeDocument/2006/relationships/image" Target="../media/image60.png"/><Relationship Id="rId8" Type="http://schemas.openxmlformats.org/officeDocument/2006/relationships/image" Target="../media/image63.png"/><Relationship Id="rId31" Type="http://schemas.openxmlformats.org/officeDocument/2006/relationships/image" Target="../media/image104.png"/><Relationship Id="rId30" Type="http://schemas.openxmlformats.org/officeDocument/2006/relationships/image" Target="../media/image84.png"/><Relationship Id="rId11" Type="http://schemas.openxmlformats.org/officeDocument/2006/relationships/image" Target="../media/image66.png"/><Relationship Id="rId33" Type="http://schemas.openxmlformats.org/officeDocument/2006/relationships/image" Target="../media/image178.png"/><Relationship Id="rId10" Type="http://schemas.openxmlformats.org/officeDocument/2006/relationships/image" Target="../media/image74.png"/><Relationship Id="rId32" Type="http://schemas.openxmlformats.org/officeDocument/2006/relationships/image" Target="../media/image94.png"/><Relationship Id="rId13" Type="http://schemas.openxmlformats.org/officeDocument/2006/relationships/image" Target="../media/image77.png"/><Relationship Id="rId35" Type="http://schemas.openxmlformats.org/officeDocument/2006/relationships/image" Target="../media/image90.png"/><Relationship Id="rId12" Type="http://schemas.openxmlformats.org/officeDocument/2006/relationships/image" Target="../media/image68.png"/><Relationship Id="rId34" Type="http://schemas.openxmlformats.org/officeDocument/2006/relationships/image" Target="../media/image95.png"/><Relationship Id="rId15" Type="http://schemas.openxmlformats.org/officeDocument/2006/relationships/image" Target="../media/image75.png"/><Relationship Id="rId37" Type="http://schemas.openxmlformats.org/officeDocument/2006/relationships/image" Target="../media/image89.png"/><Relationship Id="rId14" Type="http://schemas.openxmlformats.org/officeDocument/2006/relationships/image" Target="../media/image73.png"/><Relationship Id="rId36" Type="http://schemas.openxmlformats.org/officeDocument/2006/relationships/image" Target="../media/image98.png"/><Relationship Id="rId17" Type="http://schemas.openxmlformats.org/officeDocument/2006/relationships/image" Target="../media/image72.png"/><Relationship Id="rId39" Type="http://schemas.openxmlformats.org/officeDocument/2006/relationships/image" Target="../media/image91.png"/><Relationship Id="rId16" Type="http://schemas.openxmlformats.org/officeDocument/2006/relationships/image" Target="../media/image78.png"/><Relationship Id="rId38" Type="http://schemas.openxmlformats.org/officeDocument/2006/relationships/image" Target="../media/image100.png"/><Relationship Id="rId19" Type="http://schemas.openxmlformats.org/officeDocument/2006/relationships/image" Target="../media/image87.png"/><Relationship Id="rId18"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b="0" l="0" r="0" t="0"/>
          <a:stretch/>
        </p:blipFill>
        <p:spPr>
          <a:xfrm>
            <a:off x="1658680" y="765543"/>
            <a:ext cx="9245600" cy="2062717"/>
          </a:xfrm>
          <a:prstGeom prst="rect">
            <a:avLst/>
          </a:prstGeom>
          <a:noFill/>
          <a:ln>
            <a:noFill/>
          </a:ln>
          <a:effectLst>
            <a:outerShdw blurRad="292100" rotWithShape="0" algn="tl" dir="2700000" dist="139700">
              <a:srgbClr val="333333">
                <a:alpha val="64313"/>
              </a:srgbClr>
            </a:outerShdw>
          </a:effectLst>
        </p:spPr>
      </p:pic>
      <p:sp>
        <p:nvSpPr>
          <p:cNvPr id="99" name="Google Shape;99;p1"/>
          <p:cNvSpPr/>
          <p:nvPr/>
        </p:nvSpPr>
        <p:spPr>
          <a:xfrm>
            <a:off x="964504" y="3076195"/>
            <a:ext cx="10220947" cy="1938992"/>
          </a:xfrm>
          <a:prstGeom prst="rect">
            <a:avLst/>
          </a:prstGeom>
          <a:solidFill>
            <a:srgbClr val="D8E2F3"/>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dk1"/>
                </a:solidFill>
                <a:latin typeface="Times New Roman"/>
                <a:ea typeface="Times New Roman"/>
                <a:cs typeface="Times New Roman"/>
                <a:sym typeface="Times New Roman"/>
              </a:rPr>
              <a:t>Digital Electronics and Computer Architecture </a:t>
            </a:r>
            <a:endParaRPr b="0" i="0" sz="1400" u="none" cap="none" strike="noStrike">
              <a:solidFill>
                <a:srgbClr val="000000"/>
              </a:solidFill>
              <a:latin typeface="Arial"/>
              <a:ea typeface="Arial"/>
              <a:cs typeface="Arial"/>
              <a:sym typeface="Arial"/>
            </a:endParaRPr>
          </a:p>
        </p:txBody>
      </p:sp>
      <p:sp>
        <p:nvSpPr>
          <p:cNvPr id="100" name="Google Shape;100;p1"/>
          <p:cNvSpPr txBox="1"/>
          <p:nvPr/>
        </p:nvSpPr>
        <p:spPr>
          <a:xfrm>
            <a:off x="2349206" y="5350497"/>
            <a:ext cx="7894160" cy="700757"/>
          </a:xfrm>
          <a:prstGeom prst="rect">
            <a:avLst/>
          </a:prstGeom>
          <a:noFill/>
          <a:ln>
            <a:noFill/>
          </a:ln>
        </p:spPr>
        <p:txBody>
          <a:bodyPr anchorCtr="0" anchor="t" bIns="45700" lIns="91425" spcFirstLastPara="1" rIns="91425" wrap="square" tIns="45700">
            <a:noAutofit/>
          </a:bodyPr>
          <a:lstStyle/>
          <a:p>
            <a:pPr indent="-91440" lvl="0" marL="91440" marR="0" rtl="0" algn="l">
              <a:lnSpc>
                <a:spcPct val="90000"/>
              </a:lnSpc>
              <a:spcBef>
                <a:spcPts val="0"/>
              </a:spcBef>
              <a:spcAft>
                <a:spcPts val="0"/>
              </a:spcAft>
              <a:buClr>
                <a:schemeClr val="accent1"/>
              </a:buClr>
              <a:buSzPts val="2000"/>
              <a:buFont typeface="Calibri"/>
              <a:buChar char=" "/>
            </a:pPr>
            <a:r>
              <a:rPr b="1" i="0" lang="en-US" sz="2000" u="none" cap="none" strike="noStrike">
                <a:solidFill>
                  <a:srgbClr val="002060"/>
                </a:solidFill>
                <a:latin typeface="Times New Roman"/>
                <a:ea typeface="Times New Roman"/>
                <a:cs typeface="Times New Roman"/>
                <a:sym typeface="Times New Roman"/>
              </a:rPr>
              <a:t>SCHOOL  OF COMPUTER ENGINEERING AND TECHNOLOGY</a:t>
            </a:r>
            <a:endParaRPr b="1" i="0" sz="2000" u="none" cap="none" strike="noStrike">
              <a:solidFill>
                <a:srgbClr val="002060"/>
              </a:solidFill>
              <a:latin typeface="Times New Roman"/>
              <a:ea typeface="Times New Roman"/>
              <a:cs typeface="Times New Roman"/>
              <a:sym typeface="Times New Roman"/>
            </a:endParaRPr>
          </a:p>
        </p:txBody>
      </p:sp>
      <p:sp>
        <p:nvSpPr>
          <p:cNvPr id="101" name="Google Shape;101;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2" name="Google Shape;10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10"/>
          <p:cNvPicPr preferRelativeResize="0"/>
          <p:nvPr>
            <p:ph idx="1" type="body"/>
          </p:nvPr>
        </p:nvPicPr>
        <p:blipFill rotWithShape="1">
          <a:blip r:embed="rId3">
            <a:alphaModFix/>
          </a:blip>
          <a:srcRect b="0" l="0" r="0" t="0"/>
          <a:stretch/>
        </p:blipFill>
        <p:spPr>
          <a:xfrm>
            <a:off x="4236890" y="1398641"/>
            <a:ext cx="3906371" cy="5208636"/>
          </a:xfrm>
          <a:prstGeom prst="rect">
            <a:avLst/>
          </a:prstGeom>
          <a:noFill/>
          <a:ln cap="flat" cmpd="sng" w="9525">
            <a:solidFill>
              <a:schemeClr val="dk1"/>
            </a:solidFill>
            <a:prstDash val="solid"/>
            <a:round/>
            <a:headEnd len="sm" w="sm" type="none"/>
            <a:tailEnd len="sm" w="sm" type="none"/>
          </a:ln>
        </p:spPr>
      </p:pic>
      <p:sp>
        <p:nvSpPr>
          <p:cNvPr id="181" name="Google Shape;181;p10"/>
          <p:cNvSpPr txBox="1"/>
          <p:nvPr/>
        </p:nvSpPr>
        <p:spPr>
          <a:xfrm>
            <a:off x="1185649" y="223219"/>
            <a:ext cx="9820701" cy="61751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Text book soft copy available</a:t>
            </a:r>
            <a:endParaRPr b="1" i="0" sz="3200" u="none" cap="none" strike="noStrike">
              <a:solidFill>
                <a:schemeClr val="dk1"/>
              </a:solidFill>
              <a:latin typeface="Times New Roman"/>
              <a:ea typeface="Times New Roman"/>
              <a:cs typeface="Times New Roman"/>
              <a:sym typeface="Times New Roman"/>
            </a:endParaRPr>
          </a:p>
        </p:txBody>
      </p:sp>
      <p:sp>
        <p:nvSpPr>
          <p:cNvPr id="182" name="Google Shape;182;p10"/>
          <p:cNvSpPr txBox="1"/>
          <p:nvPr/>
        </p:nvSpPr>
        <p:spPr>
          <a:xfrm>
            <a:off x="668594" y="1238865"/>
            <a:ext cx="10943304" cy="54826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83" name="Google Shape;18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84" name="Google Shape;18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5" name="Google Shape;185;p10"/>
          <p:cNvPicPr preferRelativeResize="0"/>
          <p:nvPr/>
        </p:nvPicPr>
        <p:blipFill rotWithShape="1">
          <a:blip r:embed="rId4">
            <a:alphaModFix/>
          </a:blip>
          <a:srcRect b="0" l="0" r="0" t="0"/>
          <a:stretch/>
        </p:blipFill>
        <p:spPr>
          <a:xfrm>
            <a:off x="130792" y="40180"/>
            <a:ext cx="795122" cy="75139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00"/>
          <p:cNvSpPr txBox="1"/>
          <p:nvPr>
            <p:ph type="title"/>
          </p:nvPr>
        </p:nvSpPr>
        <p:spPr>
          <a:xfrm>
            <a:off x="2209800" y="280219"/>
            <a:ext cx="8229600" cy="781665"/>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Common Terminology</a:t>
            </a:r>
            <a:endParaRPr sz="4000">
              <a:latin typeface="Times New Roman"/>
              <a:ea typeface="Times New Roman"/>
              <a:cs typeface="Times New Roman"/>
              <a:sym typeface="Times New Roman"/>
            </a:endParaRPr>
          </a:p>
        </p:txBody>
      </p:sp>
      <p:sp>
        <p:nvSpPr>
          <p:cNvPr id="1386" name="Google Shape;1386;p100"/>
          <p:cNvSpPr txBox="1"/>
          <p:nvPr>
            <p:ph idx="1" type="body"/>
          </p:nvPr>
        </p:nvSpPr>
        <p:spPr>
          <a:xfrm>
            <a:off x="2051843" y="1285471"/>
            <a:ext cx="8229600" cy="43891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b="1" lang="en-US" sz="2800">
                <a:solidFill>
                  <a:srgbClr val="FF0000"/>
                </a:solidFill>
              </a:rPr>
              <a:t>Literal</a:t>
            </a:r>
            <a:br>
              <a:rPr b="1" lang="en-US">
                <a:solidFill>
                  <a:srgbClr val="FF0000"/>
                </a:solidFill>
              </a:rPr>
            </a:br>
            <a:r>
              <a:rPr lang="en-US"/>
              <a:t>The appearance of a variable or its complement</a:t>
            </a:r>
            <a:endParaRPr/>
          </a:p>
          <a:p>
            <a:pPr indent="-228600" lvl="0" marL="228600" rtl="0" algn="l">
              <a:lnSpc>
                <a:spcPct val="90000"/>
              </a:lnSpc>
              <a:spcBef>
                <a:spcPts val="1000"/>
              </a:spcBef>
              <a:spcAft>
                <a:spcPts val="0"/>
              </a:spcAft>
              <a:buClr>
                <a:srgbClr val="FF0000"/>
              </a:buClr>
              <a:buSzPts val="2800"/>
              <a:buChar char="•"/>
            </a:pPr>
            <a:r>
              <a:rPr b="1" lang="en-US" sz="2800">
                <a:solidFill>
                  <a:srgbClr val="FF0000"/>
                </a:solidFill>
              </a:rPr>
              <a:t>Product Term</a:t>
            </a:r>
            <a:endParaRPr sz="2800">
              <a:solidFill>
                <a:srgbClr val="FF0000"/>
              </a:solidFill>
            </a:endParaRPr>
          </a:p>
          <a:p>
            <a:pPr indent="-228600" lvl="0" marL="228600" rtl="0" algn="l">
              <a:lnSpc>
                <a:spcPct val="90000"/>
              </a:lnSpc>
              <a:spcBef>
                <a:spcPts val="1000"/>
              </a:spcBef>
              <a:spcAft>
                <a:spcPts val="0"/>
              </a:spcAft>
              <a:buClr>
                <a:schemeClr val="dk1"/>
              </a:buClr>
              <a:buSzPts val="2400"/>
              <a:buNone/>
            </a:pPr>
            <a:r>
              <a:rPr lang="en-US"/>
              <a:t>	One or more literals connected by AND operators    </a:t>
            </a:r>
            <a:endParaRPr/>
          </a:p>
          <a:p>
            <a:pPr indent="-228600" lvl="0" marL="228600" rtl="0" algn="l">
              <a:lnSpc>
                <a:spcPct val="90000"/>
              </a:lnSpc>
              <a:spcBef>
                <a:spcPts val="1000"/>
              </a:spcBef>
              <a:spcAft>
                <a:spcPts val="0"/>
              </a:spcAft>
              <a:buClr>
                <a:srgbClr val="FF0000"/>
              </a:buClr>
              <a:buSzPts val="2800"/>
              <a:buChar char="•"/>
            </a:pPr>
            <a:r>
              <a:rPr b="1" lang="en-US" sz="2800">
                <a:solidFill>
                  <a:srgbClr val="FF0000"/>
                </a:solidFill>
              </a:rPr>
              <a:t>Sum Term</a:t>
            </a:r>
            <a:endParaRPr/>
          </a:p>
          <a:p>
            <a:pPr indent="-228600" lvl="0" marL="228600" rtl="0" algn="l">
              <a:lnSpc>
                <a:spcPct val="90000"/>
              </a:lnSpc>
              <a:spcBef>
                <a:spcPts val="1000"/>
              </a:spcBef>
              <a:spcAft>
                <a:spcPts val="0"/>
              </a:spcAft>
              <a:buClr>
                <a:schemeClr val="dk1"/>
              </a:buClr>
              <a:buSzPts val="2400"/>
              <a:buNone/>
            </a:pPr>
            <a:r>
              <a:rPr lang="en-US"/>
              <a:t>	One or more literals connected by OR operators</a:t>
            </a:r>
            <a:endParaRPr/>
          </a:p>
          <a:p>
            <a:pPr indent="-76200" lvl="0" marL="228600" rtl="0" algn="l">
              <a:lnSpc>
                <a:spcPct val="90000"/>
              </a:lnSpc>
              <a:spcBef>
                <a:spcPts val="1000"/>
              </a:spcBef>
              <a:spcAft>
                <a:spcPts val="0"/>
              </a:spcAft>
              <a:buClr>
                <a:schemeClr val="dk1"/>
              </a:buClr>
              <a:buSzPts val="2400"/>
              <a:buNone/>
            </a:pPr>
            <a:r>
              <a:t/>
            </a:r>
            <a:endParaRPr/>
          </a:p>
        </p:txBody>
      </p:sp>
      <p:pic>
        <p:nvPicPr>
          <p:cNvPr id="1387" name="Google Shape;1387;p100"/>
          <p:cNvPicPr preferRelativeResize="0"/>
          <p:nvPr/>
        </p:nvPicPr>
        <p:blipFill rotWithShape="1">
          <a:blip r:embed="rId3">
            <a:alphaModFix/>
          </a:blip>
          <a:srcRect b="0" l="0" r="0" t="0"/>
          <a:stretch/>
        </p:blipFill>
        <p:spPr>
          <a:xfrm>
            <a:off x="2562936" y="4445866"/>
            <a:ext cx="7876464" cy="1832104"/>
          </a:xfrm>
          <a:prstGeom prst="rect">
            <a:avLst/>
          </a:prstGeom>
          <a:noFill/>
          <a:ln>
            <a:noFill/>
          </a:ln>
        </p:spPr>
      </p:pic>
      <p:sp>
        <p:nvSpPr>
          <p:cNvPr id="1388" name="Google Shape;1388;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389" name="Google Shape;1389;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90" name="Google Shape;1390;p100"/>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01"/>
          <p:cNvSpPr txBox="1"/>
          <p:nvPr>
            <p:ph type="title"/>
          </p:nvPr>
        </p:nvSpPr>
        <p:spPr>
          <a:xfrm>
            <a:off x="1981200" y="294968"/>
            <a:ext cx="8229600" cy="64672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Common Terminology(cnt’d)</a:t>
            </a:r>
            <a:endParaRPr b="1" sz="4000">
              <a:latin typeface="Times New Roman"/>
              <a:ea typeface="Times New Roman"/>
              <a:cs typeface="Times New Roman"/>
              <a:sym typeface="Times New Roman"/>
            </a:endParaRPr>
          </a:p>
        </p:txBody>
      </p:sp>
      <p:pic>
        <p:nvPicPr>
          <p:cNvPr id="1396" name="Google Shape;1396;p101"/>
          <p:cNvPicPr preferRelativeResize="0"/>
          <p:nvPr>
            <p:ph idx="1" type="body"/>
          </p:nvPr>
        </p:nvPicPr>
        <p:blipFill rotWithShape="1">
          <a:blip r:embed="rId3">
            <a:alphaModFix/>
          </a:blip>
          <a:srcRect b="0" l="0" r="0" t="0"/>
          <a:stretch/>
        </p:blipFill>
        <p:spPr>
          <a:xfrm>
            <a:off x="1135626" y="1283110"/>
            <a:ext cx="10151072" cy="5270090"/>
          </a:xfrm>
          <a:prstGeom prst="rect">
            <a:avLst/>
          </a:prstGeom>
          <a:noFill/>
          <a:ln cap="flat" cmpd="sng" w="9525">
            <a:solidFill>
              <a:schemeClr val="dk1"/>
            </a:solidFill>
            <a:prstDash val="solid"/>
            <a:round/>
            <a:headEnd len="sm" w="sm" type="none"/>
            <a:tailEnd len="sm" w="sm" type="none"/>
          </a:ln>
        </p:spPr>
      </p:pic>
      <p:sp>
        <p:nvSpPr>
          <p:cNvPr id="1397" name="Google Shape;1397;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398" name="Google Shape;1398;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99" name="Google Shape;1399;p101"/>
          <p:cNvPicPr preferRelativeResize="0"/>
          <p:nvPr/>
        </p:nvPicPr>
        <p:blipFill rotWithShape="1">
          <a:blip r:embed="rId4">
            <a:alphaModFix/>
          </a:blip>
          <a:srcRect b="0" l="0" r="0" t="0"/>
          <a:stretch/>
        </p:blipFill>
        <p:spPr>
          <a:xfrm>
            <a:off x="1" y="2"/>
            <a:ext cx="1135625" cy="117498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pic>
        <p:nvPicPr>
          <p:cNvPr id="1405" name="Google Shape;1405;p102"/>
          <p:cNvPicPr preferRelativeResize="0"/>
          <p:nvPr/>
        </p:nvPicPr>
        <p:blipFill rotWithShape="1">
          <a:blip r:embed="rId3">
            <a:alphaModFix/>
          </a:blip>
          <a:srcRect b="0" l="0" r="0" t="0"/>
          <a:stretch/>
        </p:blipFill>
        <p:spPr>
          <a:xfrm>
            <a:off x="1" y="1"/>
            <a:ext cx="1269599" cy="1313597"/>
          </a:xfrm>
          <a:prstGeom prst="rect">
            <a:avLst/>
          </a:prstGeom>
          <a:noFill/>
          <a:ln>
            <a:noFill/>
          </a:ln>
        </p:spPr>
      </p:pic>
      <p:sp>
        <p:nvSpPr>
          <p:cNvPr id="1406" name="Google Shape;1406;p102"/>
          <p:cNvSpPr txBox="1"/>
          <p:nvPr/>
        </p:nvSpPr>
        <p:spPr>
          <a:xfrm>
            <a:off x="1269600" y="2354636"/>
            <a:ext cx="9956800" cy="1470025"/>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Times New Roman"/>
              <a:buNone/>
            </a:pPr>
            <a:r>
              <a:rPr b="1" i="0" lang="en-US" sz="6000" u="none" cap="none" strike="noStrike">
                <a:solidFill>
                  <a:schemeClr val="dk1"/>
                </a:solidFill>
                <a:latin typeface="Times New Roman"/>
                <a:ea typeface="Times New Roman"/>
                <a:cs typeface="Times New Roman"/>
                <a:sym typeface="Times New Roman"/>
              </a:rPr>
              <a:t>SOP &amp; POS</a:t>
            </a:r>
            <a:endParaRPr b="1" i="0" sz="6000" u="none" cap="none" strike="noStrike">
              <a:solidFill>
                <a:schemeClr val="dk1"/>
              </a:solidFill>
              <a:latin typeface="Times New Roman"/>
              <a:ea typeface="Times New Roman"/>
              <a:cs typeface="Times New Roman"/>
              <a:sym typeface="Times New Roman"/>
            </a:endParaRPr>
          </a:p>
        </p:txBody>
      </p:sp>
      <p:sp>
        <p:nvSpPr>
          <p:cNvPr id="1407" name="Google Shape;1407;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408" name="Google Shape;1408;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03"/>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415" name="Google Shape;1415;p103"/>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16" name="Google Shape;1416;p103"/>
          <p:cNvPicPr preferRelativeResize="0"/>
          <p:nvPr/>
        </p:nvPicPr>
        <p:blipFill rotWithShape="1">
          <a:blip r:embed="rId3">
            <a:alphaModFix/>
          </a:blip>
          <a:srcRect b="0" l="0" r="0" t="0"/>
          <a:stretch/>
        </p:blipFill>
        <p:spPr>
          <a:xfrm>
            <a:off x="1" y="1"/>
            <a:ext cx="1269599" cy="1313597"/>
          </a:xfrm>
          <a:prstGeom prst="rect">
            <a:avLst/>
          </a:prstGeom>
          <a:noFill/>
          <a:ln>
            <a:noFill/>
          </a:ln>
        </p:spPr>
      </p:pic>
      <p:sp>
        <p:nvSpPr>
          <p:cNvPr id="1417" name="Google Shape;1417;p103"/>
          <p:cNvSpPr txBox="1"/>
          <p:nvPr>
            <p:ph type="title"/>
          </p:nvPr>
        </p:nvSpPr>
        <p:spPr>
          <a:xfrm>
            <a:off x="3185651" y="365125"/>
            <a:ext cx="6061588" cy="94847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Times New Roman"/>
              <a:buNone/>
            </a:pPr>
            <a:r>
              <a:rPr lang="en-US" sz="3600"/>
              <a:t>SOP Form Representation</a:t>
            </a:r>
            <a:endParaRPr sz="3600"/>
          </a:p>
        </p:txBody>
      </p:sp>
      <p:pic>
        <p:nvPicPr>
          <p:cNvPr id="1418" name="Google Shape;1418;p103"/>
          <p:cNvPicPr preferRelativeResize="0"/>
          <p:nvPr/>
        </p:nvPicPr>
        <p:blipFill rotWithShape="1">
          <a:blip r:embed="rId4">
            <a:alphaModFix/>
          </a:blip>
          <a:srcRect b="0" l="0" r="0" t="0"/>
          <a:stretch/>
        </p:blipFill>
        <p:spPr>
          <a:xfrm>
            <a:off x="752475" y="1546689"/>
            <a:ext cx="10687050" cy="4638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04"/>
          <p:cNvSpPr txBox="1"/>
          <p:nvPr>
            <p:ph type="title"/>
          </p:nvPr>
        </p:nvSpPr>
        <p:spPr>
          <a:xfrm>
            <a:off x="1667551" y="332831"/>
            <a:ext cx="9753600"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Examples(Contd..)   </a:t>
            </a:r>
            <a:r>
              <a:rPr b="1" lang="en-US" sz="1800">
                <a:solidFill>
                  <a:srgbClr val="FF0000"/>
                </a:solidFill>
                <a:latin typeface="Times New Roman"/>
                <a:ea typeface="Times New Roman"/>
                <a:cs typeface="Times New Roman"/>
                <a:sym typeface="Times New Roman"/>
              </a:rPr>
              <a:t>--- Distribution law: X + YZ = (X+Y)(X+Z) ---- In Example ----(B’ + B)(B’+A)</a:t>
            </a:r>
            <a:endParaRPr sz="1800">
              <a:solidFill>
                <a:srgbClr val="FF0000"/>
              </a:solidFill>
            </a:endParaRPr>
          </a:p>
        </p:txBody>
      </p:sp>
      <p:sp>
        <p:nvSpPr>
          <p:cNvPr id="1424" name="Google Shape;1424;p104"/>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425" name="Google Shape;1425;p104"/>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26" name="Google Shape;1426;p104"/>
          <p:cNvPicPr preferRelativeResize="0"/>
          <p:nvPr/>
        </p:nvPicPr>
        <p:blipFill rotWithShape="1">
          <a:blip r:embed="rId3">
            <a:alphaModFix/>
          </a:blip>
          <a:srcRect b="0" l="0" r="0" t="0"/>
          <a:stretch/>
        </p:blipFill>
        <p:spPr>
          <a:xfrm>
            <a:off x="1" y="1"/>
            <a:ext cx="1269599" cy="1313597"/>
          </a:xfrm>
          <a:prstGeom prst="rect">
            <a:avLst/>
          </a:prstGeom>
          <a:noFill/>
          <a:ln>
            <a:noFill/>
          </a:ln>
        </p:spPr>
      </p:pic>
      <p:pic>
        <p:nvPicPr>
          <p:cNvPr id="1427" name="Google Shape;1427;p104"/>
          <p:cNvPicPr preferRelativeResize="0"/>
          <p:nvPr/>
        </p:nvPicPr>
        <p:blipFill rotWithShape="1">
          <a:blip r:embed="rId4">
            <a:alphaModFix/>
          </a:blip>
          <a:srcRect b="0" l="0" r="0" t="0"/>
          <a:stretch/>
        </p:blipFill>
        <p:spPr>
          <a:xfrm>
            <a:off x="1169659" y="1737361"/>
            <a:ext cx="9986021" cy="426243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05"/>
          <p:cNvSpPr txBox="1"/>
          <p:nvPr>
            <p:ph idx="1" type="body"/>
          </p:nvPr>
        </p:nvSpPr>
        <p:spPr>
          <a:xfrm>
            <a:off x="1415845" y="656799"/>
            <a:ext cx="10441858" cy="483948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fontScale="47500" lnSpcReduction="20000"/>
          </a:bodyPr>
          <a:lstStyle/>
          <a:p>
            <a:pPr indent="0" lvl="0" marL="0" rtl="0" algn="l">
              <a:lnSpc>
                <a:spcPct val="170000"/>
              </a:lnSpc>
              <a:spcBef>
                <a:spcPts val="0"/>
              </a:spcBef>
              <a:spcAft>
                <a:spcPts val="0"/>
              </a:spcAft>
              <a:buClr>
                <a:srgbClr val="0070C0"/>
              </a:buClr>
              <a:buSzPct val="100000"/>
              <a:buNone/>
            </a:pPr>
            <a:r>
              <a:rPr b="1" lang="en-US" sz="6000">
                <a:solidFill>
                  <a:srgbClr val="0070C0"/>
                </a:solidFill>
                <a:latin typeface="Times New Roman"/>
                <a:ea typeface="Times New Roman"/>
                <a:cs typeface="Times New Roman"/>
                <a:sym typeface="Times New Roman"/>
              </a:rPr>
              <a:t>Values of logic variables and logic functions are in binary form( 1 and 0). </a:t>
            </a:r>
            <a:endParaRPr/>
          </a:p>
          <a:p>
            <a:pPr indent="0" lvl="0" marL="0" rtl="0" algn="l">
              <a:lnSpc>
                <a:spcPct val="170000"/>
              </a:lnSpc>
              <a:spcBef>
                <a:spcPts val="0"/>
              </a:spcBef>
              <a:spcAft>
                <a:spcPts val="0"/>
              </a:spcAft>
              <a:buClr>
                <a:schemeClr val="dk1"/>
              </a:buClr>
              <a:buSzPct val="100000"/>
              <a:buNone/>
            </a:pPr>
            <a:r>
              <a:rPr lang="en-US" sz="7000">
                <a:latin typeface="Times New Roman"/>
                <a:ea typeface="Times New Roman"/>
                <a:cs typeface="Times New Roman"/>
                <a:sym typeface="Times New Roman"/>
              </a:rPr>
              <a:t>Any logic function can be expressed in the forms of</a:t>
            </a:r>
            <a:endParaRPr/>
          </a:p>
          <a:p>
            <a:pPr indent="-156210" lvl="0" marL="228600" rtl="0" algn="l">
              <a:lnSpc>
                <a:spcPct val="90000"/>
              </a:lnSpc>
              <a:spcBef>
                <a:spcPts val="1000"/>
              </a:spcBef>
              <a:spcAft>
                <a:spcPts val="0"/>
              </a:spcAft>
              <a:buClr>
                <a:schemeClr val="dk1"/>
              </a:buClr>
              <a:buSzPct val="100000"/>
              <a:buNone/>
            </a:pPr>
            <a:r>
              <a:t/>
            </a:r>
            <a:endParaRPr b="1">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100000"/>
              <a:buNone/>
            </a:pPr>
            <a:r>
              <a:rPr lang="en-US" sz="4500">
                <a:latin typeface="Times New Roman"/>
                <a:ea typeface="Times New Roman"/>
                <a:cs typeface="Times New Roman"/>
                <a:sym typeface="Times New Roman"/>
              </a:rPr>
              <a:t>     </a:t>
            </a:r>
            <a:r>
              <a:rPr b="1" lang="en-US" sz="6000">
                <a:latin typeface="Times New Roman"/>
                <a:ea typeface="Times New Roman"/>
                <a:cs typeface="Times New Roman"/>
                <a:sym typeface="Times New Roman"/>
              </a:rPr>
              <a:t>1.  Sum of Products form (SOP) </a:t>
            </a:r>
            <a:endParaRPr/>
          </a:p>
          <a:p>
            <a:pPr indent="0" lvl="0" marL="0" rtl="0" algn="l">
              <a:lnSpc>
                <a:spcPct val="90000"/>
              </a:lnSpc>
              <a:spcBef>
                <a:spcPts val="1000"/>
              </a:spcBef>
              <a:spcAft>
                <a:spcPts val="0"/>
              </a:spcAft>
              <a:buClr>
                <a:srgbClr val="FF0000"/>
              </a:buClr>
              <a:buSzPct val="100000"/>
              <a:buNone/>
            </a:pPr>
            <a:r>
              <a:rPr b="1" lang="en-US" sz="6000">
                <a:solidFill>
                  <a:srgbClr val="FF0000"/>
                </a:solidFill>
                <a:latin typeface="Times New Roman"/>
                <a:ea typeface="Times New Roman"/>
                <a:cs typeface="Times New Roman"/>
                <a:sym typeface="Times New Roman"/>
              </a:rPr>
              <a:t>         </a:t>
            </a:r>
            <a:r>
              <a:rPr b="1" lang="en-US" sz="6700">
                <a:solidFill>
                  <a:srgbClr val="385623"/>
                </a:solidFill>
                <a:latin typeface="Times New Roman"/>
                <a:ea typeface="Times New Roman"/>
                <a:cs typeface="Times New Roman"/>
                <a:sym typeface="Times New Roman"/>
              </a:rPr>
              <a:t>Y= AB + AC’ + BC------------SOP</a:t>
            </a:r>
            <a:endParaRPr b="1" sz="6000">
              <a:solidFill>
                <a:srgbClr val="385623"/>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FF0000"/>
              </a:buClr>
              <a:buSzPct val="100000"/>
              <a:buNone/>
            </a:pPr>
            <a:r>
              <a:rPr b="1" lang="en-US" sz="6000">
                <a:solidFill>
                  <a:srgbClr val="FF0000"/>
                </a:solidFill>
                <a:latin typeface="Times New Roman"/>
                <a:ea typeface="Times New Roman"/>
                <a:cs typeface="Times New Roman"/>
                <a:sym typeface="Times New Roman"/>
              </a:rPr>
              <a:t>          Product terms: AB,  AC’, BC   [AND Gate </a:t>
            </a:r>
            <a:r>
              <a:rPr b="1" lang="en-US" sz="5100">
                <a:solidFill>
                  <a:srgbClr val="0070C0"/>
                </a:solidFill>
                <a:latin typeface="Times New Roman"/>
                <a:ea typeface="Times New Roman"/>
                <a:cs typeface="Times New Roman"/>
                <a:sym typeface="Times New Roman"/>
              </a:rPr>
              <a:t>Z =  XY </a:t>
            </a:r>
            <a:r>
              <a:rPr b="1" lang="en-US" sz="6000">
                <a:solidFill>
                  <a:srgbClr val="FF0000"/>
                </a:solidFill>
                <a:latin typeface="Times New Roman"/>
                <a:ea typeface="Times New Roman"/>
                <a:cs typeface="Times New Roman"/>
                <a:sym typeface="Times New Roman"/>
              </a:rPr>
              <a:t>]</a:t>
            </a:r>
            <a:endParaRPr/>
          </a:p>
          <a:p>
            <a:pPr indent="0" lvl="0" marL="0" rtl="0" algn="l">
              <a:lnSpc>
                <a:spcPct val="90000"/>
              </a:lnSpc>
              <a:spcBef>
                <a:spcPts val="1000"/>
              </a:spcBef>
              <a:spcAft>
                <a:spcPts val="0"/>
              </a:spcAft>
              <a:buClr>
                <a:srgbClr val="FF0000"/>
              </a:buClr>
              <a:buSzPct val="100000"/>
              <a:buNone/>
            </a:pPr>
            <a:r>
              <a:rPr b="1" lang="en-US" sz="6000">
                <a:solidFill>
                  <a:srgbClr val="FF0000"/>
                </a:solidFill>
                <a:latin typeface="Times New Roman"/>
                <a:ea typeface="Times New Roman"/>
                <a:cs typeface="Times New Roman"/>
                <a:sym typeface="Times New Roman"/>
              </a:rPr>
              <a:t>         Here Summation Terms : 2 terms     [OR Gate </a:t>
            </a:r>
            <a:r>
              <a:rPr b="1" lang="en-US" sz="4200">
                <a:solidFill>
                  <a:srgbClr val="0070C0"/>
                </a:solidFill>
                <a:latin typeface="Times New Roman"/>
                <a:ea typeface="Times New Roman"/>
                <a:cs typeface="Times New Roman"/>
                <a:sym typeface="Times New Roman"/>
              </a:rPr>
              <a:t>Z = X + Y </a:t>
            </a:r>
            <a:r>
              <a:rPr b="1" lang="en-US" sz="6000">
                <a:solidFill>
                  <a:srgbClr val="FF0000"/>
                </a:solidFill>
                <a:latin typeface="Times New Roman"/>
                <a:ea typeface="Times New Roman"/>
                <a:cs typeface="Times New Roman"/>
                <a:sym typeface="Times New Roman"/>
              </a:rPr>
              <a:t>]</a:t>
            </a:r>
            <a:endParaRPr/>
          </a:p>
          <a:p>
            <a:pPr indent="0" lvl="0" marL="0" rtl="0" algn="l">
              <a:lnSpc>
                <a:spcPct val="90000"/>
              </a:lnSpc>
              <a:spcBef>
                <a:spcPts val="1000"/>
              </a:spcBef>
              <a:spcAft>
                <a:spcPts val="0"/>
              </a:spcAft>
              <a:buClr>
                <a:srgbClr val="FF0000"/>
              </a:buClr>
              <a:buSzPct val="100000"/>
              <a:buNone/>
            </a:pPr>
            <a:r>
              <a:rPr b="1" lang="en-US" sz="6000">
                <a:solidFill>
                  <a:srgbClr val="FF0000"/>
                </a:solidFill>
                <a:latin typeface="Times New Roman"/>
                <a:ea typeface="Times New Roman"/>
                <a:cs typeface="Times New Roman"/>
                <a:sym typeface="Times New Roman"/>
              </a:rPr>
              <a:t>            </a:t>
            </a:r>
            <a:r>
              <a:rPr b="1" lang="en-US" sz="6000">
                <a:solidFill>
                  <a:srgbClr val="0070C0"/>
                </a:solidFill>
                <a:latin typeface="Times New Roman"/>
                <a:ea typeface="Times New Roman"/>
                <a:cs typeface="Times New Roman"/>
                <a:sym typeface="Times New Roman"/>
              </a:rPr>
              <a:t>ORing    of   ANDs </a:t>
            </a:r>
            <a:endParaRPr b="1" sz="6000">
              <a:solidFill>
                <a:srgbClr val="0070C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100000"/>
              <a:buNone/>
            </a:pPr>
            <a:r>
              <a:t/>
            </a:r>
            <a:endParaRPr b="1" sz="35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100000"/>
              <a:buNone/>
            </a:pPr>
            <a:r>
              <a:t/>
            </a:r>
            <a:endParaRPr b="1" sz="3500">
              <a:latin typeface="Times New Roman"/>
              <a:ea typeface="Times New Roman"/>
              <a:cs typeface="Times New Roman"/>
              <a:sym typeface="Times New Roman"/>
            </a:endParaRPr>
          </a:p>
        </p:txBody>
      </p:sp>
      <p:sp>
        <p:nvSpPr>
          <p:cNvPr id="1433" name="Google Shape;1433;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434" name="Google Shape;1434;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35" name="Google Shape;1435;p105"/>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06"/>
          <p:cNvSpPr txBox="1"/>
          <p:nvPr>
            <p:ph idx="1" type="body"/>
          </p:nvPr>
        </p:nvSpPr>
        <p:spPr>
          <a:xfrm>
            <a:off x="1253612" y="737418"/>
            <a:ext cx="10368117" cy="489646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70000"/>
              </a:lnSpc>
              <a:spcBef>
                <a:spcPts val="0"/>
              </a:spcBef>
              <a:spcAft>
                <a:spcPts val="0"/>
              </a:spcAft>
              <a:buClr>
                <a:srgbClr val="0070C0"/>
              </a:buClr>
              <a:buSzPts val="2800"/>
              <a:buNone/>
            </a:pPr>
            <a:r>
              <a:rPr b="1" lang="en-US" sz="2800">
                <a:solidFill>
                  <a:srgbClr val="0070C0"/>
                </a:solidFill>
                <a:latin typeface="Times New Roman"/>
                <a:ea typeface="Times New Roman"/>
                <a:cs typeface="Times New Roman"/>
                <a:sym typeface="Times New Roman"/>
              </a:rPr>
              <a:t>Values of logic variables and logic functions are in binary form( 1 and 0). </a:t>
            </a:r>
            <a:endParaRPr/>
          </a:p>
          <a:p>
            <a:pPr indent="0" lvl="0" marL="0" rtl="0" algn="l">
              <a:lnSpc>
                <a:spcPct val="170000"/>
              </a:lnSpc>
              <a:spcBef>
                <a:spcPts val="0"/>
              </a:spcBef>
              <a:spcAft>
                <a:spcPts val="0"/>
              </a:spcAft>
              <a:buClr>
                <a:schemeClr val="dk1"/>
              </a:buClr>
              <a:buSzPts val="3600"/>
              <a:buNone/>
            </a:pPr>
            <a:r>
              <a:rPr lang="en-US" sz="3600">
                <a:latin typeface="Times New Roman"/>
                <a:ea typeface="Times New Roman"/>
                <a:cs typeface="Times New Roman"/>
                <a:sym typeface="Times New Roman"/>
              </a:rPr>
              <a:t>Any logic function can be expressed in the forms of</a:t>
            </a:r>
            <a:endParaRPr/>
          </a:p>
          <a:p>
            <a:pPr indent="-127000" lvl="0" marL="228600" rtl="0" algn="l">
              <a:lnSpc>
                <a:spcPct val="90000"/>
              </a:lnSpc>
              <a:spcBef>
                <a:spcPts val="1000"/>
              </a:spcBef>
              <a:spcAft>
                <a:spcPts val="0"/>
              </a:spcAft>
              <a:buClr>
                <a:schemeClr val="dk1"/>
              </a:buClr>
              <a:buSzPts val="1600"/>
              <a:buNone/>
            </a:pPr>
            <a:r>
              <a:t/>
            </a:r>
            <a:endParaRPr b="1" sz="16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US">
                <a:latin typeface="Times New Roman"/>
                <a:ea typeface="Times New Roman"/>
                <a:cs typeface="Times New Roman"/>
                <a:sym typeface="Times New Roman"/>
              </a:rPr>
              <a:t>     2.  </a:t>
            </a:r>
            <a:r>
              <a:rPr b="1" lang="en-US" sz="2800">
                <a:latin typeface="Times New Roman"/>
                <a:ea typeface="Times New Roman"/>
                <a:cs typeface="Times New Roman"/>
                <a:sym typeface="Times New Roman"/>
              </a:rPr>
              <a:t>Product of Sums form (POS)</a:t>
            </a:r>
            <a:endParaRPr/>
          </a:p>
          <a:p>
            <a:pPr indent="0" lvl="0" marL="0" rtl="0" algn="l">
              <a:lnSpc>
                <a:spcPct val="90000"/>
              </a:lnSpc>
              <a:spcBef>
                <a:spcPts val="1000"/>
              </a:spcBef>
              <a:spcAft>
                <a:spcPts val="0"/>
              </a:spcAft>
              <a:buClr>
                <a:srgbClr val="FF0000"/>
              </a:buClr>
              <a:buSzPts val="1600"/>
              <a:buNone/>
            </a:pPr>
            <a:r>
              <a:rPr b="1" lang="en-US" sz="1600">
                <a:solidFill>
                  <a:srgbClr val="FF0000"/>
                </a:solidFill>
                <a:latin typeface="Times New Roman"/>
                <a:ea typeface="Times New Roman"/>
                <a:cs typeface="Times New Roman"/>
                <a:sym typeface="Times New Roman"/>
              </a:rPr>
              <a:t>             </a:t>
            </a:r>
            <a:r>
              <a:rPr b="1" lang="en-US" sz="2800">
                <a:solidFill>
                  <a:srgbClr val="385623"/>
                </a:solidFill>
                <a:latin typeface="Times New Roman"/>
                <a:ea typeface="Times New Roman"/>
                <a:cs typeface="Times New Roman"/>
                <a:sym typeface="Times New Roman"/>
              </a:rPr>
              <a:t>Y=  (A +C)(B + C’)-----------POS</a:t>
            </a:r>
            <a:endParaRPr/>
          </a:p>
          <a:p>
            <a:pPr indent="0" lvl="0" marL="0" rtl="0" algn="l">
              <a:lnSpc>
                <a:spcPct val="90000"/>
              </a:lnSpc>
              <a:spcBef>
                <a:spcPts val="1000"/>
              </a:spcBef>
              <a:spcAft>
                <a:spcPts val="0"/>
              </a:spcAft>
              <a:buClr>
                <a:srgbClr val="FF0000"/>
              </a:buClr>
              <a:buSzPts val="1600"/>
              <a:buNone/>
            </a:pPr>
            <a:r>
              <a:rPr b="1" lang="en-US" sz="1600">
                <a:solidFill>
                  <a:srgbClr val="FF0000"/>
                </a:solidFill>
                <a:latin typeface="Times New Roman"/>
                <a:ea typeface="Times New Roman"/>
                <a:cs typeface="Times New Roman"/>
                <a:sym typeface="Times New Roman"/>
              </a:rPr>
              <a:t>             Sum Terms:  A+C ,  B+C’         [OR Gate     Z = X + Y ]</a:t>
            </a:r>
            <a:endParaRPr/>
          </a:p>
          <a:p>
            <a:pPr indent="0" lvl="0" marL="0" rtl="0" algn="l">
              <a:lnSpc>
                <a:spcPct val="90000"/>
              </a:lnSpc>
              <a:spcBef>
                <a:spcPts val="1000"/>
              </a:spcBef>
              <a:spcAft>
                <a:spcPts val="0"/>
              </a:spcAft>
              <a:buClr>
                <a:srgbClr val="FF0000"/>
              </a:buClr>
              <a:buSzPts val="1600"/>
              <a:buNone/>
            </a:pPr>
            <a:r>
              <a:rPr b="1" lang="en-US" sz="1600">
                <a:solidFill>
                  <a:srgbClr val="FF0000"/>
                </a:solidFill>
                <a:latin typeface="Times New Roman"/>
                <a:ea typeface="Times New Roman"/>
                <a:cs typeface="Times New Roman"/>
                <a:sym typeface="Times New Roman"/>
              </a:rPr>
              <a:t>              Here Product Terms:  1            [AND Gate   Z =  XY ]</a:t>
            </a:r>
            <a:endParaRPr/>
          </a:p>
          <a:p>
            <a:pPr indent="0" lvl="0" marL="0" rtl="0" algn="l">
              <a:lnSpc>
                <a:spcPct val="90000"/>
              </a:lnSpc>
              <a:spcBef>
                <a:spcPts val="1000"/>
              </a:spcBef>
              <a:spcAft>
                <a:spcPts val="0"/>
              </a:spcAft>
              <a:buClr>
                <a:srgbClr val="0070C0"/>
              </a:buClr>
              <a:buSzPts val="1600"/>
              <a:buNone/>
            </a:pPr>
            <a:r>
              <a:rPr b="1" lang="en-US" sz="1600">
                <a:solidFill>
                  <a:srgbClr val="0070C0"/>
                </a:solidFill>
              </a:rPr>
              <a:t>             ANDing of  ORs</a:t>
            </a:r>
            <a:r>
              <a:rPr b="1" lang="en-US" sz="1600">
                <a:solidFill>
                  <a:srgbClr val="FF0000"/>
                </a:solidFill>
              </a:rPr>
              <a:t> </a:t>
            </a:r>
            <a:endParaRPr b="1" sz="1600">
              <a:solidFill>
                <a:srgbClr val="FF0000"/>
              </a:solidFill>
            </a:endParaRPr>
          </a:p>
        </p:txBody>
      </p:sp>
      <p:sp>
        <p:nvSpPr>
          <p:cNvPr id="1441" name="Google Shape;1441;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442" name="Google Shape;1442;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43" name="Google Shape;1443;p106"/>
          <p:cNvPicPr preferRelativeResize="0"/>
          <p:nvPr/>
        </p:nvPicPr>
        <p:blipFill rotWithShape="1">
          <a:blip r:embed="rId3">
            <a:alphaModFix/>
          </a:blip>
          <a:srcRect b="0" l="0" r="0" t="0"/>
          <a:stretch/>
        </p:blipFill>
        <p:spPr>
          <a:xfrm>
            <a:off x="1" y="-45718"/>
            <a:ext cx="1083333" cy="112087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07"/>
          <p:cNvSpPr txBox="1"/>
          <p:nvPr>
            <p:ph idx="1" type="body"/>
          </p:nvPr>
        </p:nvSpPr>
        <p:spPr>
          <a:xfrm>
            <a:off x="838200" y="1847850"/>
            <a:ext cx="10515600" cy="180975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lang="en-US" sz="3200"/>
              <a:t>    SOP and POS</a:t>
            </a:r>
            <a:endParaRPr/>
          </a:p>
          <a:p>
            <a:pPr indent="0" lvl="0" marL="0" rtl="0" algn="l">
              <a:lnSpc>
                <a:spcPct val="90000"/>
              </a:lnSpc>
              <a:spcBef>
                <a:spcPts val="1000"/>
              </a:spcBef>
              <a:spcAft>
                <a:spcPts val="0"/>
              </a:spcAft>
              <a:buClr>
                <a:schemeClr val="dk1"/>
              </a:buClr>
              <a:buSzPts val="2400"/>
              <a:buNone/>
            </a:pPr>
            <a:r>
              <a:t/>
            </a:r>
            <a:endParaRPr/>
          </a:p>
          <a:p>
            <a:pPr indent="0" lvl="0" marL="0" rtl="0" algn="l">
              <a:lnSpc>
                <a:spcPct val="90000"/>
              </a:lnSpc>
              <a:spcBef>
                <a:spcPts val="1000"/>
              </a:spcBef>
              <a:spcAft>
                <a:spcPts val="0"/>
              </a:spcAft>
              <a:buClr>
                <a:schemeClr val="dk1"/>
              </a:buClr>
              <a:buSzPts val="2400"/>
              <a:buNone/>
            </a:pPr>
            <a:r>
              <a:rPr lang="en-US"/>
              <a:t> </a:t>
            </a:r>
            <a:r>
              <a:rPr lang="en-US">
                <a:solidFill>
                  <a:srgbClr val="FF0000"/>
                </a:solidFill>
              </a:rPr>
              <a:t>Canonical Form </a:t>
            </a:r>
            <a:r>
              <a:rPr lang="en-US"/>
              <a:t>of Expression and </a:t>
            </a:r>
            <a:r>
              <a:rPr lang="en-US">
                <a:solidFill>
                  <a:srgbClr val="FF0000"/>
                </a:solidFill>
              </a:rPr>
              <a:t>Summation form (SOP) /Product form (POS) </a:t>
            </a:r>
            <a:r>
              <a:rPr lang="en-US"/>
              <a:t>of expression </a:t>
            </a:r>
            <a:endParaRPr/>
          </a:p>
        </p:txBody>
      </p:sp>
      <p:sp>
        <p:nvSpPr>
          <p:cNvPr id="1449" name="Google Shape;1449;p107"/>
          <p:cNvSpPr txBox="1"/>
          <p:nvPr>
            <p:ph idx="10" type="dt"/>
          </p:nvPr>
        </p:nvSpPr>
        <p:spPr>
          <a:xfrm>
            <a:off x="838200" y="642035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450" name="Google Shape;1450;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51" name="Google Shape;1451;p107"/>
          <p:cNvPicPr preferRelativeResize="0"/>
          <p:nvPr/>
        </p:nvPicPr>
        <p:blipFill rotWithShape="1">
          <a:blip r:embed="rId3">
            <a:alphaModFix/>
          </a:blip>
          <a:srcRect b="0" l="0" r="0" t="0"/>
          <a:stretch/>
        </p:blipFill>
        <p:spPr>
          <a:xfrm>
            <a:off x="1" y="-45718"/>
            <a:ext cx="1083333" cy="112087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08"/>
          <p:cNvSpPr txBox="1"/>
          <p:nvPr>
            <p:ph type="title"/>
          </p:nvPr>
        </p:nvSpPr>
        <p:spPr>
          <a:xfrm>
            <a:off x="1795721" y="340244"/>
            <a:ext cx="9245600" cy="105156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Standard Representations for  Logic Functions</a:t>
            </a:r>
            <a:endParaRPr b="1" sz="3200">
              <a:solidFill>
                <a:schemeClr val="dk1"/>
              </a:solidFill>
              <a:latin typeface="Times New Roman"/>
              <a:ea typeface="Times New Roman"/>
              <a:cs typeface="Times New Roman"/>
              <a:sym typeface="Times New Roman"/>
            </a:endParaRPr>
          </a:p>
        </p:txBody>
      </p:sp>
      <p:sp>
        <p:nvSpPr>
          <p:cNvPr id="1457" name="Google Shape;1457;p108"/>
          <p:cNvSpPr txBox="1"/>
          <p:nvPr>
            <p:ph idx="1" type="body"/>
          </p:nvPr>
        </p:nvSpPr>
        <p:spPr>
          <a:xfrm>
            <a:off x="641446" y="1614377"/>
            <a:ext cx="11210312" cy="4495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None/>
            </a:pPr>
            <a:r>
              <a:rPr b="1" lang="en-US">
                <a:solidFill>
                  <a:schemeClr val="dk1"/>
                </a:solidFill>
                <a:latin typeface="Times New Roman"/>
                <a:ea typeface="Times New Roman"/>
                <a:cs typeface="Times New Roman"/>
                <a:sym typeface="Times New Roman"/>
              </a:rPr>
              <a:t>     Canonical Normal Form</a:t>
            </a:r>
            <a:endParaRPr/>
          </a:p>
          <a:p>
            <a:pPr indent="-228600" lvl="1" marL="685800" rtl="0" algn="just">
              <a:lnSpc>
                <a:spcPct val="150000"/>
              </a:lnSpc>
              <a:spcBef>
                <a:spcPts val="0"/>
              </a:spcBef>
              <a:spcAft>
                <a:spcPts val="0"/>
              </a:spcAft>
              <a:buClr>
                <a:srgbClr val="002060"/>
              </a:buClr>
              <a:buSzPts val="2400"/>
              <a:buChar char="•"/>
            </a:pPr>
            <a:r>
              <a:rPr b="1" lang="en-US" sz="2400">
                <a:solidFill>
                  <a:srgbClr val="002060"/>
                </a:solidFill>
                <a:latin typeface="Times New Roman"/>
                <a:ea typeface="Times New Roman"/>
                <a:cs typeface="Times New Roman"/>
                <a:sym typeface="Times New Roman"/>
              </a:rPr>
              <a:t>Standard form for Boolean expression </a:t>
            </a:r>
            <a:r>
              <a:rPr lang="en-US" sz="2400">
                <a:solidFill>
                  <a:schemeClr val="dk1"/>
                </a:solidFill>
                <a:latin typeface="Times New Roman"/>
                <a:ea typeface="Times New Roman"/>
                <a:cs typeface="Times New Roman"/>
                <a:sym typeface="Times New Roman"/>
              </a:rPr>
              <a:t>that provide a </a:t>
            </a:r>
            <a:r>
              <a:rPr b="1" lang="en-US" sz="2400">
                <a:solidFill>
                  <a:srgbClr val="002060"/>
                </a:solidFill>
                <a:latin typeface="Times New Roman"/>
                <a:ea typeface="Times New Roman"/>
                <a:cs typeface="Times New Roman"/>
                <a:sym typeface="Times New Roman"/>
              </a:rPr>
              <a:t>unique signature</a:t>
            </a:r>
            <a:endParaRPr/>
          </a:p>
          <a:p>
            <a:pPr indent="-228600" lvl="1" marL="6858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If </a:t>
            </a:r>
            <a:r>
              <a:rPr b="1" lang="en-US" sz="2400">
                <a:solidFill>
                  <a:srgbClr val="FF0000"/>
                </a:solidFill>
                <a:latin typeface="Times New Roman"/>
                <a:ea typeface="Times New Roman"/>
                <a:cs typeface="Times New Roman"/>
                <a:sym typeface="Times New Roman"/>
              </a:rPr>
              <a:t>each term </a:t>
            </a:r>
            <a:r>
              <a:rPr lang="en-US" sz="2400">
                <a:solidFill>
                  <a:schemeClr val="dk1"/>
                </a:solidFill>
                <a:latin typeface="Times New Roman"/>
                <a:ea typeface="Times New Roman"/>
                <a:cs typeface="Times New Roman"/>
                <a:sym typeface="Times New Roman"/>
              </a:rPr>
              <a:t>in SOP and POS forms contains </a:t>
            </a:r>
            <a:r>
              <a:rPr b="1" lang="en-US" sz="2400">
                <a:solidFill>
                  <a:srgbClr val="FF0000"/>
                </a:solidFill>
                <a:latin typeface="Times New Roman"/>
                <a:ea typeface="Times New Roman"/>
                <a:cs typeface="Times New Roman"/>
                <a:sym typeface="Times New Roman"/>
              </a:rPr>
              <a:t>all the literals </a:t>
            </a:r>
            <a:r>
              <a:rPr lang="en-US" sz="2400">
                <a:solidFill>
                  <a:schemeClr val="dk1"/>
                </a:solidFill>
                <a:latin typeface="Times New Roman"/>
                <a:ea typeface="Times New Roman"/>
                <a:cs typeface="Times New Roman"/>
                <a:sym typeface="Times New Roman"/>
              </a:rPr>
              <a:t>then these are known as </a:t>
            </a:r>
            <a:r>
              <a:rPr b="1" lang="en-US" sz="2400">
                <a:solidFill>
                  <a:srgbClr val="FF0000"/>
                </a:solidFill>
                <a:latin typeface="Times New Roman"/>
                <a:ea typeface="Times New Roman"/>
                <a:cs typeface="Times New Roman"/>
                <a:sym typeface="Times New Roman"/>
              </a:rPr>
              <a:t>canonical SOP and POS </a:t>
            </a:r>
            <a:r>
              <a:rPr lang="en-US" sz="2400">
                <a:solidFill>
                  <a:schemeClr val="dk1"/>
                </a:solidFill>
                <a:latin typeface="Times New Roman"/>
                <a:ea typeface="Times New Roman"/>
                <a:cs typeface="Times New Roman"/>
                <a:sym typeface="Times New Roman"/>
              </a:rPr>
              <a:t>respectively.</a:t>
            </a:r>
            <a:endParaRPr/>
          </a:p>
          <a:p>
            <a:pPr indent="0" lvl="1" marL="45720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228600" lvl="1" marL="6858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Each </a:t>
            </a:r>
            <a:r>
              <a:rPr b="1" lang="en-US" sz="2400">
                <a:solidFill>
                  <a:srgbClr val="002060"/>
                </a:solidFill>
                <a:latin typeface="Times New Roman"/>
                <a:ea typeface="Times New Roman"/>
                <a:cs typeface="Times New Roman"/>
                <a:sym typeface="Times New Roman"/>
              </a:rPr>
              <a:t>individual term </a:t>
            </a:r>
            <a:r>
              <a:rPr lang="en-US" sz="2400">
                <a:solidFill>
                  <a:schemeClr val="dk1"/>
                </a:solidFill>
                <a:latin typeface="Times New Roman"/>
                <a:ea typeface="Times New Roman"/>
                <a:cs typeface="Times New Roman"/>
                <a:sym typeface="Times New Roman"/>
              </a:rPr>
              <a:t>in </a:t>
            </a:r>
            <a:r>
              <a:rPr b="1" lang="en-US" sz="2400">
                <a:solidFill>
                  <a:srgbClr val="002060"/>
                </a:solidFill>
                <a:latin typeface="Times New Roman"/>
                <a:ea typeface="Times New Roman"/>
                <a:cs typeface="Times New Roman"/>
                <a:sym typeface="Times New Roman"/>
              </a:rPr>
              <a:t>canonical SOP </a:t>
            </a:r>
            <a:r>
              <a:rPr lang="en-US" sz="2400">
                <a:solidFill>
                  <a:schemeClr val="dk1"/>
                </a:solidFill>
                <a:latin typeface="Times New Roman"/>
                <a:ea typeface="Times New Roman"/>
                <a:cs typeface="Times New Roman"/>
                <a:sym typeface="Times New Roman"/>
              </a:rPr>
              <a:t>form is called as </a:t>
            </a:r>
            <a:r>
              <a:rPr b="1" lang="en-US" sz="2400">
                <a:solidFill>
                  <a:srgbClr val="002060"/>
                </a:solidFill>
                <a:latin typeface="Times New Roman"/>
                <a:ea typeface="Times New Roman"/>
                <a:cs typeface="Times New Roman"/>
                <a:sym typeface="Times New Roman"/>
              </a:rPr>
              <a:t>minterm</a:t>
            </a:r>
            <a:r>
              <a:rPr lang="en-US" sz="2400">
                <a:solidFill>
                  <a:srgbClr val="00206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(mo, m1, m2……)</a:t>
            </a:r>
            <a:endParaRPr/>
          </a:p>
          <a:p>
            <a:pPr indent="-228600" lvl="1" marL="685800" rtl="0" algn="just">
              <a:lnSpc>
                <a:spcPct val="150000"/>
              </a:lnSpc>
              <a:spcBef>
                <a:spcPts val="0"/>
              </a:spcBef>
              <a:spcAft>
                <a:spcPts val="0"/>
              </a:spcAft>
              <a:buClr>
                <a:schemeClr val="dk1"/>
              </a:buClr>
              <a:buSzPts val="2400"/>
              <a:buChar char="•"/>
            </a:pPr>
            <a:r>
              <a:rPr lang="en-US">
                <a:latin typeface="Times New Roman"/>
                <a:ea typeface="Times New Roman"/>
                <a:cs typeface="Times New Roman"/>
                <a:sym typeface="Times New Roman"/>
              </a:rPr>
              <a:t> Each </a:t>
            </a:r>
            <a:r>
              <a:rPr b="1" lang="en-US">
                <a:solidFill>
                  <a:srgbClr val="002060"/>
                </a:solidFill>
                <a:latin typeface="Times New Roman"/>
                <a:ea typeface="Times New Roman"/>
                <a:cs typeface="Times New Roman"/>
                <a:sym typeface="Times New Roman"/>
              </a:rPr>
              <a:t>individual term </a:t>
            </a:r>
            <a:r>
              <a:rPr lang="en-US">
                <a:latin typeface="Times New Roman"/>
                <a:ea typeface="Times New Roman"/>
                <a:cs typeface="Times New Roman"/>
                <a:sym typeface="Times New Roman"/>
              </a:rPr>
              <a:t>in </a:t>
            </a:r>
            <a:r>
              <a:rPr b="1" lang="en-US">
                <a:solidFill>
                  <a:srgbClr val="002060"/>
                </a:solidFill>
                <a:latin typeface="Times New Roman"/>
                <a:ea typeface="Times New Roman"/>
                <a:cs typeface="Times New Roman"/>
                <a:sym typeface="Times New Roman"/>
              </a:rPr>
              <a:t>canonical </a:t>
            </a:r>
            <a:r>
              <a:rPr b="1" lang="en-US" sz="2400">
                <a:solidFill>
                  <a:srgbClr val="002060"/>
                </a:solidFill>
                <a:latin typeface="Times New Roman"/>
                <a:ea typeface="Times New Roman"/>
                <a:cs typeface="Times New Roman"/>
                <a:sym typeface="Times New Roman"/>
              </a:rPr>
              <a:t>POS</a:t>
            </a:r>
            <a:r>
              <a:rPr lang="en-US" sz="2400">
                <a:solidFill>
                  <a:schemeClr val="dk1"/>
                </a:solidFill>
                <a:latin typeface="Times New Roman"/>
                <a:ea typeface="Times New Roman"/>
                <a:cs typeface="Times New Roman"/>
                <a:sym typeface="Times New Roman"/>
              </a:rPr>
              <a:t>  form  is called as as </a:t>
            </a:r>
            <a:r>
              <a:rPr b="1" lang="en-US" sz="2400">
                <a:solidFill>
                  <a:srgbClr val="002060"/>
                </a:solidFill>
                <a:latin typeface="Times New Roman"/>
                <a:ea typeface="Times New Roman"/>
                <a:cs typeface="Times New Roman"/>
                <a:sym typeface="Times New Roman"/>
              </a:rPr>
              <a:t>maxterm</a:t>
            </a:r>
            <a:r>
              <a:rPr b="1" lang="en-US">
                <a:solidFill>
                  <a:srgbClr val="002060"/>
                </a:solidFill>
                <a:latin typeface="Times New Roman"/>
                <a:ea typeface="Times New Roman"/>
                <a:cs typeface="Times New Roman"/>
                <a:sym typeface="Times New Roman"/>
              </a:rPr>
              <a:t> </a:t>
            </a:r>
            <a:r>
              <a:rPr b="1" lang="en-US">
                <a:solidFill>
                  <a:srgbClr val="FF0000"/>
                </a:solidFill>
                <a:latin typeface="Times New Roman"/>
                <a:ea typeface="Times New Roman"/>
                <a:cs typeface="Times New Roman"/>
                <a:sym typeface="Times New Roman"/>
              </a:rPr>
              <a:t>(M0, M1, M2……)</a:t>
            </a:r>
            <a:endParaRPr b="1" sz="2400">
              <a:solidFill>
                <a:srgbClr val="FF0000"/>
              </a:solidFill>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t/>
            </a:r>
            <a:endParaRPr sz="20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a:solidFill>
                <a:schemeClr val="dk1"/>
              </a:solidFill>
              <a:latin typeface="Times New Roman"/>
              <a:ea typeface="Times New Roman"/>
              <a:cs typeface="Times New Roman"/>
              <a:sym typeface="Times New Roman"/>
            </a:endParaRPr>
          </a:p>
        </p:txBody>
      </p:sp>
      <p:sp>
        <p:nvSpPr>
          <p:cNvPr id="1458" name="Google Shape;1458;p108"/>
          <p:cNvSpPr txBox="1"/>
          <p:nvPr>
            <p:ph idx="10" type="dt"/>
          </p:nvPr>
        </p:nvSpPr>
        <p:spPr>
          <a:xfrm>
            <a:off x="6498621" y="6162076"/>
            <a:ext cx="2472271"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459" name="Google Shape;1459;p108"/>
          <p:cNvSpPr txBox="1"/>
          <p:nvPr>
            <p:ph idx="12" type="sldNum"/>
          </p:nvPr>
        </p:nvSpPr>
        <p:spPr>
          <a:xfrm>
            <a:off x="7859009" y="6140811"/>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60" name="Google Shape;1460;p108"/>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09"/>
          <p:cNvSpPr txBox="1"/>
          <p:nvPr>
            <p:ph type="title"/>
          </p:nvPr>
        </p:nvSpPr>
        <p:spPr>
          <a:xfrm>
            <a:off x="1835888" y="297712"/>
            <a:ext cx="6287386" cy="10668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Canonical or Conventional form</a:t>
            </a:r>
            <a:endParaRPr b="1" sz="3200">
              <a:solidFill>
                <a:schemeClr val="dk1"/>
              </a:solidFill>
              <a:latin typeface="Times New Roman"/>
              <a:ea typeface="Times New Roman"/>
              <a:cs typeface="Times New Roman"/>
              <a:sym typeface="Times New Roman"/>
            </a:endParaRPr>
          </a:p>
        </p:txBody>
      </p:sp>
      <p:pic>
        <p:nvPicPr>
          <p:cNvPr id="1466" name="Google Shape;1466;p109"/>
          <p:cNvPicPr preferRelativeResize="0"/>
          <p:nvPr/>
        </p:nvPicPr>
        <p:blipFill rotWithShape="1">
          <a:blip r:embed="rId3">
            <a:alphaModFix/>
          </a:blip>
          <a:srcRect b="0" l="0" r="0" t="0"/>
          <a:stretch/>
        </p:blipFill>
        <p:spPr>
          <a:xfrm>
            <a:off x="843280" y="1891352"/>
            <a:ext cx="10566400" cy="4114799"/>
          </a:xfrm>
          <a:prstGeom prst="rect">
            <a:avLst/>
          </a:prstGeom>
          <a:noFill/>
          <a:ln>
            <a:noFill/>
          </a:ln>
        </p:spPr>
      </p:pic>
      <p:sp>
        <p:nvSpPr>
          <p:cNvPr id="1467" name="Google Shape;1467;p109"/>
          <p:cNvSpPr txBox="1"/>
          <p:nvPr>
            <p:ph idx="12" type="sldNum"/>
          </p:nvPr>
        </p:nvSpPr>
        <p:spPr>
          <a:xfrm>
            <a:off x="8688348" y="6013220"/>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68" name="Google Shape;1468;p109"/>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1469" name="Google Shape;1469;p109"/>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1"/>
          <p:cNvSpPr txBox="1"/>
          <p:nvPr/>
        </p:nvSpPr>
        <p:spPr>
          <a:xfrm>
            <a:off x="1097159" y="176025"/>
            <a:ext cx="9820701" cy="61751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Digital and Analog Quantities </a:t>
            </a:r>
            <a:endParaRPr b="0" i="0" sz="1400" u="none" cap="none" strike="noStrike">
              <a:solidFill>
                <a:srgbClr val="000000"/>
              </a:solidFill>
              <a:latin typeface="Arial"/>
              <a:ea typeface="Arial"/>
              <a:cs typeface="Arial"/>
              <a:sym typeface="Arial"/>
            </a:endParaRPr>
          </a:p>
        </p:txBody>
      </p:sp>
      <p:sp>
        <p:nvSpPr>
          <p:cNvPr id="191" name="Google Shape;191;p11"/>
          <p:cNvSpPr txBox="1"/>
          <p:nvPr/>
        </p:nvSpPr>
        <p:spPr>
          <a:xfrm>
            <a:off x="737420" y="926233"/>
            <a:ext cx="10943304" cy="566138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92" name="Google Shape;192;p11"/>
          <p:cNvSpPr/>
          <p:nvPr/>
        </p:nvSpPr>
        <p:spPr>
          <a:xfrm>
            <a:off x="904567" y="1125433"/>
            <a:ext cx="10205883" cy="526297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For many years, applications of digital electronics were limited to computer systems.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Digital Technology have wide  range of applications</a:t>
            </a:r>
            <a:endParaRPr b="0" i="0" sz="1400" u="none" cap="none" strike="noStrike">
              <a:solidFill>
                <a:srgbClr val="000000"/>
              </a:solidFill>
              <a:latin typeface="Arial"/>
              <a:ea typeface="Arial"/>
              <a:cs typeface="Arial"/>
              <a:sym typeface="Arial"/>
            </a:endParaRPr>
          </a:p>
          <a:p>
            <a:pPr indent="-447675" lvl="0" marL="982663" marR="0" rtl="0" algn="just">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Television</a:t>
            </a:r>
            <a:endParaRPr b="0" i="0" sz="1400" u="none" cap="none" strike="noStrike">
              <a:solidFill>
                <a:srgbClr val="000000"/>
              </a:solidFill>
              <a:latin typeface="Arial"/>
              <a:ea typeface="Arial"/>
              <a:cs typeface="Arial"/>
              <a:sym typeface="Arial"/>
            </a:endParaRPr>
          </a:p>
          <a:p>
            <a:pPr indent="-447675" lvl="0" marL="982663" marR="0" rtl="0" algn="just">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Communication systems</a:t>
            </a:r>
            <a:endParaRPr b="0" i="0" sz="1400" u="none" cap="none" strike="noStrike">
              <a:solidFill>
                <a:srgbClr val="000000"/>
              </a:solidFill>
              <a:latin typeface="Arial"/>
              <a:ea typeface="Arial"/>
              <a:cs typeface="Arial"/>
              <a:sym typeface="Arial"/>
            </a:endParaRPr>
          </a:p>
          <a:p>
            <a:pPr indent="-447675" lvl="0" marL="982663" marR="0" rtl="0" algn="just">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Radar </a:t>
            </a:r>
            <a:endParaRPr b="0" i="0" sz="1400" u="none" cap="none" strike="noStrike">
              <a:solidFill>
                <a:srgbClr val="000000"/>
              </a:solidFill>
              <a:latin typeface="Arial"/>
              <a:ea typeface="Arial"/>
              <a:cs typeface="Arial"/>
              <a:sym typeface="Arial"/>
            </a:endParaRPr>
          </a:p>
          <a:p>
            <a:pPr indent="-447675" lvl="0" marL="982663" marR="0" rtl="0" algn="just">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Navigation</a:t>
            </a:r>
            <a:endParaRPr b="0" i="0" sz="1400" u="none" cap="none" strike="noStrike">
              <a:solidFill>
                <a:srgbClr val="000000"/>
              </a:solidFill>
              <a:latin typeface="Arial"/>
              <a:ea typeface="Arial"/>
              <a:cs typeface="Arial"/>
              <a:sym typeface="Arial"/>
            </a:endParaRPr>
          </a:p>
          <a:p>
            <a:pPr indent="-447675" lvl="0" marL="982663" marR="0" rtl="0" algn="just">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Military Systems</a:t>
            </a:r>
            <a:endParaRPr b="0" i="0" sz="1400" u="none" cap="none" strike="noStrike">
              <a:solidFill>
                <a:srgbClr val="000000"/>
              </a:solidFill>
              <a:latin typeface="Arial"/>
              <a:ea typeface="Arial"/>
              <a:cs typeface="Arial"/>
              <a:sym typeface="Arial"/>
            </a:endParaRPr>
          </a:p>
          <a:p>
            <a:pPr indent="-447675" lvl="0" marL="982663" marR="0" rtl="0" algn="just">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Medical  Instrumentations</a:t>
            </a:r>
            <a:endParaRPr b="0" i="0" sz="1400" u="none" cap="none" strike="noStrike">
              <a:solidFill>
                <a:srgbClr val="000000"/>
              </a:solidFill>
              <a:latin typeface="Arial"/>
              <a:ea typeface="Arial"/>
              <a:cs typeface="Arial"/>
              <a:sym typeface="Arial"/>
            </a:endParaRPr>
          </a:p>
          <a:p>
            <a:pPr indent="-447675" lvl="0" marL="982663" marR="0" rtl="0" algn="just">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Industrial Process Control</a:t>
            </a:r>
            <a:endParaRPr b="0" i="0" sz="1400" u="none" cap="none" strike="noStrike">
              <a:solidFill>
                <a:srgbClr val="000000"/>
              </a:solidFill>
              <a:latin typeface="Arial"/>
              <a:ea typeface="Arial"/>
              <a:cs typeface="Arial"/>
              <a:sym typeface="Arial"/>
            </a:endParaRPr>
          </a:p>
          <a:p>
            <a:pPr indent="-447675" lvl="0" marL="982663" marR="0" rtl="0" algn="just">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Consumer electronics etc.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Electronics circuits can be divided into two broad categories</a:t>
            </a:r>
            <a:endParaRPr b="0" i="0" sz="1400" u="none" cap="none" strike="noStrike">
              <a:solidFill>
                <a:srgbClr val="000000"/>
              </a:solidFill>
              <a:latin typeface="Arial"/>
              <a:ea typeface="Arial"/>
              <a:cs typeface="Arial"/>
              <a:sym typeface="Arial"/>
            </a:endParaRPr>
          </a:p>
          <a:p>
            <a:pPr indent="-447675" lvl="0" marL="982663" marR="0" rtl="0" algn="l">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Digital </a:t>
            </a:r>
            <a:endParaRPr b="0" i="0" sz="1400" u="none" cap="none" strike="noStrike">
              <a:solidFill>
                <a:srgbClr val="000000"/>
              </a:solidFill>
              <a:latin typeface="Arial"/>
              <a:ea typeface="Arial"/>
              <a:cs typeface="Arial"/>
              <a:sym typeface="Arial"/>
            </a:endParaRPr>
          </a:p>
          <a:p>
            <a:pPr indent="-447675" lvl="0" marL="982663" marR="0" rtl="0" algn="l">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Analog</a:t>
            </a:r>
            <a:endParaRPr b="0" i="0" sz="1400" u="none" cap="none" strike="noStrike">
              <a:solidFill>
                <a:srgbClr val="000000"/>
              </a:solidFill>
              <a:latin typeface="Arial"/>
              <a:ea typeface="Arial"/>
              <a:cs typeface="Arial"/>
              <a:sym typeface="Arial"/>
            </a:endParaRPr>
          </a:p>
        </p:txBody>
      </p:sp>
      <p:sp>
        <p:nvSpPr>
          <p:cNvPr id="193" name="Google Shape;19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94" name="Google Shape;19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5" name="Google Shape;195;p11"/>
          <p:cNvPicPr preferRelativeResize="0"/>
          <p:nvPr/>
        </p:nvPicPr>
        <p:blipFill rotWithShape="1">
          <a:blip r:embed="rId3">
            <a:alphaModFix/>
          </a:blip>
          <a:srcRect b="0" l="0" r="0" t="0"/>
          <a:stretch/>
        </p:blipFill>
        <p:spPr>
          <a:xfrm>
            <a:off x="130792" y="40180"/>
            <a:ext cx="795122" cy="7513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10"/>
          <p:cNvSpPr txBox="1"/>
          <p:nvPr>
            <p:ph type="title"/>
          </p:nvPr>
        </p:nvSpPr>
        <p:spPr>
          <a:xfrm>
            <a:off x="1897321" y="255181"/>
            <a:ext cx="8636000"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Sum of Product (SOP)</a:t>
            </a:r>
            <a:endParaRPr b="1" sz="3200">
              <a:solidFill>
                <a:schemeClr val="dk1"/>
              </a:solidFill>
              <a:latin typeface="Times New Roman"/>
              <a:ea typeface="Times New Roman"/>
              <a:cs typeface="Times New Roman"/>
              <a:sym typeface="Times New Roman"/>
            </a:endParaRPr>
          </a:p>
        </p:txBody>
      </p:sp>
      <p:sp>
        <p:nvSpPr>
          <p:cNvPr id="1475" name="Google Shape;1475;p110"/>
          <p:cNvSpPr txBox="1"/>
          <p:nvPr>
            <p:ph idx="1" type="body"/>
          </p:nvPr>
        </p:nvSpPr>
        <p:spPr>
          <a:xfrm>
            <a:off x="1117600" y="1566530"/>
            <a:ext cx="9642549" cy="402336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800">
                <a:solidFill>
                  <a:schemeClr val="dk1"/>
                </a:solidFill>
                <a:latin typeface="Times New Roman"/>
                <a:ea typeface="Times New Roman"/>
                <a:cs typeface="Times New Roman"/>
                <a:sym typeface="Times New Roman"/>
              </a:rPr>
              <a:t>It is a Disjunctive Normal form or </a:t>
            </a:r>
            <a:r>
              <a:rPr b="1" lang="en-US" sz="2800">
                <a:solidFill>
                  <a:schemeClr val="dk1"/>
                </a:solidFill>
                <a:latin typeface="Times New Roman"/>
                <a:ea typeface="Times New Roman"/>
                <a:cs typeface="Times New Roman"/>
                <a:sym typeface="Times New Roman"/>
              </a:rPr>
              <a:t>Minterm</a:t>
            </a:r>
            <a:r>
              <a:rPr lang="en-US" sz="2800">
                <a:solidFill>
                  <a:schemeClr val="dk1"/>
                </a:solidFill>
                <a:latin typeface="Times New Roman"/>
                <a:ea typeface="Times New Roman"/>
                <a:cs typeface="Times New Roman"/>
                <a:sym typeface="Times New Roman"/>
              </a:rPr>
              <a:t> Expansion</a:t>
            </a:r>
            <a:endParaRPr/>
          </a:p>
          <a:p>
            <a:pPr indent="0" lvl="0" marL="0" rtl="0" algn="l">
              <a:lnSpc>
                <a:spcPct val="90000"/>
              </a:lnSpc>
              <a:spcBef>
                <a:spcPts val="1000"/>
              </a:spcBef>
              <a:spcAft>
                <a:spcPts val="0"/>
              </a:spcAft>
              <a:buClr>
                <a:schemeClr val="dk1"/>
              </a:buClr>
              <a:buSzPts val="2800"/>
              <a:buNone/>
            </a:pPr>
            <a:r>
              <a:rPr lang="en-US" sz="28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AB + CD</a:t>
            </a:r>
            <a:endParaRPr/>
          </a:p>
          <a:p>
            <a:pPr indent="0" lvl="0" marL="0" rtl="0" algn="l">
              <a:lnSpc>
                <a:spcPct val="90000"/>
              </a:lnSpc>
              <a:spcBef>
                <a:spcPts val="1000"/>
              </a:spcBef>
              <a:spcAft>
                <a:spcPts val="0"/>
              </a:spcAft>
              <a:buClr>
                <a:schemeClr val="dk1"/>
              </a:buClr>
              <a:buSzPts val="2800"/>
              <a:buNone/>
            </a:pPr>
            <a:r>
              <a:t/>
            </a:r>
            <a:endParaRPr sz="28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rPr lang="en-US" sz="2800">
                <a:solidFill>
                  <a:schemeClr val="dk1"/>
                </a:solidFill>
                <a:latin typeface="Times New Roman"/>
                <a:ea typeface="Times New Roman"/>
                <a:cs typeface="Times New Roman"/>
                <a:sym typeface="Times New Roman"/>
              </a:rPr>
              <a:t>(A  AND B)  </a:t>
            </a:r>
            <a:r>
              <a:rPr b="1" lang="en-US" sz="2800">
                <a:solidFill>
                  <a:srgbClr val="FF0000"/>
                </a:solidFill>
                <a:latin typeface="Times New Roman"/>
                <a:ea typeface="Times New Roman"/>
                <a:cs typeface="Times New Roman"/>
                <a:sym typeface="Times New Roman"/>
              </a:rPr>
              <a:t>OR</a:t>
            </a:r>
            <a:r>
              <a:rPr lang="en-US" sz="2800">
                <a:solidFill>
                  <a:schemeClr val="dk1"/>
                </a:solidFill>
                <a:latin typeface="Times New Roman"/>
                <a:ea typeface="Times New Roman"/>
                <a:cs typeface="Times New Roman"/>
                <a:sym typeface="Times New Roman"/>
              </a:rPr>
              <a:t>  (C AND D)    </a:t>
            </a:r>
            <a:endParaRPr/>
          </a:p>
          <a:p>
            <a:pPr indent="0" lvl="0" marL="0" rtl="0" algn="l">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rPr lang="en-US" sz="2800">
                <a:latin typeface="Times New Roman"/>
                <a:ea typeface="Times New Roman"/>
                <a:cs typeface="Times New Roman"/>
                <a:sym typeface="Times New Roman"/>
              </a:rPr>
              <a:t>i.e. </a:t>
            </a:r>
            <a:r>
              <a:rPr b="1" lang="en-US" sz="2800">
                <a:solidFill>
                  <a:srgbClr val="FF0000"/>
                </a:solidFill>
                <a:latin typeface="Times New Roman"/>
                <a:ea typeface="Times New Roman"/>
                <a:cs typeface="Times New Roman"/>
                <a:sym typeface="Times New Roman"/>
              </a:rPr>
              <a:t>OR of AND terms</a:t>
            </a:r>
            <a:endParaRPr b="1" sz="2800">
              <a:solidFill>
                <a:srgbClr val="FF0000"/>
              </a:solidFill>
              <a:latin typeface="Times New Roman"/>
              <a:ea typeface="Times New Roman"/>
              <a:cs typeface="Times New Roman"/>
              <a:sym typeface="Times New Roman"/>
            </a:endParaRPr>
          </a:p>
        </p:txBody>
      </p:sp>
      <p:sp>
        <p:nvSpPr>
          <p:cNvPr id="1476" name="Google Shape;1476;p110"/>
          <p:cNvSpPr txBox="1"/>
          <p:nvPr>
            <p:ph idx="10" type="dt"/>
          </p:nvPr>
        </p:nvSpPr>
        <p:spPr>
          <a:xfrm>
            <a:off x="6420202" y="6020099"/>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477" name="Google Shape;1477;p110"/>
          <p:cNvSpPr txBox="1"/>
          <p:nvPr>
            <p:ph idx="12" type="sldNum"/>
          </p:nvPr>
        </p:nvSpPr>
        <p:spPr>
          <a:xfrm>
            <a:off x="8358986" y="5977569"/>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78" name="Google Shape;1478;p110"/>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11"/>
          <p:cNvSpPr txBox="1"/>
          <p:nvPr>
            <p:ph type="title"/>
          </p:nvPr>
        </p:nvSpPr>
        <p:spPr>
          <a:xfrm>
            <a:off x="2195591" y="229096"/>
            <a:ext cx="7315200" cy="85540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Summation Form of Expression --SOP</a:t>
            </a:r>
            <a:endParaRPr b="1" sz="3200">
              <a:solidFill>
                <a:schemeClr val="dk1"/>
              </a:solidFill>
              <a:latin typeface="Times New Roman"/>
              <a:ea typeface="Times New Roman"/>
              <a:cs typeface="Times New Roman"/>
              <a:sym typeface="Times New Roman"/>
            </a:endParaRPr>
          </a:p>
        </p:txBody>
      </p:sp>
      <p:sp>
        <p:nvSpPr>
          <p:cNvPr id="1484" name="Google Shape;1484;p111"/>
          <p:cNvSpPr txBox="1"/>
          <p:nvPr>
            <p:ph idx="1" type="body"/>
          </p:nvPr>
        </p:nvSpPr>
        <p:spPr>
          <a:xfrm>
            <a:off x="1254642" y="1295400"/>
            <a:ext cx="10504966" cy="515550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228600" lvl="0" marL="228600" rtl="0" algn="just">
              <a:lnSpc>
                <a:spcPct val="12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In this case we substitute a </a:t>
            </a:r>
            <a:r>
              <a:rPr b="1" lang="en-US" sz="2400">
                <a:solidFill>
                  <a:schemeClr val="dk1"/>
                </a:solidFill>
                <a:latin typeface="Times New Roman"/>
                <a:ea typeface="Times New Roman"/>
                <a:cs typeface="Times New Roman"/>
                <a:sym typeface="Times New Roman"/>
              </a:rPr>
              <a:t>“1” </a:t>
            </a:r>
            <a:r>
              <a:rPr lang="en-US" sz="2400">
                <a:solidFill>
                  <a:schemeClr val="dk1"/>
                </a:solidFill>
                <a:latin typeface="Times New Roman"/>
                <a:ea typeface="Times New Roman"/>
                <a:cs typeface="Times New Roman"/>
                <a:sym typeface="Times New Roman"/>
              </a:rPr>
              <a:t>for all positive variables &amp; a </a:t>
            </a:r>
            <a:r>
              <a:rPr b="1" lang="en-US" sz="2400">
                <a:solidFill>
                  <a:schemeClr val="dk1"/>
                </a:solidFill>
                <a:latin typeface="Times New Roman"/>
                <a:ea typeface="Times New Roman"/>
                <a:cs typeface="Times New Roman"/>
                <a:sym typeface="Times New Roman"/>
              </a:rPr>
              <a:t>“0”</a:t>
            </a:r>
            <a:r>
              <a:rPr lang="en-US" sz="2400">
                <a:solidFill>
                  <a:schemeClr val="dk1"/>
                </a:solidFill>
                <a:latin typeface="Times New Roman"/>
                <a:ea typeface="Times New Roman"/>
                <a:cs typeface="Times New Roman"/>
                <a:sym typeface="Times New Roman"/>
              </a:rPr>
              <a:t> for all inverted </a:t>
            </a:r>
            <a:endParaRPr/>
          </a:p>
          <a:p>
            <a:pPr indent="-228600" lvl="0" marL="228600" rtl="0" algn="just">
              <a:lnSpc>
                <a:spcPct val="12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Ex:   A = 1 and   A’ or  A = 0 ; B=1 and B’ = 0 and C=1 and C’ = 0</a:t>
            </a:r>
            <a:endParaRPr/>
          </a:p>
          <a:p>
            <a:pPr indent="-76200" lvl="0" marL="228600" rtl="0" algn="just">
              <a:lnSpc>
                <a:spcPct val="120000"/>
              </a:lnSpc>
              <a:spcBef>
                <a:spcPts val="100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76200" lvl="0" marL="228600" rtl="0" algn="just">
              <a:lnSpc>
                <a:spcPct val="12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just">
              <a:lnSpc>
                <a:spcPct val="120000"/>
              </a:lnSpc>
              <a:spcBef>
                <a:spcPts val="100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76200" lvl="0" marL="228600" rtl="0" algn="just">
              <a:lnSpc>
                <a:spcPct val="12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just">
              <a:lnSpc>
                <a:spcPct val="120000"/>
              </a:lnSpc>
              <a:spcBef>
                <a:spcPts val="100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76200" lvl="0" marL="228600" rtl="0" algn="just">
              <a:lnSpc>
                <a:spcPct val="12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just">
              <a:lnSpc>
                <a:spcPct val="120000"/>
              </a:lnSpc>
              <a:spcBef>
                <a:spcPts val="1000"/>
              </a:spcBef>
              <a:spcAft>
                <a:spcPts val="0"/>
              </a:spcAft>
              <a:buClr>
                <a:srgbClr val="FF0000"/>
              </a:buClr>
              <a:buSzPts val="2400"/>
              <a:buNone/>
            </a:pPr>
            <a:r>
              <a:rPr b="1" lang="en-US">
                <a:solidFill>
                  <a:srgbClr val="FF0000"/>
                </a:solidFill>
                <a:latin typeface="Times New Roman"/>
                <a:ea typeface="Times New Roman"/>
                <a:cs typeface="Times New Roman"/>
                <a:sym typeface="Times New Roman"/>
              </a:rPr>
              <a:t>Canonical Form </a:t>
            </a:r>
            <a:r>
              <a:rPr b="1" lang="en-US">
                <a:latin typeface="Times New Roman"/>
                <a:ea typeface="Times New Roman"/>
                <a:cs typeface="Times New Roman"/>
                <a:sym typeface="Times New Roman"/>
              </a:rPr>
              <a:t>and</a:t>
            </a:r>
            <a:r>
              <a:rPr b="1" lang="en-US">
                <a:solidFill>
                  <a:srgbClr val="FF0000"/>
                </a:solidFill>
                <a:latin typeface="Times New Roman"/>
                <a:ea typeface="Times New Roman"/>
                <a:cs typeface="Times New Roman"/>
                <a:sym typeface="Times New Roman"/>
              </a:rPr>
              <a:t> Summation form</a:t>
            </a:r>
            <a:endParaRPr/>
          </a:p>
        </p:txBody>
      </p:sp>
      <p:pic>
        <p:nvPicPr>
          <p:cNvPr id="1485" name="Google Shape;1485;p111"/>
          <p:cNvPicPr preferRelativeResize="0"/>
          <p:nvPr/>
        </p:nvPicPr>
        <p:blipFill rotWithShape="1">
          <a:blip r:embed="rId3">
            <a:alphaModFix/>
          </a:blip>
          <a:srcRect b="0" l="0" r="0" t="0"/>
          <a:stretch/>
        </p:blipFill>
        <p:spPr>
          <a:xfrm>
            <a:off x="1269600" y="2641623"/>
            <a:ext cx="7699070" cy="2261844"/>
          </a:xfrm>
          <a:prstGeom prst="rect">
            <a:avLst/>
          </a:prstGeom>
          <a:noFill/>
          <a:ln>
            <a:noFill/>
          </a:ln>
        </p:spPr>
      </p:pic>
      <p:sp>
        <p:nvSpPr>
          <p:cNvPr id="1486" name="Google Shape;1486;p111"/>
          <p:cNvSpPr txBox="1"/>
          <p:nvPr>
            <p:ph idx="12" type="sldNum"/>
          </p:nvPr>
        </p:nvSpPr>
        <p:spPr>
          <a:xfrm>
            <a:off x="8539494" y="60344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87" name="Google Shape;1487;p111"/>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1488" name="Google Shape;1488;p111"/>
          <p:cNvPicPr preferRelativeResize="0"/>
          <p:nvPr/>
        </p:nvPicPr>
        <p:blipFill rotWithShape="1">
          <a:blip r:embed="rId4">
            <a:alphaModFix/>
          </a:blip>
          <a:srcRect b="0" l="0" r="0" t="0"/>
          <a:stretch/>
        </p:blipFill>
        <p:spPr>
          <a:xfrm>
            <a:off x="1" y="1"/>
            <a:ext cx="1269599" cy="1313597"/>
          </a:xfrm>
          <a:prstGeom prst="rect">
            <a:avLst/>
          </a:prstGeom>
          <a:noFill/>
          <a:ln>
            <a:noFill/>
          </a:ln>
        </p:spPr>
      </p:pic>
      <p:sp>
        <p:nvSpPr>
          <p:cNvPr id="1489" name="Google Shape;1489;p111"/>
          <p:cNvSpPr txBox="1"/>
          <p:nvPr/>
        </p:nvSpPr>
        <p:spPr>
          <a:xfrm>
            <a:off x="8968670" y="2802953"/>
            <a:ext cx="1240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Minterms</a:t>
            </a:r>
            <a:endParaRPr b="0" i="0" sz="1800" u="none" cap="none" strike="noStrike">
              <a:solidFill>
                <a:schemeClr val="dk1"/>
              </a:solidFill>
              <a:latin typeface="Calibri"/>
              <a:ea typeface="Calibri"/>
              <a:cs typeface="Calibri"/>
              <a:sym typeface="Calibri"/>
            </a:endParaRPr>
          </a:p>
        </p:txBody>
      </p:sp>
      <p:cxnSp>
        <p:nvCxnSpPr>
          <p:cNvPr id="1490" name="Google Shape;1490;p111"/>
          <p:cNvCxnSpPr/>
          <p:nvPr/>
        </p:nvCxnSpPr>
        <p:spPr>
          <a:xfrm rot="10800000">
            <a:off x="8364483" y="2882249"/>
            <a:ext cx="613774" cy="184666"/>
          </a:xfrm>
          <a:prstGeom prst="straightConnector1">
            <a:avLst/>
          </a:prstGeom>
          <a:noFill/>
          <a:ln cap="flat" cmpd="sng" w="9525">
            <a:solidFill>
              <a:schemeClr val="dk1"/>
            </a:solidFill>
            <a:prstDash val="solid"/>
            <a:miter lim="800000"/>
            <a:headEnd len="sm" w="sm" type="none"/>
            <a:tailEnd len="med" w="med" type="stealth"/>
          </a:ln>
        </p:spPr>
      </p:cxnSp>
      <p:cxnSp>
        <p:nvCxnSpPr>
          <p:cNvPr id="1491" name="Google Shape;1491;p111"/>
          <p:cNvCxnSpPr/>
          <p:nvPr/>
        </p:nvCxnSpPr>
        <p:spPr>
          <a:xfrm flipH="1" rot="10800000">
            <a:off x="4526434" y="2184964"/>
            <a:ext cx="204717" cy="13648"/>
          </a:xfrm>
          <a:prstGeom prst="straightConnector1">
            <a:avLst/>
          </a:prstGeom>
          <a:noFill/>
          <a:ln cap="flat" cmpd="sng" w="76200">
            <a:solidFill>
              <a:schemeClr val="dk1"/>
            </a:solidFill>
            <a:prstDash val="solid"/>
            <a:miter lim="800000"/>
            <a:headEnd len="sm" w="sm" type="none"/>
            <a:tailEnd len="sm" w="sm" type="none"/>
          </a:ln>
        </p:spPr>
      </p:cxnSp>
      <p:pic>
        <p:nvPicPr>
          <p:cNvPr id="1492" name="Google Shape;1492;p111"/>
          <p:cNvPicPr preferRelativeResize="0"/>
          <p:nvPr/>
        </p:nvPicPr>
        <p:blipFill rotWithShape="1">
          <a:blip r:embed="rId5">
            <a:alphaModFix/>
          </a:blip>
          <a:srcRect b="0" l="0" r="0" t="0"/>
          <a:stretch/>
        </p:blipFill>
        <p:spPr>
          <a:xfrm>
            <a:off x="8130670" y="3265230"/>
            <a:ext cx="2760243" cy="26775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89"/>
                                        </p:tgtEl>
                                        <p:attrNameLst>
                                          <p:attrName>style.visibility</p:attrName>
                                        </p:attrNameLst>
                                      </p:cBhvr>
                                      <p:to>
                                        <p:strVal val="visible"/>
                                      </p:to>
                                    </p:set>
                                    <p:anim calcmode="lin" valueType="num">
                                      <p:cBhvr additive="base">
                                        <p:cTn dur="500"/>
                                        <p:tgtEl>
                                          <p:spTgt spid="14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12"/>
          <p:cNvSpPr txBox="1"/>
          <p:nvPr>
            <p:ph type="title"/>
          </p:nvPr>
        </p:nvSpPr>
        <p:spPr>
          <a:xfrm>
            <a:off x="1836663" y="149718"/>
            <a:ext cx="9381796" cy="1040225"/>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Conversion Process – </a:t>
            </a:r>
            <a:r>
              <a:rPr b="1" lang="en-US" sz="2800">
                <a:solidFill>
                  <a:srgbClr val="0070C0"/>
                </a:solidFill>
                <a:latin typeface="Times New Roman"/>
                <a:ea typeface="Times New Roman"/>
                <a:cs typeface="Times New Roman"/>
                <a:sym typeface="Times New Roman"/>
              </a:rPr>
              <a:t>Canonical form to summation form</a:t>
            </a:r>
            <a:endParaRPr b="1" sz="2800">
              <a:solidFill>
                <a:srgbClr val="0070C0"/>
              </a:solidFill>
              <a:latin typeface="Times New Roman"/>
              <a:ea typeface="Times New Roman"/>
              <a:cs typeface="Times New Roman"/>
              <a:sym typeface="Times New Roman"/>
            </a:endParaRPr>
          </a:p>
        </p:txBody>
      </p:sp>
      <p:sp>
        <p:nvSpPr>
          <p:cNvPr id="1498" name="Google Shape;1498;p112"/>
          <p:cNvSpPr txBox="1"/>
          <p:nvPr>
            <p:ph idx="1" type="body"/>
          </p:nvPr>
        </p:nvSpPr>
        <p:spPr>
          <a:xfrm>
            <a:off x="1200650" y="1183516"/>
            <a:ext cx="10653822" cy="495445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b="1" lang="en-US" sz="2400">
                <a:solidFill>
                  <a:schemeClr val="dk1"/>
                </a:solidFill>
                <a:latin typeface="Times New Roman"/>
                <a:ea typeface="Times New Roman"/>
                <a:cs typeface="Times New Roman"/>
                <a:sym typeface="Times New Roman"/>
              </a:rPr>
              <a:t>It takes 3 steps:</a:t>
            </a:r>
            <a:endParaRPr/>
          </a:p>
          <a:p>
            <a:pPr indent="-514350" lvl="0" marL="514350" rtl="0" algn="just">
              <a:lnSpc>
                <a:spcPct val="150000"/>
              </a:lnSpc>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Each </a:t>
            </a:r>
            <a:r>
              <a:rPr b="1" lang="en-US" sz="2400">
                <a:solidFill>
                  <a:srgbClr val="FF0000"/>
                </a:solidFill>
                <a:latin typeface="Times New Roman"/>
                <a:ea typeface="Times New Roman"/>
                <a:cs typeface="Times New Roman"/>
                <a:sym typeface="Times New Roman"/>
              </a:rPr>
              <a:t>minterm is converted into it’s binary equivalent.</a:t>
            </a:r>
            <a:endParaRPr/>
          </a:p>
          <a:p>
            <a:pPr indent="0" lvl="0" marL="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2400"/>
              <a:buNone/>
            </a:pPr>
            <a:r>
              <a:rPr lang="en-US" sz="2400">
                <a:solidFill>
                  <a:schemeClr val="dk1"/>
                </a:solidFill>
                <a:latin typeface="Times New Roman"/>
                <a:ea typeface="Times New Roman"/>
                <a:cs typeface="Times New Roman"/>
                <a:sym typeface="Times New Roman"/>
              </a:rPr>
              <a:t>2. Each minterm is converted from </a:t>
            </a:r>
            <a:r>
              <a:rPr b="1" lang="en-US" sz="2400">
                <a:solidFill>
                  <a:srgbClr val="FF0000"/>
                </a:solidFill>
                <a:latin typeface="Times New Roman"/>
                <a:ea typeface="Times New Roman"/>
                <a:cs typeface="Times New Roman"/>
                <a:sym typeface="Times New Roman"/>
              </a:rPr>
              <a:t>binary to decimal.</a:t>
            </a:r>
            <a:endParaRPr/>
          </a:p>
          <a:p>
            <a:pPr indent="-361950" lvl="0" marL="514350" rtl="0" algn="just">
              <a:lnSpc>
                <a:spcPct val="150000"/>
              </a:lnSpc>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361950" lvl="0" marL="514350" rtl="0" algn="just">
              <a:lnSpc>
                <a:spcPct val="150000"/>
              </a:lnSpc>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2400"/>
              <a:buNone/>
            </a:pPr>
            <a:r>
              <a:rPr lang="en-US" sz="2400">
                <a:solidFill>
                  <a:schemeClr val="dk1"/>
                </a:solidFill>
                <a:latin typeface="Times New Roman"/>
                <a:ea typeface="Times New Roman"/>
                <a:cs typeface="Times New Roman"/>
                <a:sym typeface="Times New Roman"/>
              </a:rPr>
              <a:t>3. Finally the </a:t>
            </a:r>
            <a:r>
              <a:rPr b="1" lang="en-US" sz="2400">
                <a:solidFill>
                  <a:srgbClr val="FF0000"/>
                </a:solidFill>
                <a:latin typeface="Times New Roman"/>
                <a:ea typeface="Times New Roman"/>
                <a:cs typeface="Times New Roman"/>
                <a:sym typeface="Times New Roman"/>
              </a:rPr>
              <a:t>min terms are placed in ascending order</a:t>
            </a:r>
            <a:endParaRPr/>
          </a:p>
          <a:p>
            <a:pPr indent="0" lvl="0" marL="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p:txBody>
      </p:sp>
      <p:sp>
        <p:nvSpPr>
          <p:cNvPr id="1499" name="Google Shape;1499;p112"/>
          <p:cNvSpPr txBox="1"/>
          <p:nvPr>
            <p:ph idx="12" type="sldNum"/>
          </p:nvPr>
        </p:nvSpPr>
        <p:spPr>
          <a:xfrm>
            <a:off x="8645818" y="5970689"/>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00" name="Google Shape;1500;p112"/>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1501" name="Google Shape;1501;p112"/>
          <p:cNvPicPr preferRelativeResize="0"/>
          <p:nvPr/>
        </p:nvPicPr>
        <p:blipFill rotWithShape="1">
          <a:blip r:embed="rId3">
            <a:alphaModFix/>
          </a:blip>
          <a:srcRect b="0" l="0" r="0" t="0"/>
          <a:stretch/>
        </p:blipFill>
        <p:spPr>
          <a:xfrm>
            <a:off x="1" y="1"/>
            <a:ext cx="1269599" cy="1313597"/>
          </a:xfrm>
          <a:prstGeom prst="rect">
            <a:avLst/>
          </a:prstGeom>
          <a:noFill/>
          <a:ln>
            <a:noFill/>
          </a:ln>
        </p:spPr>
      </p:pic>
      <p:pic>
        <p:nvPicPr>
          <p:cNvPr id="1502" name="Google Shape;1502;p112"/>
          <p:cNvPicPr preferRelativeResize="0"/>
          <p:nvPr/>
        </p:nvPicPr>
        <p:blipFill rotWithShape="1">
          <a:blip r:embed="rId4">
            <a:alphaModFix/>
          </a:blip>
          <a:srcRect b="0" l="0" r="0" t="0"/>
          <a:stretch/>
        </p:blipFill>
        <p:spPr>
          <a:xfrm>
            <a:off x="2358105" y="2373458"/>
            <a:ext cx="6943725" cy="790575"/>
          </a:xfrm>
          <a:prstGeom prst="rect">
            <a:avLst/>
          </a:prstGeom>
          <a:noFill/>
          <a:ln>
            <a:noFill/>
          </a:ln>
        </p:spPr>
      </p:pic>
      <p:pic>
        <p:nvPicPr>
          <p:cNvPr id="1503" name="Google Shape;1503;p112"/>
          <p:cNvPicPr preferRelativeResize="0"/>
          <p:nvPr/>
        </p:nvPicPr>
        <p:blipFill rotWithShape="1">
          <a:blip r:embed="rId5">
            <a:alphaModFix/>
          </a:blip>
          <a:srcRect b="0" l="0" r="0" t="0"/>
          <a:stretch/>
        </p:blipFill>
        <p:spPr>
          <a:xfrm>
            <a:off x="3148249" y="3828435"/>
            <a:ext cx="4514850" cy="1038225"/>
          </a:xfrm>
          <a:prstGeom prst="rect">
            <a:avLst/>
          </a:prstGeom>
          <a:noFill/>
          <a:ln>
            <a:noFill/>
          </a:ln>
        </p:spPr>
      </p:pic>
      <p:pic>
        <p:nvPicPr>
          <p:cNvPr id="1504" name="Google Shape;1504;p112"/>
          <p:cNvPicPr preferRelativeResize="0"/>
          <p:nvPr/>
        </p:nvPicPr>
        <p:blipFill rotWithShape="1">
          <a:blip r:embed="rId6">
            <a:alphaModFix/>
          </a:blip>
          <a:srcRect b="0" l="0" r="0" t="0"/>
          <a:stretch/>
        </p:blipFill>
        <p:spPr>
          <a:xfrm>
            <a:off x="3148249" y="5489084"/>
            <a:ext cx="2809875" cy="42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2"/>
                                        </p:tgtEl>
                                        <p:attrNameLst>
                                          <p:attrName>style.visibility</p:attrName>
                                        </p:attrNameLst>
                                      </p:cBhvr>
                                      <p:to>
                                        <p:strVal val="visible"/>
                                      </p:to>
                                    </p:set>
                                    <p:anim calcmode="lin" valueType="num">
                                      <p:cBhvr additive="base">
                                        <p:cTn dur="500"/>
                                        <p:tgtEl>
                                          <p:spTgt spid="15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3"/>
                                        </p:tgtEl>
                                        <p:attrNameLst>
                                          <p:attrName>style.visibility</p:attrName>
                                        </p:attrNameLst>
                                      </p:cBhvr>
                                      <p:to>
                                        <p:strVal val="visible"/>
                                      </p:to>
                                    </p:set>
                                    <p:anim calcmode="lin" valueType="num">
                                      <p:cBhvr additive="base">
                                        <p:cTn dur="500"/>
                                        <p:tgtEl>
                                          <p:spTgt spid="15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4"/>
                                        </p:tgtEl>
                                        <p:attrNameLst>
                                          <p:attrName>style.visibility</p:attrName>
                                        </p:attrNameLst>
                                      </p:cBhvr>
                                      <p:to>
                                        <p:strVal val="visible"/>
                                      </p:to>
                                    </p:set>
                                    <p:anim calcmode="lin" valueType="num">
                                      <p:cBhvr additive="base">
                                        <p:cTn dur="500"/>
                                        <p:tgtEl>
                                          <p:spTgt spid="15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13"/>
          <p:cNvSpPr txBox="1"/>
          <p:nvPr>
            <p:ph type="title"/>
          </p:nvPr>
        </p:nvSpPr>
        <p:spPr>
          <a:xfrm>
            <a:off x="1500372" y="453656"/>
            <a:ext cx="10160000" cy="8382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Advantages of Summation form</a:t>
            </a:r>
            <a:endParaRPr b="1" sz="3200">
              <a:solidFill>
                <a:schemeClr val="dk1"/>
              </a:solidFill>
              <a:latin typeface="Times New Roman"/>
              <a:ea typeface="Times New Roman"/>
              <a:cs typeface="Times New Roman"/>
              <a:sym typeface="Times New Roman"/>
            </a:endParaRPr>
          </a:p>
        </p:txBody>
      </p:sp>
      <p:sp>
        <p:nvSpPr>
          <p:cNvPr id="1510" name="Google Shape;1510;p113"/>
          <p:cNvSpPr txBox="1"/>
          <p:nvPr>
            <p:ph idx="1" type="body"/>
          </p:nvPr>
        </p:nvSpPr>
        <p:spPr>
          <a:xfrm>
            <a:off x="1500373" y="1482844"/>
            <a:ext cx="8018532" cy="366077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Useful for implementation in Programmable Logic</a:t>
            </a:r>
            <a:endParaRPr/>
          </a:p>
          <a:p>
            <a:pPr indent="-76200" lvl="0" marL="22860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Very long &amp; complex expressions can be easily described</a:t>
            </a:r>
            <a:endParaRPr/>
          </a:p>
          <a:p>
            <a:pPr indent="-76200" lvl="0" marL="22860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Useful for implementation with hardware devices </a:t>
            </a:r>
            <a:endParaRPr sz="2400">
              <a:solidFill>
                <a:schemeClr val="dk1"/>
              </a:solidFill>
              <a:latin typeface="Times New Roman"/>
              <a:ea typeface="Times New Roman"/>
              <a:cs typeface="Times New Roman"/>
              <a:sym typeface="Times New Roman"/>
            </a:endParaRPr>
          </a:p>
        </p:txBody>
      </p:sp>
      <p:sp>
        <p:nvSpPr>
          <p:cNvPr id="1511" name="Google Shape;1511;p113"/>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512" name="Google Shape;1512;p113"/>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13" name="Google Shape;1513;p113"/>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14"/>
          <p:cNvSpPr txBox="1"/>
          <p:nvPr>
            <p:ph type="title"/>
          </p:nvPr>
        </p:nvSpPr>
        <p:spPr>
          <a:xfrm>
            <a:off x="1483833" y="425302"/>
            <a:ext cx="9347200" cy="10668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Examples</a:t>
            </a:r>
            <a:endParaRPr b="1" sz="3200">
              <a:solidFill>
                <a:schemeClr val="dk1"/>
              </a:solidFill>
              <a:latin typeface="Times New Roman"/>
              <a:ea typeface="Times New Roman"/>
              <a:cs typeface="Times New Roman"/>
              <a:sym typeface="Times New Roman"/>
            </a:endParaRPr>
          </a:p>
        </p:txBody>
      </p:sp>
      <p:sp>
        <p:nvSpPr>
          <p:cNvPr id="1519" name="Google Shape;1519;p114"/>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7/29/2022</a:t>
            </a:r>
            <a:endParaRPr>
              <a:solidFill>
                <a:srgbClr val="888888"/>
              </a:solidFill>
            </a:endParaRPr>
          </a:p>
        </p:txBody>
      </p:sp>
      <p:sp>
        <p:nvSpPr>
          <p:cNvPr id="1520" name="Google Shape;1520;p114"/>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pic>
        <p:nvPicPr>
          <p:cNvPr id="1521" name="Google Shape;1521;p114"/>
          <p:cNvPicPr preferRelativeResize="0"/>
          <p:nvPr/>
        </p:nvPicPr>
        <p:blipFill rotWithShape="1">
          <a:blip r:embed="rId3">
            <a:alphaModFix/>
          </a:blip>
          <a:srcRect b="0" l="0" r="0" t="0"/>
          <a:stretch/>
        </p:blipFill>
        <p:spPr>
          <a:xfrm>
            <a:off x="1" y="1"/>
            <a:ext cx="1269599" cy="1313597"/>
          </a:xfrm>
          <a:prstGeom prst="rect">
            <a:avLst/>
          </a:prstGeom>
          <a:noFill/>
          <a:ln>
            <a:noFill/>
          </a:ln>
        </p:spPr>
      </p:pic>
      <p:pic>
        <p:nvPicPr>
          <p:cNvPr id="1522" name="Google Shape;1522;p114"/>
          <p:cNvPicPr preferRelativeResize="0"/>
          <p:nvPr/>
        </p:nvPicPr>
        <p:blipFill rotWithShape="1">
          <a:blip r:embed="rId4">
            <a:alphaModFix/>
          </a:blip>
          <a:srcRect b="0" l="0" r="0" t="0"/>
          <a:stretch/>
        </p:blipFill>
        <p:spPr>
          <a:xfrm>
            <a:off x="2704905" y="2151215"/>
            <a:ext cx="4752975" cy="476250"/>
          </a:xfrm>
          <a:prstGeom prst="rect">
            <a:avLst/>
          </a:prstGeom>
          <a:noFill/>
          <a:ln>
            <a:noFill/>
          </a:ln>
        </p:spPr>
      </p:pic>
      <p:pic>
        <p:nvPicPr>
          <p:cNvPr id="1523" name="Google Shape;1523;p114"/>
          <p:cNvPicPr preferRelativeResize="0"/>
          <p:nvPr/>
        </p:nvPicPr>
        <p:blipFill rotWithShape="1">
          <a:blip r:embed="rId5">
            <a:alphaModFix/>
          </a:blip>
          <a:srcRect b="0" l="0" r="0" t="0"/>
          <a:stretch/>
        </p:blipFill>
        <p:spPr>
          <a:xfrm>
            <a:off x="5067105" y="2661259"/>
            <a:ext cx="4781550" cy="552450"/>
          </a:xfrm>
          <a:prstGeom prst="rect">
            <a:avLst/>
          </a:prstGeom>
          <a:noFill/>
          <a:ln>
            <a:noFill/>
          </a:ln>
        </p:spPr>
      </p:pic>
      <p:pic>
        <p:nvPicPr>
          <p:cNvPr id="1524" name="Google Shape;1524;p114"/>
          <p:cNvPicPr preferRelativeResize="0"/>
          <p:nvPr/>
        </p:nvPicPr>
        <p:blipFill rotWithShape="1">
          <a:blip r:embed="rId6">
            <a:alphaModFix/>
          </a:blip>
          <a:srcRect b="0" l="0" r="0" t="0"/>
          <a:stretch/>
        </p:blipFill>
        <p:spPr>
          <a:xfrm>
            <a:off x="5067105" y="3223104"/>
            <a:ext cx="5410200" cy="581025"/>
          </a:xfrm>
          <a:prstGeom prst="rect">
            <a:avLst/>
          </a:prstGeom>
          <a:noFill/>
          <a:ln>
            <a:noFill/>
          </a:ln>
        </p:spPr>
      </p:pic>
      <p:pic>
        <p:nvPicPr>
          <p:cNvPr id="1525" name="Google Shape;1525;p114"/>
          <p:cNvPicPr preferRelativeResize="0"/>
          <p:nvPr/>
        </p:nvPicPr>
        <p:blipFill rotWithShape="1">
          <a:blip r:embed="rId7">
            <a:alphaModFix/>
          </a:blip>
          <a:srcRect b="0" l="0" r="0" t="0"/>
          <a:stretch/>
        </p:blipFill>
        <p:spPr>
          <a:xfrm>
            <a:off x="5219178" y="3941915"/>
            <a:ext cx="4114800" cy="542925"/>
          </a:xfrm>
          <a:prstGeom prst="rect">
            <a:avLst/>
          </a:prstGeom>
          <a:noFill/>
          <a:ln>
            <a:noFill/>
          </a:ln>
        </p:spPr>
      </p:pic>
      <p:pic>
        <p:nvPicPr>
          <p:cNvPr id="1526" name="Google Shape;1526;p114"/>
          <p:cNvPicPr preferRelativeResize="0"/>
          <p:nvPr/>
        </p:nvPicPr>
        <p:blipFill rotWithShape="1">
          <a:blip r:embed="rId8">
            <a:alphaModFix/>
          </a:blip>
          <a:srcRect b="0" l="0" r="0" t="0"/>
          <a:stretch/>
        </p:blipFill>
        <p:spPr>
          <a:xfrm>
            <a:off x="5219178" y="4963631"/>
            <a:ext cx="3000375" cy="1143000"/>
          </a:xfrm>
          <a:prstGeom prst="rect">
            <a:avLst/>
          </a:prstGeom>
          <a:noFill/>
          <a:ln>
            <a:noFill/>
          </a:ln>
        </p:spPr>
      </p:pic>
      <p:sp>
        <p:nvSpPr>
          <p:cNvPr id="1527" name="Google Shape;1527;p114"/>
          <p:cNvSpPr txBox="1"/>
          <p:nvPr/>
        </p:nvSpPr>
        <p:spPr>
          <a:xfrm>
            <a:off x="5345343" y="4508623"/>
            <a:ext cx="422507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 111 +      110 +       011</a:t>
            </a:r>
            <a:endParaRPr b="0" i="0" sz="2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3"/>
                                        </p:tgtEl>
                                        <p:attrNameLst>
                                          <p:attrName>style.visibility</p:attrName>
                                        </p:attrNameLst>
                                      </p:cBhvr>
                                      <p:to>
                                        <p:strVal val="visible"/>
                                      </p:to>
                                    </p:set>
                                    <p:anim calcmode="lin" valueType="num">
                                      <p:cBhvr additive="base">
                                        <p:cTn dur="500"/>
                                        <p:tgtEl>
                                          <p:spTgt spid="15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4"/>
                                        </p:tgtEl>
                                        <p:attrNameLst>
                                          <p:attrName>style.visibility</p:attrName>
                                        </p:attrNameLst>
                                      </p:cBhvr>
                                      <p:to>
                                        <p:strVal val="visible"/>
                                      </p:to>
                                    </p:set>
                                    <p:anim calcmode="lin" valueType="num">
                                      <p:cBhvr additive="base">
                                        <p:cTn dur="500"/>
                                        <p:tgtEl>
                                          <p:spTgt spid="15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5"/>
                                        </p:tgtEl>
                                        <p:attrNameLst>
                                          <p:attrName>style.visibility</p:attrName>
                                        </p:attrNameLst>
                                      </p:cBhvr>
                                      <p:to>
                                        <p:strVal val="visible"/>
                                      </p:to>
                                    </p:set>
                                    <p:anim calcmode="lin" valueType="num">
                                      <p:cBhvr additive="base">
                                        <p:cTn dur="500"/>
                                        <p:tgtEl>
                                          <p:spTgt spid="15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6"/>
                                        </p:tgtEl>
                                        <p:attrNameLst>
                                          <p:attrName>style.visibility</p:attrName>
                                        </p:attrNameLst>
                                      </p:cBhvr>
                                      <p:to>
                                        <p:strVal val="visible"/>
                                      </p:to>
                                    </p:set>
                                    <p:anim calcmode="lin" valueType="num">
                                      <p:cBhvr additive="base">
                                        <p:cTn dur="500"/>
                                        <p:tgtEl>
                                          <p:spTgt spid="15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15"/>
          <p:cNvSpPr txBox="1"/>
          <p:nvPr>
            <p:ph type="title"/>
          </p:nvPr>
        </p:nvSpPr>
        <p:spPr>
          <a:xfrm>
            <a:off x="1750827" y="0"/>
            <a:ext cx="9540949"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Conversion from Conventional to Summation Form</a:t>
            </a:r>
            <a:endParaRPr b="1" sz="3200">
              <a:solidFill>
                <a:schemeClr val="dk1"/>
              </a:solidFill>
              <a:latin typeface="Times New Roman"/>
              <a:ea typeface="Times New Roman"/>
              <a:cs typeface="Times New Roman"/>
              <a:sym typeface="Times New Roman"/>
            </a:endParaRPr>
          </a:p>
        </p:txBody>
      </p:sp>
      <p:pic>
        <p:nvPicPr>
          <p:cNvPr id="1533" name="Google Shape;1533;p115"/>
          <p:cNvPicPr preferRelativeResize="0"/>
          <p:nvPr/>
        </p:nvPicPr>
        <p:blipFill rotWithShape="1">
          <a:blip r:embed="rId3">
            <a:alphaModFix/>
          </a:blip>
          <a:srcRect b="0" l="0" r="0" t="0"/>
          <a:stretch/>
        </p:blipFill>
        <p:spPr>
          <a:xfrm>
            <a:off x="1016001" y="1447800"/>
            <a:ext cx="9517385" cy="4191000"/>
          </a:xfrm>
          <a:prstGeom prst="rect">
            <a:avLst/>
          </a:prstGeom>
          <a:noFill/>
          <a:ln>
            <a:noFill/>
          </a:ln>
        </p:spPr>
      </p:pic>
      <p:sp>
        <p:nvSpPr>
          <p:cNvPr id="1534" name="Google Shape;1534;p115"/>
          <p:cNvSpPr/>
          <p:nvPr/>
        </p:nvSpPr>
        <p:spPr>
          <a:xfrm>
            <a:off x="2133600" y="1981200"/>
            <a:ext cx="8229600" cy="38100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5" name="Google Shape;1535;p115"/>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536" name="Google Shape;1536;p115"/>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37" name="Google Shape;1537;p115"/>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16"/>
          <p:cNvSpPr txBox="1"/>
          <p:nvPr>
            <p:ph type="title"/>
          </p:nvPr>
        </p:nvSpPr>
        <p:spPr>
          <a:xfrm>
            <a:off x="1750827" y="0"/>
            <a:ext cx="9540949"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Conversion from Conventional to Summation Form</a:t>
            </a:r>
            <a:endParaRPr b="1" sz="3200">
              <a:solidFill>
                <a:schemeClr val="dk1"/>
              </a:solidFill>
              <a:latin typeface="Times New Roman"/>
              <a:ea typeface="Times New Roman"/>
              <a:cs typeface="Times New Roman"/>
              <a:sym typeface="Times New Roman"/>
            </a:endParaRPr>
          </a:p>
        </p:txBody>
      </p:sp>
      <p:pic>
        <p:nvPicPr>
          <p:cNvPr id="1543" name="Google Shape;1543;p116"/>
          <p:cNvPicPr preferRelativeResize="0"/>
          <p:nvPr/>
        </p:nvPicPr>
        <p:blipFill rotWithShape="1">
          <a:blip r:embed="rId3">
            <a:alphaModFix/>
          </a:blip>
          <a:srcRect b="0" l="0" r="0" t="0"/>
          <a:stretch/>
        </p:blipFill>
        <p:spPr>
          <a:xfrm>
            <a:off x="1016001" y="1447800"/>
            <a:ext cx="9517385" cy="4191000"/>
          </a:xfrm>
          <a:prstGeom prst="rect">
            <a:avLst/>
          </a:prstGeom>
          <a:noFill/>
          <a:ln>
            <a:noFill/>
          </a:ln>
        </p:spPr>
      </p:pic>
      <p:sp>
        <p:nvSpPr>
          <p:cNvPr id="1544" name="Google Shape;1544;p116"/>
          <p:cNvSpPr/>
          <p:nvPr/>
        </p:nvSpPr>
        <p:spPr>
          <a:xfrm>
            <a:off x="2133600" y="1981200"/>
            <a:ext cx="8229600" cy="38100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5" name="Google Shape;1545;p116"/>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546" name="Google Shape;1546;p116"/>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47" name="Google Shape;1547;p116"/>
          <p:cNvPicPr preferRelativeResize="0"/>
          <p:nvPr/>
        </p:nvPicPr>
        <p:blipFill rotWithShape="1">
          <a:blip r:embed="rId4">
            <a:alphaModFix/>
          </a:blip>
          <a:srcRect b="0" l="0" r="0" t="0"/>
          <a:stretch/>
        </p:blipFill>
        <p:spPr>
          <a:xfrm>
            <a:off x="1" y="1"/>
            <a:ext cx="1269599" cy="1313597"/>
          </a:xfrm>
          <a:prstGeom prst="rect">
            <a:avLst/>
          </a:prstGeom>
          <a:noFill/>
          <a:ln>
            <a:noFill/>
          </a:ln>
        </p:spPr>
      </p:pic>
      <p:pic>
        <p:nvPicPr>
          <p:cNvPr id="1548" name="Google Shape;1548;p116"/>
          <p:cNvPicPr preferRelativeResize="0"/>
          <p:nvPr/>
        </p:nvPicPr>
        <p:blipFill rotWithShape="1">
          <a:blip r:embed="rId5">
            <a:alphaModFix/>
          </a:blip>
          <a:srcRect b="0" l="0" r="0" t="0"/>
          <a:stretch/>
        </p:blipFill>
        <p:spPr>
          <a:xfrm>
            <a:off x="2133600" y="2233612"/>
            <a:ext cx="8229600" cy="504825"/>
          </a:xfrm>
          <a:prstGeom prst="rect">
            <a:avLst/>
          </a:prstGeom>
          <a:noFill/>
          <a:ln>
            <a:noFill/>
          </a:ln>
        </p:spPr>
      </p:pic>
      <p:pic>
        <p:nvPicPr>
          <p:cNvPr id="1549" name="Google Shape;1549;p116"/>
          <p:cNvPicPr preferRelativeResize="0"/>
          <p:nvPr/>
        </p:nvPicPr>
        <p:blipFill rotWithShape="1">
          <a:blip r:embed="rId6">
            <a:alphaModFix/>
          </a:blip>
          <a:srcRect b="0" l="0" r="0" t="0"/>
          <a:stretch/>
        </p:blipFill>
        <p:spPr>
          <a:xfrm>
            <a:off x="2133600" y="2919413"/>
            <a:ext cx="8229600" cy="1019175"/>
          </a:xfrm>
          <a:prstGeom prst="rect">
            <a:avLst/>
          </a:prstGeom>
          <a:noFill/>
          <a:ln>
            <a:noFill/>
          </a:ln>
        </p:spPr>
      </p:pic>
      <p:pic>
        <p:nvPicPr>
          <p:cNvPr id="1550" name="Google Shape;1550;p116"/>
          <p:cNvPicPr preferRelativeResize="0"/>
          <p:nvPr/>
        </p:nvPicPr>
        <p:blipFill rotWithShape="1">
          <a:blip r:embed="rId7">
            <a:alphaModFix/>
          </a:blip>
          <a:srcRect b="0" l="0" r="0" t="0"/>
          <a:stretch/>
        </p:blipFill>
        <p:spPr>
          <a:xfrm>
            <a:off x="2133600" y="4085573"/>
            <a:ext cx="8229600" cy="1066800"/>
          </a:xfrm>
          <a:prstGeom prst="rect">
            <a:avLst/>
          </a:prstGeom>
          <a:noFill/>
          <a:ln>
            <a:noFill/>
          </a:ln>
        </p:spPr>
      </p:pic>
      <p:pic>
        <p:nvPicPr>
          <p:cNvPr id="1551" name="Google Shape;1551;p116"/>
          <p:cNvPicPr preferRelativeResize="0"/>
          <p:nvPr/>
        </p:nvPicPr>
        <p:blipFill rotWithShape="1">
          <a:blip r:embed="rId8">
            <a:alphaModFix/>
          </a:blip>
          <a:srcRect b="0" l="0" r="0" t="0"/>
          <a:stretch/>
        </p:blipFill>
        <p:spPr>
          <a:xfrm>
            <a:off x="2133600" y="5295900"/>
            <a:ext cx="5524500" cy="99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48"/>
                                        </p:tgtEl>
                                        <p:attrNameLst>
                                          <p:attrName>style.visibility</p:attrName>
                                        </p:attrNameLst>
                                      </p:cBhvr>
                                      <p:to>
                                        <p:strVal val="visible"/>
                                      </p:to>
                                    </p:set>
                                    <p:anim calcmode="lin" valueType="num">
                                      <p:cBhvr additive="base">
                                        <p:cTn dur="500"/>
                                        <p:tgtEl>
                                          <p:spTgt spid="15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49"/>
                                        </p:tgtEl>
                                        <p:attrNameLst>
                                          <p:attrName>style.visibility</p:attrName>
                                        </p:attrNameLst>
                                      </p:cBhvr>
                                      <p:to>
                                        <p:strVal val="visible"/>
                                      </p:to>
                                    </p:set>
                                    <p:anim calcmode="lin" valueType="num">
                                      <p:cBhvr additive="base">
                                        <p:cTn dur="500"/>
                                        <p:tgtEl>
                                          <p:spTgt spid="15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0"/>
                                        </p:tgtEl>
                                        <p:attrNameLst>
                                          <p:attrName>style.visibility</p:attrName>
                                        </p:attrNameLst>
                                      </p:cBhvr>
                                      <p:to>
                                        <p:strVal val="visible"/>
                                      </p:to>
                                    </p:set>
                                    <p:anim calcmode="lin" valueType="num">
                                      <p:cBhvr additive="base">
                                        <p:cTn dur="500"/>
                                        <p:tgtEl>
                                          <p:spTgt spid="15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1"/>
                                        </p:tgtEl>
                                        <p:attrNameLst>
                                          <p:attrName>style.visibility</p:attrName>
                                        </p:attrNameLst>
                                      </p:cBhvr>
                                      <p:to>
                                        <p:strVal val="visible"/>
                                      </p:to>
                                    </p:set>
                                    <p:anim calcmode="lin" valueType="num">
                                      <p:cBhvr additive="base">
                                        <p:cTn dur="500"/>
                                        <p:tgtEl>
                                          <p:spTgt spid="15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17"/>
          <p:cNvSpPr txBox="1"/>
          <p:nvPr>
            <p:ph type="title"/>
          </p:nvPr>
        </p:nvSpPr>
        <p:spPr>
          <a:xfrm>
            <a:off x="1516910" y="0"/>
            <a:ext cx="9477153"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Conversion from Conventional to Summation Form</a:t>
            </a:r>
            <a:endParaRPr b="1" sz="3200">
              <a:solidFill>
                <a:schemeClr val="dk1"/>
              </a:solidFill>
              <a:latin typeface="Times New Roman"/>
              <a:ea typeface="Times New Roman"/>
              <a:cs typeface="Times New Roman"/>
              <a:sym typeface="Times New Roman"/>
            </a:endParaRPr>
          </a:p>
        </p:txBody>
      </p:sp>
      <p:pic>
        <p:nvPicPr>
          <p:cNvPr id="1557" name="Google Shape;1557;p117"/>
          <p:cNvPicPr preferRelativeResize="0"/>
          <p:nvPr/>
        </p:nvPicPr>
        <p:blipFill rotWithShape="1">
          <a:blip r:embed="rId3">
            <a:alphaModFix/>
          </a:blip>
          <a:srcRect b="0" l="0" r="0" t="0"/>
          <a:stretch/>
        </p:blipFill>
        <p:spPr>
          <a:xfrm>
            <a:off x="1016001" y="1447800"/>
            <a:ext cx="9517385" cy="4191000"/>
          </a:xfrm>
          <a:prstGeom prst="rect">
            <a:avLst/>
          </a:prstGeom>
          <a:noFill/>
          <a:ln>
            <a:noFill/>
          </a:ln>
        </p:spPr>
      </p:pic>
      <p:sp>
        <p:nvSpPr>
          <p:cNvPr id="1558" name="Google Shape;1558;p117"/>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559" name="Google Shape;1559;p117"/>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60" name="Google Shape;1560;p117"/>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18"/>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567" name="Google Shape;1567;p118"/>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68" name="Google Shape;1568;p118"/>
          <p:cNvPicPr preferRelativeResize="0"/>
          <p:nvPr/>
        </p:nvPicPr>
        <p:blipFill rotWithShape="1">
          <a:blip r:embed="rId3">
            <a:alphaModFix/>
          </a:blip>
          <a:srcRect b="0" l="0" r="0" t="0"/>
          <a:stretch/>
        </p:blipFill>
        <p:spPr>
          <a:xfrm>
            <a:off x="4186" y="0"/>
            <a:ext cx="1269599" cy="1313597"/>
          </a:xfrm>
          <a:prstGeom prst="rect">
            <a:avLst/>
          </a:prstGeom>
          <a:noFill/>
          <a:ln>
            <a:noFill/>
          </a:ln>
        </p:spPr>
      </p:pic>
      <p:pic>
        <p:nvPicPr>
          <p:cNvPr id="1569" name="Google Shape;1569;p118"/>
          <p:cNvPicPr preferRelativeResize="0"/>
          <p:nvPr/>
        </p:nvPicPr>
        <p:blipFill rotWithShape="1">
          <a:blip r:embed="rId4">
            <a:alphaModFix/>
          </a:blip>
          <a:srcRect b="0" l="0" r="0" t="0"/>
          <a:stretch/>
        </p:blipFill>
        <p:spPr>
          <a:xfrm>
            <a:off x="1799303" y="501445"/>
            <a:ext cx="9640222" cy="594647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19"/>
          <p:cNvSpPr txBox="1"/>
          <p:nvPr>
            <p:ph type="title"/>
          </p:nvPr>
        </p:nvSpPr>
        <p:spPr>
          <a:xfrm>
            <a:off x="1547629" y="340242"/>
            <a:ext cx="9753600" cy="97335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sz="3200">
                <a:solidFill>
                  <a:schemeClr val="dk1"/>
                </a:solidFill>
                <a:latin typeface="Times New Roman"/>
                <a:ea typeface="Times New Roman"/>
                <a:cs typeface="Times New Roman"/>
                <a:sym typeface="Times New Roman"/>
              </a:rPr>
              <a:t>Practice Examples(Contd..)   </a:t>
            </a:r>
            <a:br>
              <a:rPr b="1" lang="en-US" sz="3200">
                <a:solidFill>
                  <a:schemeClr val="dk1"/>
                </a:solidFill>
                <a:latin typeface="Times New Roman"/>
                <a:ea typeface="Times New Roman"/>
                <a:cs typeface="Times New Roman"/>
                <a:sym typeface="Times New Roman"/>
              </a:rPr>
            </a:br>
            <a:r>
              <a:rPr b="1" lang="en-US" sz="2200">
                <a:solidFill>
                  <a:schemeClr val="dk1"/>
                </a:solidFill>
                <a:latin typeface="Times New Roman"/>
                <a:ea typeface="Times New Roman"/>
                <a:cs typeface="Times New Roman"/>
                <a:sym typeface="Times New Roman"/>
              </a:rPr>
              <a:t>{</a:t>
            </a:r>
            <a:r>
              <a:rPr b="1" lang="en-US" sz="2200">
                <a:solidFill>
                  <a:srgbClr val="FF0000"/>
                </a:solidFill>
                <a:latin typeface="Times New Roman"/>
                <a:ea typeface="Times New Roman"/>
                <a:cs typeface="Times New Roman"/>
                <a:sym typeface="Times New Roman"/>
              </a:rPr>
              <a:t>Law of distribution: A+BC = (A+B)(A+C)}</a:t>
            </a:r>
            <a:br>
              <a:rPr b="1" lang="en-US" sz="2200">
                <a:solidFill>
                  <a:srgbClr val="FF0000"/>
                </a:solidFill>
                <a:latin typeface="Times New Roman"/>
                <a:ea typeface="Times New Roman"/>
                <a:cs typeface="Times New Roman"/>
                <a:sym typeface="Times New Roman"/>
              </a:rPr>
            </a:br>
            <a:r>
              <a:rPr b="1" lang="en-US" sz="2200">
                <a:solidFill>
                  <a:srgbClr val="FF0000"/>
                </a:solidFill>
                <a:latin typeface="Times New Roman"/>
                <a:ea typeface="Times New Roman"/>
                <a:cs typeface="Times New Roman"/>
                <a:sym typeface="Times New Roman"/>
              </a:rPr>
              <a:t>so B’ + AB = (B’ +A) (B’ + B) = B’ + A}</a:t>
            </a:r>
            <a:endParaRPr sz="3200">
              <a:solidFill>
                <a:srgbClr val="FF0000"/>
              </a:solidFill>
            </a:endParaRPr>
          </a:p>
        </p:txBody>
      </p:sp>
      <p:pic>
        <p:nvPicPr>
          <p:cNvPr id="1575" name="Google Shape;1575;p119"/>
          <p:cNvPicPr preferRelativeResize="0"/>
          <p:nvPr/>
        </p:nvPicPr>
        <p:blipFill rotWithShape="1">
          <a:blip r:embed="rId3">
            <a:alphaModFix/>
          </a:blip>
          <a:srcRect b="0" l="0" r="0" t="0"/>
          <a:stretch/>
        </p:blipFill>
        <p:spPr>
          <a:xfrm>
            <a:off x="1169659" y="1483243"/>
            <a:ext cx="10131570" cy="4516556"/>
          </a:xfrm>
          <a:prstGeom prst="rect">
            <a:avLst/>
          </a:prstGeom>
          <a:noFill/>
          <a:ln>
            <a:noFill/>
          </a:ln>
        </p:spPr>
      </p:pic>
      <p:sp>
        <p:nvSpPr>
          <p:cNvPr id="1576" name="Google Shape;1576;p119"/>
          <p:cNvSpPr/>
          <p:nvPr/>
        </p:nvSpPr>
        <p:spPr>
          <a:xfrm>
            <a:off x="1828800" y="2595716"/>
            <a:ext cx="7823200" cy="3271684"/>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7" name="Google Shape;1577;p119"/>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578" name="Google Shape;1578;p119"/>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79" name="Google Shape;1579;p119"/>
          <p:cNvPicPr preferRelativeResize="0"/>
          <p:nvPr/>
        </p:nvPicPr>
        <p:blipFill rotWithShape="1">
          <a:blip r:embed="rId4">
            <a:alphaModFix/>
          </a:blip>
          <a:srcRect b="0" l="0" r="0" t="0"/>
          <a:stretch/>
        </p:blipFill>
        <p:spPr>
          <a:xfrm>
            <a:off x="1" y="1"/>
            <a:ext cx="1269599" cy="1313597"/>
          </a:xfrm>
          <a:prstGeom prst="rect">
            <a:avLst/>
          </a:prstGeom>
          <a:noFill/>
          <a:ln>
            <a:noFill/>
          </a:ln>
        </p:spPr>
      </p:pic>
      <p:pic>
        <p:nvPicPr>
          <p:cNvPr id="1580" name="Google Shape;1580;p119"/>
          <p:cNvPicPr preferRelativeResize="0"/>
          <p:nvPr/>
        </p:nvPicPr>
        <p:blipFill rotWithShape="1">
          <a:blip r:embed="rId5">
            <a:alphaModFix/>
          </a:blip>
          <a:srcRect b="0" l="0" r="0" t="0"/>
          <a:stretch/>
        </p:blipFill>
        <p:spPr>
          <a:xfrm>
            <a:off x="1956408" y="2867025"/>
            <a:ext cx="7277100" cy="561975"/>
          </a:xfrm>
          <a:prstGeom prst="rect">
            <a:avLst/>
          </a:prstGeom>
          <a:noFill/>
          <a:ln>
            <a:noFill/>
          </a:ln>
        </p:spPr>
      </p:pic>
      <p:pic>
        <p:nvPicPr>
          <p:cNvPr id="1581" name="Google Shape;1581;p119"/>
          <p:cNvPicPr preferRelativeResize="0"/>
          <p:nvPr/>
        </p:nvPicPr>
        <p:blipFill rotWithShape="1">
          <a:blip r:embed="rId6">
            <a:alphaModFix/>
          </a:blip>
          <a:srcRect b="0" l="0" r="0" t="0"/>
          <a:stretch/>
        </p:blipFill>
        <p:spPr>
          <a:xfrm>
            <a:off x="1956408" y="3583815"/>
            <a:ext cx="5619750" cy="942975"/>
          </a:xfrm>
          <a:prstGeom prst="rect">
            <a:avLst/>
          </a:prstGeom>
          <a:noFill/>
          <a:ln>
            <a:noFill/>
          </a:ln>
        </p:spPr>
      </p:pic>
      <p:pic>
        <p:nvPicPr>
          <p:cNvPr id="1582" name="Google Shape;1582;p119"/>
          <p:cNvPicPr preferRelativeResize="0"/>
          <p:nvPr/>
        </p:nvPicPr>
        <p:blipFill rotWithShape="1">
          <a:blip r:embed="rId7">
            <a:alphaModFix/>
          </a:blip>
          <a:srcRect b="0" l="0" r="0" t="0"/>
          <a:stretch/>
        </p:blipFill>
        <p:spPr>
          <a:xfrm>
            <a:off x="1956408" y="4635609"/>
            <a:ext cx="3267075" cy="542925"/>
          </a:xfrm>
          <a:prstGeom prst="rect">
            <a:avLst/>
          </a:prstGeom>
          <a:noFill/>
          <a:ln>
            <a:noFill/>
          </a:ln>
        </p:spPr>
      </p:pic>
      <p:pic>
        <p:nvPicPr>
          <p:cNvPr id="1583" name="Google Shape;1583;p119"/>
          <p:cNvPicPr preferRelativeResize="0"/>
          <p:nvPr/>
        </p:nvPicPr>
        <p:blipFill rotWithShape="1">
          <a:blip r:embed="rId8">
            <a:alphaModFix/>
          </a:blip>
          <a:srcRect b="0" l="0" r="0" t="0"/>
          <a:stretch/>
        </p:blipFill>
        <p:spPr>
          <a:xfrm>
            <a:off x="1956408" y="5362575"/>
            <a:ext cx="2457450" cy="1009650"/>
          </a:xfrm>
          <a:prstGeom prst="rect">
            <a:avLst/>
          </a:prstGeom>
          <a:noFill/>
          <a:ln>
            <a:noFill/>
          </a:ln>
        </p:spPr>
      </p:pic>
      <p:pic>
        <p:nvPicPr>
          <p:cNvPr id="1584" name="Google Shape;1584;p119"/>
          <p:cNvPicPr preferRelativeResize="0"/>
          <p:nvPr/>
        </p:nvPicPr>
        <p:blipFill rotWithShape="1">
          <a:blip r:embed="rId9">
            <a:alphaModFix/>
          </a:blip>
          <a:srcRect b="0" l="0" r="0" t="0"/>
          <a:stretch/>
        </p:blipFill>
        <p:spPr>
          <a:xfrm>
            <a:off x="9870838" y="3128818"/>
            <a:ext cx="2298011" cy="3125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0"/>
                                        </p:tgtEl>
                                        <p:attrNameLst>
                                          <p:attrName>style.visibility</p:attrName>
                                        </p:attrNameLst>
                                      </p:cBhvr>
                                      <p:to>
                                        <p:strVal val="visible"/>
                                      </p:to>
                                    </p:set>
                                    <p:anim calcmode="lin" valueType="num">
                                      <p:cBhvr additive="base">
                                        <p:cTn dur="500"/>
                                        <p:tgtEl>
                                          <p:spTgt spid="15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1"/>
                                        </p:tgtEl>
                                        <p:attrNameLst>
                                          <p:attrName>style.visibility</p:attrName>
                                        </p:attrNameLst>
                                      </p:cBhvr>
                                      <p:to>
                                        <p:strVal val="visible"/>
                                      </p:to>
                                    </p:set>
                                    <p:anim calcmode="lin" valueType="num">
                                      <p:cBhvr additive="base">
                                        <p:cTn dur="500"/>
                                        <p:tgtEl>
                                          <p:spTgt spid="15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gtEl>
                                        <p:attrNameLst>
                                          <p:attrName>style.visibility</p:attrName>
                                        </p:attrNameLst>
                                      </p:cBhvr>
                                      <p:to>
                                        <p:strVal val="visible"/>
                                      </p:to>
                                    </p:set>
                                    <p:anim calcmode="lin" valueType="num">
                                      <p:cBhvr additive="base">
                                        <p:cTn dur="500"/>
                                        <p:tgtEl>
                                          <p:spTgt spid="15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3"/>
                                        </p:tgtEl>
                                        <p:attrNameLst>
                                          <p:attrName>style.visibility</p:attrName>
                                        </p:attrNameLst>
                                      </p:cBhvr>
                                      <p:to>
                                        <p:strVal val="visible"/>
                                      </p:to>
                                    </p:set>
                                    <p:anim calcmode="lin" valueType="num">
                                      <p:cBhvr additive="base">
                                        <p:cTn dur="500"/>
                                        <p:tgtEl>
                                          <p:spTgt spid="15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12"/>
          <p:cNvPicPr preferRelativeResize="0"/>
          <p:nvPr/>
        </p:nvPicPr>
        <p:blipFill rotWithShape="1">
          <a:blip r:embed="rId3">
            <a:alphaModFix/>
          </a:blip>
          <a:srcRect b="0" l="0" r="0" t="0"/>
          <a:stretch/>
        </p:blipFill>
        <p:spPr>
          <a:xfrm>
            <a:off x="1631504" y="3356992"/>
            <a:ext cx="9036496" cy="3672408"/>
          </a:xfrm>
          <a:prstGeom prst="rect">
            <a:avLst/>
          </a:prstGeom>
          <a:noFill/>
          <a:ln>
            <a:noFill/>
          </a:ln>
        </p:spPr>
      </p:pic>
      <p:sp>
        <p:nvSpPr>
          <p:cNvPr id="202" name="Google Shape;202;p12"/>
          <p:cNvSpPr txBox="1"/>
          <p:nvPr/>
        </p:nvSpPr>
        <p:spPr>
          <a:xfrm>
            <a:off x="1239401" y="213048"/>
            <a:ext cx="9820701" cy="61751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Digital and Analog Quantities </a:t>
            </a:r>
            <a:endParaRPr b="0" i="0" sz="1400" u="none" cap="none" strike="noStrike">
              <a:solidFill>
                <a:srgbClr val="000000"/>
              </a:solidFill>
              <a:latin typeface="Arial"/>
              <a:ea typeface="Arial"/>
              <a:cs typeface="Arial"/>
              <a:sym typeface="Arial"/>
            </a:endParaRPr>
          </a:p>
        </p:txBody>
      </p:sp>
      <p:sp>
        <p:nvSpPr>
          <p:cNvPr id="203" name="Google Shape;203;p12"/>
          <p:cNvSpPr txBox="1"/>
          <p:nvPr/>
        </p:nvSpPr>
        <p:spPr>
          <a:xfrm>
            <a:off x="737420" y="926232"/>
            <a:ext cx="10943304" cy="584819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04" name="Google Shape;204;p12"/>
          <p:cNvSpPr/>
          <p:nvPr/>
        </p:nvSpPr>
        <p:spPr>
          <a:xfrm>
            <a:off x="1081547" y="1093165"/>
            <a:ext cx="10245213" cy="156966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Analog: is one having continuous values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Digital: is one having discrete set of values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Example: Air temperature  changes over continuous range of values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Analog  Signal </a:t>
            </a:r>
            <a:endParaRPr b="0" i="0" sz="1400" u="none" cap="none" strike="noStrike">
              <a:solidFill>
                <a:srgbClr val="000000"/>
              </a:solidFill>
              <a:latin typeface="Arial"/>
              <a:ea typeface="Arial"/>
              <a:cs typeface="Arial"/>
              <a:sym typeface="Arial"/>
            </a:endParaRPr>
          </a:p>
        </p:txBody>
      </p:sp>
      <p:sp>
        <p:nvSpPr>
          <p:cNvPr id="205" name="Google Shape;20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06" name="Google Shape;20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7" name="Google Shape;207;p12"/>
          <p:cNvPicPr preferRelativeResize="0"/>
          <p:nvPr/>
        </p:nvPicPr>
        <p:blipFill rotWithShape="1">
          <a:blip r:embed="rId4">
            <a:alphaModFix/>
          </a:blip>
          <a:srcRect b="0" l="0" r="0" t="0"/>
          <a:stretch/>
        </p:blipFill>
        <p:spPr>
          <a:xfrm>
            <a:off x="130792" y="40180"/>
            <a:ext cx="795122" cy="75139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20"/>
          <p:cNvSpPr txBox="1"/>
          <p:nvPr>
            <p:ph type="title"/>
          </p:nvPr>
        </p:nvSpPr>
        <p:spPr>
          <a:xfrm>
            <a:off x="3263585" y="262279"/>
            <a:ext cx="5570698" cy="789039"/>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Examples(Contd..)</a:t>
            </a:r>
            <a:endParaRPr sz="3200">
              <a:solidFill>
                <a:schemeClr val="dk1"/>
              </a:solidFill>
            </a:endParaRPr>
          </a:p>
        </p:txBody>
      </p:sp>
      <p:sp>
        <p:nvSpPr>
          <p:cNvPr id="1590" name="Google Shape;1590;p120"/>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591" name="Google Shape;1591;p120"/>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92" name="Google Shape;1592;p120"/>
          <p:cNvPicPr preferRelativeResize="0"/>
          <p:nvPr/>
        </p:nvPicPr>
        <p:blipFill rotWithShape="1">
          <a:blip r:embed="rId3">
            <a:alphaModFix/>
          </a:blip>
          <a:srcRect b="0" l="0" r="0" t="0"/>
          <a:stretch/>
        </p:blipFill>
        <p:spPr>
          <a:xfrm>
            <a:off x="1" y="1"/>
            <a:ext cx="1269599" cy="1313597"/>
          </a:xfrm>
          <a:prstGeom prst="rect">
            <a:avLst/>
          </a:prstGeom>
          <a:noFill/>
          <a:ln>
            <a:noFill/>
          </a:ln>
        </p:spPr>
      </p:pic>
      <p:pic>
        <p:nvPicPr>
          <p:cNvPr id="1593" name="Google Shape;1593;p120"/>
          <p:cNvPicPr preferRelativeResize="0"/>
          <p:nvPr/>
        </p:nvPicPr>
        <p:blipFill rotWithShape="1">
          <a:blip r:embed="rId4">
            <a:alphaModFix/>
          </a:blip>
          <a:srcRect b="0" l="0" r="0" t="0"/>
          <a:stretch/>
        </p:blipFill>
        <p:spPr>
          <a:xfrm>
            <a:off x="1233189" y="1914342"/>
            <a:ext cx="9986021" cy="426243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21"/>
          <p:cNvSpPr txBox="1"/>
          <p:nvPr>
            <p:ph type="title"/>
          </p:nvPr>
        </p:nvSpPr>
        <p:spPr>
          <a:xfrm>
            <a:off x="1514549" y="297712"/>
            <a:ext cx="6927702"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Examples(Contd..)</a:t>
            </a:r>
            <a:br>
              <a:rPr b="1" lang="en-US" sz="3200">
                <a:solidFill>
                  <a:schemeClr val="dk1"/>
                </a:solidFill>
                <a:latin typeface="Times New Roman"/>
                <a:ea typeface="Times New Roman"/>
                <a:cs typeface="Times New Roman"/>
                <a:sym typeface="Times New Roman"/>
              </a:rPr>
            </a:br>
            <a:r>
              <a:rPr b="1" lang="en-US" sz="3200">
                <a:latin typeface="Times New Roman"/>
                <a:ea typeface="Times New Roman"/>
                <a:cs typeface="Times New Roman"/>
                <a:sym typeface="Times New Roman"/>
              </a:rPr>
              <a:t>010, 100, 101, 110, 111</a:t>
            </a:r>
            <a:endParaRPr sz="3200">
              <a:solidFill>
                <a:schemeClr val="dk1"/>
              </a:solidFill>
            </a:endParaRPr>
          </a:p>
        </p:txBody>
      </p:sp>
      <p:pic>
        <p:nvPicPr>
          <p:cNvPr id="1600" name="Google Shape;1600;p121"/>
          <p:cNvPicPr preferRelativeResize="0"/>
          <p:nvPr/>
        </p:nvPicPr>
        <p:blipFill rotWithShape="1">
          <a:blip r:embed="rId3">
            <a:alphaModFix/>
          </a:blip>
          <a:srcRect b="0" l="0" r="0" t="0"/>
          <a:stretch/>
        </p:blipFill>
        <p:spPr>
          <a:xfrm>
            <a:off x="1524001" y="1447800"/>
            <a:ext cx="9410700" cy="4191000"/>
          </a:xfrm>
          <a:prstGeom prst="rect">
            <a:avLst/>
          </a:prstGeom>
          <a:noFill/>
          <a:ln>
            <a:noFill/>
          </a:ln>
        </p:spPr>
      </p:pic>
      <p:sp>
        <p:nvSpPr>
          <p:cNvPr id="1601" name="Google Shape;1601;p121"/>
          <p:cNvSpPr/>
          <p:nvPr/>
        </p:nvSpPr>
        <p:spPr>
          <a:xfrm>
            <a:off x="1727200" y="1981200"/>
            <a:ext cx="9042400" cy="37338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2" name="Google Shape;1602;p121"/>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603" name="Google Shape;1603;p121"/>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04" name="Google Shape;1604;p121"/>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22"/>
          <p:cNvSpPr txBox="1"/>
          <p:nvPr>
            <p:ph type="title"/>
          </p:nvPr>
        </p:nvSpPr>
        <p:spPr>
          <a:xfrm>
            <a:off x="1524001" y="203286"/>
            <a:ext cx="9805793" cy="90702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Examples(Contd..)  </a:t>
            </a:r>
            <a:r>
              <a:rPr b="1" lang="en-US" sz="2000">
                <a:solidFill>
                  <a:srgbClr val="FF0000"/>
                </a:solidFill>
                <a:latin typeface="Times New Roman"/>
                <a:ea typeface="Times New Roman"/>
                <a:cs typeface="Times New Roman"/>
                <a:sym typeface="Times New Roman"/>
              </a:rPr>
              <a:t>A’X +A = (A+A’)(A+X)= A+X = A + BC’</a:t>
            </a:r>
            <a:endParaRPr sz="3200">
              <a:solidFill>
                <a:srgbClr val="FF0000"/>
              </a:solidFill>
            </a:endParaRPr>
          </a:p>
        </p:txBody>
      </p:sp>
      <p:pic>
        <p:nvPicPr>
          <p:cNvPr id="1611" name="Google Shape;1611;p122"/>
          <p:cNvPicPr preferRelativeResize="0"/>
          <p:nvPr/>
        </p:nvPicPr>
        <p:blipFill rotWithShape="1">
          <a:blip r:embed="rId3">
            <a:alphaModFix/>
          </a:blip>
          <a:srcRect b="0" l="0" r="0" t="0"/>
          <a:stretch/>
        </p:blipFill>
        <p:spPr>
          <a:xfrm>
            <a:off x="1524001" y="1447800"/>
            <a:ext cx="9410700" cy="4191000"/>
          </a:xfrm>
          <a:prstGeom prst="rect">
            <a:avLst/>
          </a:prstGeom>
          <a:noFill/>
          <a:ln>
            <a:noFill/>
          </a:ln>
        </p:spPr>
      </p:pic>
      <p:sp>
        <p:nvSpPr>
          <p:cNvPr id="1612" name="Google Shape;1612;p122"/>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613" name="Google Shape;1613;p122"/>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14" name="Google Shape;1614;p122"/>
          <p:cNvPicPr preferRelativeResize="0"/>
          <p:nvPr/>
        </p:nvPicPr>
        <p:blipFill rotWithShape="1">
          <a:blip r:embed="rId4">
            <a:alphaModFix/>
          </a:blip>
          <a:srcRect b="0" l="0" r="0" t="0"/>
          <a:stretch/>
        </p:blipFill>
        <p:spPr>
          <a:xfrm>
            <a:off x="1" y="1"/>
            <a:ext cx="1269599" cy="1313597"/>
          </a:xfrm>
          <a:prstGeom prst="rect">
            <a:avLst/>
          </a:prstGeom>
          <a:noFill/>
          <a:ln>
            <a:noFill/>
          </a:ln>
        </p:spPr>
      </p:pic>
      <p:cxnSp>
        <p:nvCxnSpPr>
          <p:cNvPr id="1615" name="Google Shape;1615;p122"/>
          <p:cNvCxnSpPr/>
          <p:nvPr/>
        </p:nvCxnSpPr>
        <p:spPr>
          <a:xfrm>
            <a:off x="4026090" y="5295331"/>
            <a:ext cx="286603" cy="13648"/>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23"/>
          <p:cNvSpPr txBox="1"/>
          <p:nvPr>
            <p:ph type="title"/>
          </p:nvPr>
        </p:nvSpPr>
        <p:spPr>
          <a:xfrm>
            <a:off x="1568893" y="255181"/>
            <a:ext cx="9347200" cy="9906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Examples(Contd..)</a:t>
            </a:r>
            <a:endParaRPr sz="3200">
              <a:solidFill>
                <a:schemeClr val="dk1"/>
              </a:solidFill>
            </a:endParaRPr>
          </a:p>
        </p:txBody>
      </p:sp>
      <p:pic>
        <p:nvPicPr>
          <p:cNvPr id="1621" name="Google Shape;1621;p123"/>
          <p:cNvPicPr preferRelativeResize="0"/>
          <p:nvPr/>
        </p:nvPicPr>
        <p:blipFill rotWithShape="1">
          <a:blip r:embed="rId3">
            <a:alphaModFix/>
          </a:blip>
          <a:srcRect b="0" l="0" r="0" t="0"/>
          <a:stretch/>
        </p:blipFill>
        <p:spPr>
          <a:xfrm>
            <a:off x="1320800" y="1752600"/>
            <a:ext cx="9474200" cy="4092508"/>
          </a:xfrm>
          <a:prstGeom prst="rect">
            <a:avLst/>
          </a:prstGeom>
          <a:noFill/>
          <a:ln>
            <a:noFill/>
          </a:ln>
        </p:spPr>
      </p:pic>
      <p:sp>
        <p:nvSpPr>
          <p:cNvPr id="1622" name="Google Shape;1622;p123"/>
          <p:cNvSpPr/>
          <p:nvPr/>
        </p:nvSpPr>
        <p:spPr>
          <a:xfrm>
            <a:off x="7258051" y="772597"/>
            <a:ext cx="304800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Calibri"/>
                <a:ea typeface="Calibri"/>
                <a:cs typeface="Calibri"/>
                <a:sym typeface="Calibri"/>
              </a:rPr>
              <a:t>CSE203	DIGITAL ELECTRONICS AND LOGIC DESIGN</a:t>
            </a:r>
            <a:endParaRPr b="0" i="0" sz="900" u="none" cap="none" strike="noStrike">
              <a:solidFill>
                <a:srgbClr val="FFFFFF"/>
              </a:solidFill>
              <a:latin typeface="Calibri"/>
              <a:ea typeface="Calibri"/>
              <a:cs typeface="Calibri"/>
              <a:sym typeface="Calibri"/>
            </a:endParaRPr>
          </a:p>
        </p:txBody>
      </p:sp>
      <p:sp>
        <p:nvSpPr>
          <p:cNvPr id="1623" name="Google Shape;1623;p123"/>
          <p:cNvSpPr/>
          <p:nvPr/>
        </p:nvSpPr>
        <p:spPr>
          <a:xfrm>
            <a:off x="2336800" y="2895600"/>
            <a:ext cx="8128000" cy="26670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4" name="Google Shape;1624;p123"/>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625" name="Google Shape;1625;p123"/>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26" name="Google Shape;1626;p123"/>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24"/>
          <p:cNvSpPr txBox="1"/>
          <p:nvPr>
            <p:ph type="title"/>
          </p:nvPr>
        </p:nvSpPr>
        <p:spPr>
          <a:xfrm>
            <a:off x="1590158" y="340242"/>
            <a:ext cx="9347200" cy="9906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Examples(Contd..)</a:t>
            </a:r>
            <a:endParaRPr sz="3200">
              <a:solidFill>
                <a:schemeClr val="dk1"/>
              </a:solidFill>
            </a:endParaRPr>
          </a:p>
        </p:txBody>
      </p:sp>
      <p:pic>
        <p:nvPicPr>
          <p:cNvPr id="1632" name="Google Shape;1632;p124"/>
          <p:cNvPicPr preferRelativeResize="0"/>
          <p:nvPr/>
        </p:nvPicPr>
        <p:blipFill rotWithShape="1">
          <a:blip r:embed="rId3">
            <a:alphaModFix/>
          </a:blip>
          <a:srcRect b="0" l="0" r="0" t="0"/>
          <a:stretch/>
        </p:blipFill>
        <p:spPr>
          <a:xfrm>
            <a:off x="1422400" y="1918648"/>
            <a:ext cx="9474200" cy="4092508"/>
          </a:xfrm>
          <a:prstGeom prst="rect">
            <a:avLst/>
          </a:prstGeom>
          <a:noFill/>
          <a:ln>
            <a:noFill/>
          </a:ln>
        </p:spPr>
      </p:pic>
      <p:sp>
        <p:nvSpPr>
          <p:cNvPr id="1633" name="Google Shape;1633;p124"/>
          <p:cNvSpPr/>
          <p:nvPr/>
        </p:nvSpPr>
        <p:spPr>
          <a:xfrm>
            <a:off x="7258051" y="772597"/>
            <a:ext cx="304800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Calibri"/>
                <a:ea typeface="Calibri"/>
                <a:cs typeface="Calibri"/>
                <a:sym typeface="Calibri"/>
              </a:rPr>
              <a:t>CSE203	DIGITAL ELECTRONICS AND LOGIC DESIGN</a:t>
            </a:r>
            <a:endParaRPr b="0" i="0" sz="900" u="none" cap="none" strike="noStrike">
              <a:solidFill>
                <a:srgbClr val="FFFFFF"/>
              </a:solidFill>
              <a:latin typeface="Calibri"/>
              <a:ea typeface="Calibri"/>
              <a:cs typeface="Calibri"/>
              <a:sym typeface="Calibri"/>
            </a:endParaRPr>
          </a:p>
        </p:txBody>
      </p:sp>
      <p:sp>
        <p:nvSpPr>
          <p:cNvPr id="1634" name="Google Shape;1634;p124"/>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635" name="Google Shape;1635;p124"/>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36" name="Google Shape;1636;p124"/>
          <p:cNvPicPr preferRelativeResize="0"/>
          <p:nvPr/>
        </p:nvPicPr>
        <p:blipFill rotWithShape="1">
          <a:blip r:embed="rId4">
            <a:alphaModFix/>
          </a:blip>
          <a:srcRect b="0" l="0" r="0" t="0"/>
          <a:stretch/>
        </p:blipFill>
        <p:spPr>
          <a:xfrm>
            <a:off x="1" y="1"/>
            <a:ext cx="1269599" cy="1313597"/>
          </a:xfrm>
          <a:prstGeom prst="rect">
            <a:avLst/>
          </a:prstGeom>
          <a:noFill/>
          <a:ln>
            <a:noFill/>
          </a:ln>
        </p:spPr>
      </p:pic>
      <p:sp>
        <p:nvSpPr>
          <p:cNvPr id="1637" name="Google Shape;1637;p124"/>
          <p:cNvSpPr txBox="1"/>
          <p:nvPr/>
        </p:nvSpPr>
        <p:spPr>
          <a:xfrm>
            <a:off x="8781011" y="518615"/>
            <a:ext cx="2156347"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m0 = A’B’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m1 = A’B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m2 = AB’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m3 = AB</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25"/>
          <p:cNvSpPr txBox="1"/>
          <p:nvPr>
            <p:ph type="title"/>
          </p:nvPr>
        </p:nvSpPr>
        <p:spPr>
          <a:xfrm>
            <a:off x="838200" y="365125"/>
            <a:ext cx="10515600" cy="132556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a:t>solve</a:t>
            </a:r>
            <a:endParaRPr/>
          </a:p>
        </p:txBody>
      </p:sp>
      <p:sp>
        <p:nvSpPr>
          <p:cNvPr id="1643" name="Google Shape;1643;p125"/>
          <p:cNvSpPr txBox="1"/>
          <p:nvPr>
            <p:ph idx="1" type="body"/>
          </p:nvPr>
        </p:nvSpPr>
        <p:spPr>
          <a:xfrm>
            <a:off x="838200" y="1825625"/>
            <a:ext cx="10515600"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A + A’B + AB             ans: A+B</a:t>
            </a:r>
            <a:endParaRPr/>
          </a:p>
          <a:p>
            <a:pPr indent="-762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a:t>AB’ + A’B  + AB  + A’B’               ans: 1</a:t>
            </a:r>
            <a:endParaRPr/>
          </a:p>
        </p:txBody>
      </p:sp>
      <p:sp>
        <p:nvSpPr>
          <p:cNvPr id="1644" name="Google Shape;1644;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645" name="Google Shape;1645;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26"/>
          <p:cNvSpPr txBox="1"/>
          <p:nvPr>
            <p:ph type="title"/>
          </p:nvPr>
        </p:nvSpPr>
        <p:spPr>
          <a:xfrm>
            <a:off x="1580706" y="276447"/>
            <a:ext cx="8229600"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Product of Sum (POS)</a:t>
            </a:r>
            <a:endParaRPr b="1" sz="3200">
              <a:solidFill>
                <a:schemeClr val="dk1"/>
              </a:solidFill>
              <a:latin typeface="Times New Roman"/>
              <a:ea typeface="Times New Roman"/>
              <a:cs typeface="Times New Roman"/>
              <a:sym typeface="Times New Roman"/>
            </a:endParaRPr>
          </a:p>
        </p:txBody>
      </p:sp>
      <p:sp>
        <p:nvSpPr>
          <p:cNvPr id="1651" name="Google Shape;1651;p126"/>
          <p:cNvSpPr txBox="1"/>
          <p:nvPr>
            <p:ph idx="1" type="body"/>
          </p:nvPr>
        </p:nvSpPr>
        <p:spPr>
          <a:xfrm>
            <a:off x="987056" y="1676769"/>
            <a:ext cx="10515600"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solidFill>
                  <a:schemeClr val="dk1"/>
                </a:solidFill>
                <a:latin typeface="Times New Roman"/>
                <a:ea typeface="Times New Roman"/>
                <a:cs typeface="Times New Roman"/>
                <a:sym typeface="Times New Roman"/>
              </a:rPr>
              <a:t>It is a Conjunctive Normal form or </a:t>
            </a:r>
            <a:r>
              <a:rPr b="1" lang="en-US">
                <a:solidFill>
                  <a:schemeClr val="dk1"/>
                </a:solidFill>
                <a:latin typeface="Times New Roman"/>
                <a:ea typeface="Times New Roman"/>
                <a:cs typeface="Times New Roman"/>
                <a:sym typeface="Times New Roman"/>
              </a:rPr>
              <a:t>Maxterm</a:t>
            </a:r>
            <a:r>
              <a:rPr lang="en-US">
                <a:solidFill>
                  <a:schemeClr val="dk1"/>
                </a:solidFill>
                <a:latin typeface="Times New Roman"/>
                <a:ea typeface="Times New Roman"/>
                <a:cs typeface="Times New Roman"/>
                <a:sym typeface="Times New Roman"/>
              </a:rPr>
              <a:t> Expansion</a:t>
            </a:r>
            <a:endParaRPr/>
          </a:p>
          <a:p>
            <a:pPr indent="-228600" lvl="0" marL="228600" rtl="0" algn="l">
              <a:lnSpc>
                <a:spcPct val="90000"/>
              </a:lnSpc>
              <a:spcBef>
                <a:spcPts val="1000"/>
              </a:spcBef>
              <a:spcAft>
                <a:spcPts val="0"/>
              </a:spcAft>
              <a:buClr>
                <a:schemeClr val="dk1"/>
              </a:buClr>
              <a:buSzPts val="2400"/>
              <a:buChar char="•"/>
            </a:pPr>
            <a:r>
              <a:rPr lang="en-US">
                <a:solidFill>
                  <a:schemeClr val="dk1"/>
                </a:solidFill>
                <a:latin typeface="Times New Roman"/>
                <a:ea typeface="Times New Roman"/>
                <a:cs typeface="Times New Roman"/>
                <a:sym typeface="Times New Roman"/>
              </a:rPr>
              <a:t>E.g.</a:t>
            </a:r>
            <a:endParaRPr/>
          </a:p>
          <a:p>
            <a:pPr indent="0" lvl="0" marL="0" rtl="0" algn="l">
              <a:lnSpc>
                <a:spcPct val="90000"/>
              </a:lnSpc>
              <a:spcBef>
                <a:spcPts val="1000"/>
              </a:spcBef>
              <a:spcAft>
                <a:spcPts val="0"/>
              </a:spcAft>
              <a:buClr>
                <a:schemeClr val="dk1"/>
              </a:buClr>
              <a:buSzPts val="2400"/>
              <a:buNone/>
            </a:pPr>
            <a:r>
              <a:rPr lang="en-US">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      (</a:t>
            </a:r>
            <a:r>
              <a:rPr b="1" lang="en-US">
                <a:solidFill>
                  <a:schemeClr val="dk1"/>
                </a:solidFill>
                <a:latin typeface="Times New Roman"/>
                <a:ea typeface="Times New Roman"/>
                <a:cs typeface="Times New Roman"/>
                <a:sym typeface="Times New Roman"/>
              </a:rPr>
              <a:t>A+B) (C+D)</a:t>
            </a:r>
            <a:endParaRPr b="1">
              <a:solidFill>
                <a:schemeClr val="dk1"/>
              </a:solidFill>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a:solidFill>
                <a:schemeClr val="dk1"/>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a:solidFill>
                  <a:schemeClr val="dk1"/>
                </a:solidFill>
                <a:latin typeface="Times New Roman"/>
                <a:ea typeface="Times New Roman"/>
                <a:cs typeface="Times New Roman"/>
                <a:sym typeface="Times New Roman"/>
              </a:rPr>
              <a:t>(A OR B) AND (C OR D)    </a:t>
            </a:r>
            <a:endParaRPr/>
          </a:p>
          <a:p>
            <a:pPr indent="0" lvl="0" marL="0" rtl="0" algn="l">
              <a:lnSpc>
                <a:spcPct val="90000"/>
              </a:lnSpc>
              <a:spcBef>
                <a:spcPts val="1000"/>
              </a:spcBef>
              <a:spcAft>
                <a:spcPts val="0"/>
              </a:spcAft>
              <a:buClr>
                <a:schemeClr val="dk1"/>
              </a:buClr>
              <a:buSzPts val="24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US">
                <a:latin typeface="Times New Roman"/>
                <a:ea typeface="Times New Roman"/>
                <a:cs typeface="Times New Roman"/>
                <a:sym typeface="Times New Roman"/>
              </a:rPr>
              <a:t>i.e. </a:t>
            </a:r>
            <a:r>
              <a:rPr b="1" lang="en-US">
                <a:solidFill>
                  <a:srgbClr val="FF0000"/>
                </a:solidFill>
                <a:latin typeface="Times New Roman"/>
                <a:ea typeface="Times New Roman"/>
                <a:cs typeface="Times New Roman"/>
                <a:sym typeface="Times New Roman"/>
              </a:rPr>
              <a:t>AND of OR terms</a:t>
            </a:r>
            <a:endParaRPr b="1">
              <a:solidFill>
                <a:srgbClr val="FF0000"/>
              </a:solidFill>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a:p>
        </p:txBody>
      </p:sp>
      <p:sp>
        <p:nvSpPr>
          <p:cNvPr id="1652" name="Google Shape;1652;p126"/>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653" name="Google Shape;1653;p126"/>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54" name="Google Shape;1654;p126"/>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27"/>
          <p:cNvSpPr txBox="1"/>
          <p:nvPr>
            <p:ph type="title"/>
          </p:nvPr>
        </p:nvSpPr>
        <p:spPr>
          <a:xfrm>
            <a:off x="1833526" y="255181"/>
            <a:ext cx="8026400"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POS Contd..</a:t>
            </a:r>
            <a:endParaRPr b="1" sz="3200">
              <a:solidFill>
                <a:schemeClr val="dk1"/>
              </a:solidFill>
              <a:latin typeface="Times New Roman"/>
              <a:ea typeface="Times New Roman"/>
              <a:cs typeface="Times New Roman"/>
              <a:sym typeface="Times New Roman"/>
            </a:endParaRPr>
          </a:p>
        </p:txBody>
      </p:sp>
      <p:pic>
        <p:nvPicPr>
          <p:cNvPr id="1660" name="Google Shape;1660;p127"/>
          <p:cNvPicPr preferRelativeResize="0"/>
          <p:nvPr/>
        </p:nvPicPr>
        <p:blipFill rotWithShape="1">
          <a:blip r:embed="rId3">
            <a:alphaModFix/>
          </a:blip>
          <a:srcRect b="0" l="0" r="0" t="0"/>
          <a:stretch/>
        </p:blipFill>
        <p:spPr>
          <a:xfrm>
            <a:off x="1219201" y="1600200"/>
            <a:ext cx="9188449" cy="4419600"/>
          </a:xfrm>
          <a:prstGeom prst="rect">
            <a:avLst/>
          </a:prstGeom>
          <a:noFill/>
          <a:ln>
            <a:noFill/>
          </a:ln>
        </p:spPr>
      </p:pic>
      <p:sp>
        <p:nvSpPr>
          <p:cNvPr id="1661" name="Google Shape;1661;p127"/>
          <p:cNvSpPr/>
          <p:nvPr/>
        </p:nvSpPr>
        <p:spPr>
          <a:xfrm>
            <a:off x="4267200" y="2286000"/>
            <a:ext cx="1524000" cy="3048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A+B+C</a:t>
            </a:r>
            <a:endParaRPr b="0" i="0" sz="1800" u="none" cap="none" strike="noStrike">
              <a:solidFill>
                <a:schemeClr val="lt1"/>
              </a:solidFill>
              <a:latin typeface="Calibri"/>
              <a:ea typeface="Calibri"/>
              <a:cs typeface="Calibri"/>
              <a:sym typeface="Calibri"/>
            </a:endParaRPr>
          </a:p>
        </p:txBody>
      </p:sp>
      <p:sp>
        <p:nvSpPr>
          <p:cNvPr id="1662" name="Google Shape;1662;p127"/>
          <p:cNvSpPr/>
          <p:nvPr/>
        </p:nvSpPr>
        <p:spPr>
          <a:xfrm>
            <a:off x="4368800" y="2667000"/>
            <a:ext cx="1625600" cy="533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A+B+C’</a:t>
            </a:r>
            <a:endParaRPr b="0" i="0" sz="1800" u="none" cap="none" strike="noStrike">
              <a:solidFill>
                <a:schemeClr val="lt1"/>
              </a:solidFill>
              <a:latin typeface="Calibri"/>
              <a:ea typeface="Calibri"/>
              <a:cs typeface="Calibri"/>
              <a:sym typeface="Calibri"/>
            </a:endParaRPr>
          </a:p>
        </p:txBody>
      </p:sp>
      <p:sp>
        <p:nvSpPr>
          <p:cNvPr id="1663" name="Google Shape;1663;p127"/>
          <p:cNvSpPr/>
          <p:nvPr/>
        </p:nvSpPr>
        <p:spPr>
          <a:xfrm>
            <a:off x="4267200" y="3429000"/>
            <a:ext cx="1320800" cy="533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A+B’+C’</a:t>
            </a:r>
            <a:endParaRPr b="0" i="0" sz="1800" u="none" cap="none" strike="noStrike">
              <a:solidFill>
                <a:schemeClr val="lt1"/>
              </a:solidFill>
              <a:latin typeface="Calibri"/>
              <a:ea typeface="Calibri"/>
              <a:cs typeface="Calibri"/>
              <a:sym typeface="Calibri"/>
            </a:endParaRPr>
          </a:p>
        </p:txBody>
      </p:sp>
      <p:sp>
        <p:nvSpPr>
          <p:cNvPr id="1664" name="Google Shape;1664;p127"/>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665" name="Google Shape;1665;p127"/>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66" name="Google Shape;1666;p127"/>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28"/>
          <p:cNvSpPr txBox="1"/>
          <p:nvPr>
            <p:ph type="title"/>
          </p:nvPr>
        </p:nvSpPr>
        <p:spPr>
          <a:xfrm>
            <a:off x="1694121" y="297712"/>
            <a:ext cx="7213600" cy="9906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POS (Contd..)</a:t>
            </a:r>
            <a:endParaRPr sz="3200">
              <a:solidFill>
                <a:schemeClr val="dk1"/>
              </a:solidFill>
            </a:endParaRPr>
          </a:p>
        </p:txBody>
      </p:sp>
      <p:pic>
        <p:nvPicPr>
          <p:cNvPr id="1672" name="Google Shape;1672;p128"/>
          <p:cNvPicPr preferRelativeResize="0"/>
          <p:nvPr/>
        </p:nvPicPr>
        <p:blipFill rotWithShape="1">
          <a:blip r:embed="rId3">
            <a:alphaModFix/>
          </a:blip>
          <a:srcRect b="0" l="0" r="0" t="0"/>
          <a:stretch/>
        </p:blipFill>
        <p:spPr>
          <a:xfrm>
            <a:off x="1498179" y="1288312"/>
            <a:ext cx="9238005" cy="4267199"/>
          </a:xfrm>
          <a:prstGeom prst="rect">
            <a:avLst/>
          </a:prstGeom>
          <a:noFill/>
          <a:ln>
            <a:noFill/>
          </a:ln>
        </p:spPr>
      </p:pic>
      <p:sp>
        <p:nvSpPr>
          <p:cNvPr id="1673" name="Google Shape;1673;p128"/>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674" name="Google Shape;1674;p128"/>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75" name="Google Shape;1675;p128"/>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29"/>
          <p:cNvSpPr txBox="1"/>
          <p:nvPr>
            <p:ph type="title"/>
          </p:nvPr>
        </p:nvSpPr>
        <p:spPr>
          <a:xfrm>
            <a:off x="1316074" y="276447"/>
            <a:ext cx="8432800" cy="10668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POS (Contd..)</a:t>
            </a:r>
            <a:endParaRPr sz="3200">
              <a:solidFill>
                <a:schemeClr val="dk1"/>
              </a:solidFill>
            </a:endParaRPr>
          </a:p>
        </p:txBody>
      </p:sp>
      <p:pic>
        <p:nvPicPr>
          <p:cNvPr id="1681" name="Google Shape;1681;p129"/>
          <p:cNvPicPr preferRelativeResize="0"/>
          <p:nvPr/>
        </p:nvPicPr>
        <p:blipFill rotWithShape="1">
          <a:blip r:embed="rId3">
            <a:alphaModFix/>
          </a:blip>
          <a:srcRect b="0" l="0" r="0" t="0"/>
          <a:stretch/>
        </p:blipFill>
        <p:spPr>
          <a:xfrm>
            <a:off x="1335902" y="1748685"/>
            <a:ext cx="9565899" cy="4191000"/>
          </a:xfrm>
          <a:prstGeom prst="rect">
            <a:avLst/>
          </a:prstGeom>
          <a:noFill/>
          <a:ln>
            <a:noFill/>
          </a:ln>
        </p:spPr>
      </p:pic>
      <p:sp>
        <p:nvSpPr>
          <p:cNvPr id="1682" name="Google Shape;1682;p129"/>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683" name="Google Shape;1683;p129"/>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84" name="Google Shape;1684;p129"/>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13"/>
          <p:cNvPicPr preferRelativeResize="0"/>
          <p:nvPr>
            <p:ph idx="1" type="body"/>
          </p:nvPr>
        </p:nvPicPr>
        <p:blipFill rotWithShape="1">
          <a:blip r:embed="rId3">
            <a:alphaModFix/>
          </a:blip>
          <a:srcRect b="0" l="0" r="0" t="0"/>
          <a:stretch/>
        </p:blipFill>
        <p:spPr>
          <a:xfrm>
            <a:off x="1260362" y="1323718"/>
            <a:ext cx="9741935" cy="5115698"/>
          </a:xfrm>
          <a:prstGeom prst="rect">
            <a:avLst/>
          </a:prstGeom>
          <a:noFill/>
          <a:ln cap="flat" cmpd="sng" w="9525">
            <a:solidFill>
              <a:schemeClr val="dk1"/>
            </a:solidFill>
            <a:prstDash val="solid"/>
            <a:round/>
            <a:headEnd len="sm" w="sm" type="none"/>
            <a:tailEnd len="sm" w="sm" type="none"/>
          </a:ln>
        </p:spPr>
      </p:pic>
      <p:sp>
        <p:nvSpPr>
          <p:cNvPr id="213" name="Google Shape;213;p13"/>
          <p:cNvSpPr txBox="1"/>
          <p:nvPr/>
        </p:nvSpPr>
        <p:spPr>
          <a:xfrm>
            <a:off x="1396717" y="232712"/>
            <a:ext cx="9820701" cy="61751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Digital Code </a:t>
            </a:r>
            <a:endParaRPr b="1" i="0" sz="3200" u="none" cap="none" strike="noStrike">
              <a:solidFill>
                <a:schemeClr val="dk1"/>
              </a:solidFill>
              <a:latin typeface="Times New Roman"/>
              <a:ea typeface="Times New Roman"/>
              <a:cs typeface="Times New Roman"/>
              <a:sym typeface="Times New Roman"/>
            </a:endParaRPr>
          </a:p>
        </p:txBody>
      </p:sp>
      <p:sp>
        <p:nvSpPr>
          <p:cNvPr id="214" name="Google Shape;214;p13"/>
          <p:cNvSpPr txBox="1"/>
          <p:nvPr/>
        </p:nvSpPr>
        <p:spPr>
          <a:xfrm>
            <a:off x="658762" y="1076708"/>
            <a:ext cx="10943304" cy="570755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15" name="Google Shape;21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16" name="Google Shape;21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7" name="Google Shape;217;p13"/>
          <p:cNvPicPr preferRelativeResize="0"/>
          <p:nvPr/>
        </p:nvPicPr>
        <p:blipFill rotWithShape="1">
          <a:blip r:embed="rId4">
            <a:alphaModFix/>
          </a:blip>
          <a:srcRect b="0" l="0" r="0" t="0"/>
          <a:stretch/>
        </p:blipFill>
        <p:spPr>
          <a:xfrm>
            <a:off x="130792" y="40180"/>
            <a:ext cx="795122" cy="75139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130"/>
          <p:cNvSpPr txBox="1"/>
          <p:nvPr>
            <p:ph type="title"/>
          </p:nvPr>
        </p:nvSpPr>
        <p:spPr>
          <a:xfrm>
            <a:off x="1531089" y="276447"/>
            <a:ext cx="9448800" cy="10668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a:t>
            </a:r>
            <a:endParaRPr b="1" sz="3200">
              <a:solidFill>
                <a:schemeClr val="dk1"/>
              </a:solidFill>
              <a:latin typeface="Times New Roman"/>
              <a:ea typeface="Times New Roman"/>
              <a:cs typeface="Times New Roman"/>
              <a:sym typeface="Times New Roman"/>
            </a:endParaRPr>
          </a:p>
        </p:txBody>
      </p:sp>
      <p:pic>
        <p:nvPicPr>
          <p:cNvPr id="1690" name="Google Shape;1690;p130"/>
          <p:cNvPicPr preferRelativeResize="0"/>
          <p:nvPr/>
        </p:nvPicPr>
        <p:blipFill rotWithShape="1">
          <a:blip r:embed="rId3">
            <a:alphaModFix/>
          </a:blip>
          <a:srcRect b="0" l="0" r="0" t="0"/>
          <a:stretch/>
        </p:blipFill>
        <p:spPr>
          <a:xfrm>
            <a:off x="998537" y="1772618"/>
            <a:ext cx="10198100" cy="4495800"/>
          </a:xfrm>
          <a:prstGeom prst="rect">
            <a:avLst/>
          </a:prstGeom>
          <a:noFill/>
          <a:ln>
            <a:noFill/>
          </a:ln>
        </p:spPr>
      </p:pic>
      <p:sp>
        <p:nvSpPr>
          <p:cNvPr id="1691" name="Google Shape;1691;p130"/>
          <p:cNvSpPr/>
          <p:nvPr/>
        </p:nvSpPr>
        <p:spPr>
          <a:xfrm>
            <a:off x="4368800" y="2819400"/>
            <a:ext cx="7010400" cy="29718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2" name="Google Shape;1692;p130"/>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693" name="Google Shape;1693;p130"/>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94" name="Google Shape;1694;p130"/>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31"/>
          <p:cNvSpPr txBox="1"/>
          <p:nvPr>
            <p:ph type="title"/>
          </p:nvPr>
        </p:nvSpPr>
        <p:spPr>
          <a:xfrm>
            <a:off x="1573619" y="361507"/>
            <a:ext cx="9448800" cy="10668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a:t>
            </a:r>
            <a:endParaRPr b="1" sz="3200">
              <a:solidFill>
                <a:schemeClr val="dk1"/>
              </a:solidFill>
              <a:latin typeface="Times New Roman"/>
              <a:ea typeface="Times New Roman"/>
              <a:cs typeface="Times New Roman"/>
              <a:sym typeface="Times New Roman"/>
            </a:endParaRPr>
          </a:p>
        </p:txBody>
      </p:sp>
      <p:pic>
        <p:nvPicPr>
          <p:cNvPr id="1700" name="Google Shape;1700;p131"/>
          <p:cNvPicPr preferRelativeResize="0"/>
          <p:nvPr/>
        </p:nvPicPr>
        <p:blipFill rotWithShape="1">
          <a:blip r:embed="rId3">
            <a:alphaModFix/>
          </a:blip>
          <a:srcRect b="0" l="0" r="0" t="0"/>
          <a:stretch/>
        </p:blipFill>
        <p:spPr>
          <a:xfrm>
            <a:off x="998537" y="1772618"/>
            <a:ext cx="10198100" cy="4495800"/>
          </a:xfrm>
          <a:prstGeom prst="rect">
            <a:avLst/>
          </a:prstGeom>
          <a:noFill/>
          <a:ln>
            <a:noFill/>
          </a:ln>
        </p:spPr>
      </p:pic>
      <p:sp>
        <p:nvSpPr>
          <p:cNvPr id="1701" name="Google Shape;1701;p131"/>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702" name="Google Shape;1702;p131"/>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03" name="Google Shape;1703;p131"/>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32"/>
          <p:cNvSpPr txBox="1"/>
          <p:nvPr>
            <p:ph type="title"/>
          </p:nvPr>
        </p:nvSpPr>
        <p:spPr>
          <a:xfrm>
            <a:off x="1590158" y="297712"/>
            <a:ext cx="9347200" cy="10668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 (Contd..)</a:t>
            </a:r>
            <a:endParaRPr sz="3200">
              <a:solidFill>
                <a:schemeClr val="dk1"/>
              </a:solidFill>
            </a:endParaRPr>
          </a:p>
        </p:txBody>
      </p:sp>
      <p:sp>
        <p:nvSpPr>
          <p:cNvPr id="1709" name="Google Shape;1709;p132"/>
          <p:cNvSpPr txBox="1"/>
          <p:nvPr>
            <p:ph idx="1" type="body"/>
          </p:nvPr>
        </p:nvSpPr>
        <p:spPr>
          <a:xfrm>
            <a:off x="838200" y="1825625"/>
            <a:ext cx="10515600" cy="4351338"/>
          </a:xfrm>
          <a:prstGeom prst="rect">
            <a:avLst/>
          </a:prstGeom>
          <a:blipFill rotWithShape="1">
            <a:blip r:embed="rId3">
              <a:alphaModFix/>
            </a:blip>
            <a:stretch>
              <a:fillRect b="0" l="-2016" r="0" t="-1665"/>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400"/>
              <a:buChar char="•"/>
            </a:pPr>
            <a:r>
              <a:rPr lang="en-US"/>
              <a:t> </a:t>
            </a:r>
            <a:endParaRPr/>
          </a:p>
        </p:txBody>
      </p:sp>
      <p:sp>
        <p:nvSpPr>
          <p:cNvPr id="1710" name="Google Shape;1710;p132"/>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711" name="Google Shape;1711;p132"/>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12" name="Google Shape;1712;p132"/>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33"/>
          <p:cNvSpPr txBox="1"/>
          <p:nvPr>
            <p:ph type="title"/>
          </p:nvPr>
        </p:nvSpPr>
        <p:spPr>
          <a:xfrm>
            <a:off x="1639776" y="255181"/>
            <a:ext cx="9448800" cy="82145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Practice Example (Contd..)</a:t>
            </a:r>
            <a:endParaRPr sz="3200"/>
          </a:p>
        </p:txBody>
      </p:sp>
      <p:sp>
        <p:nvSpPr>
          <p:cNvPr id="1719" name="Google Shape;1719;p133"/>
          <p:cNvSpPr txBox="1"/>
          <p:nvPr>
            <p:ph idx="1" type="body"/>
          </p:nvPr>
        </p:nvSpPr>
        <p:spPr>
          <a:xfrm>
            <a:off x="634800" y="1026024"/>
            <a:ext cx="10972800" cy="86409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lnSpcReduction="10000"/>
          </a:bodyPr>
          <a:lstStyle/>
          <a:p>
            <a:pPr indent="-76200" lvl="0" marL="228600" rtl="0" algn="l">
              <a:lnSpc>
                <a:spcPct val="90000"/>
              </a:lnSpc>
              <a:spcBef>
                <a:spcPts val="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For following truth table find minterm &amp; maxterm i.e. SOP &amp; POS forms</a:t>
            </a:r>
            <a:endParaRPr/>
          </a:p>
          <a:p>
            <a:pPr indent="-76200" lvl="0" marL="228600" rtl="0" algn="l">
              <a:lnSpc>
                <a:spcPct val="90000"/>
              </a:lnSpc>
              <a:spcBef>
                <a:spcPts val="1000"/>
              </a:spcBef>
              <a:spcAft>
                <a:spcPts val="0"/>
              </a:spcAft>
              <a:buClr>
                <a:schemeClr val="dk1"/>
              </a:buClr>
              <a:buSzPts val="2400"/>
              <a:buNone/>
            </a:pPr>
            <a:r>
              <a:t/>
            </a:r>
            <a:endParaRPr/>
          </a:p>
        </p:txBody>
      </p:sp>
      <p:graphicFrame>
        <p:nvGraphicFramePr>
          <p:cNvPr id="1720" name="Google Shape;1720;p133"/>
          <p:cNvGraphicFramePr/>
          <p:nvPr/>
        </p:nvGraphicFramePr>
        <p:xfrm>
          <a:off x="1583498" y="2060849"/>
          <a:ext cx="3000000" cy="3000000"/>
        </p:xfrm>
        <a:graphic>
          <a:graphicData uri="http://schemas.openxmlformats.org/drawingml/2006/table">
            <a:tbl>
              <a:tblPr bandRow="1" firstRow="1">
                <a:noFill/>
                <a:tableStyleId>{B788AA85-BDE0-41F2-A794-91C11FAC9022}</a:tableStyleId>
              </a:tblPr>
              <a:tblGrid>
                <a:gridCol w="751975"/>
                <a:gridCol w="751975"/>
                <a:gridCol w="1179750"/>
                <a:gridCol w="324175"/>
              </a:tblGrid>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A</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B</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C</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F</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21" name="Google Shape;1721;p133"/>
          <p:cNvSpPr txBox="1"/>
          <p:nvPr/>
        </p:nvSpPr>
        <p:spPr>
          <a:xfrm>
            <a:off x="627653" y="2636912"/>
            <a:ext cx="7809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m0  0 </a:t>
            </a:r>
            <a:endParaRPr b="1" i="0" sz="1800" u="none" cap="none" strike="noStrike">
              <a:solidFill>
                <a:srgbClr val="FF0000"/>
              </a:solidFill>
              <a:latin typeface="Times New Roman"/>
              <a:ea typeface="Times New Roman"/>
              <a:cs typeface="Times New Roman"/>
              <a:sym typeface="Times New Roman"/>
            </a:endParaRPr>
          </a:p>
        </p:txBody>
      </p:sp>
      <p:sp>
        <p:nvSpPr>
          <p:cNvPr id="1722" name="Google Shape;1722;p133"/>
          <p:cNvSpPr txBox="1"/>
          <p:nvPr/>
        </p:nvSpPr>
        <p:spPr>
          <a:xfrm>
            <a:off x="623393" y="3131676"/>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M1  1</a:t>
            </a:r>
            <a:endParaRPr b="1" i="0" sz="1800" u="none" cap="none" strike="noStrike">
              <a:solidFill>
                <a:srgbClr val="00B050"/>
              </a:solidFill>
              <a:latin typeface="Times New Roman"/>
              <a:ea typeface="Times New Roman"/>
              <a:cs typeface="Times New Roman"/>
              <a:sym typeface="Times New Roman"/>
            </a:endParaRPr>
          </a:p>
        </p:txBody>
      </p:sp>
      <p:sp>
        <p:nvSpPr>
          <p:cNvPr id="1723" name="Google Shape;1723;p133"/>
          <p:cNvSpPr txBox="1"/>
          <p:nvPr/>
        </p:nvSpPr>
        <p:spPr>
          <a:xfrm>
            <a:off x="627653" y="3645024"/>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m2  2</a:t>
            </a:r>
            <a:endParaRPr b="1" i="0" sz="1800" u="none" cap="none" strike="noStrike">
              <a:solidFill>
                <a:srgbClr val="FF0000"/>
              </a:solidFill>
              <a:latin typeface="Times New Roman"/>
              <a:ea typeface="Times New Roman"/>
              <a:cs typeface="Times New Roman"/>
              <a:sym typeface="Times New Roman"/>
            </a:endParaRPr>
          </a:p>
        </p:txBody>
      </p:sp>
      <p:sp>
        <p:nvSpPr>
          <p:cNvPr id="1724" name="Google Shape;1724;p133"/>
          <p:cNvSpPr txBox="1"/>
          <p:nvPr/>
        </p:nvSpPr>
        <p:spPr>
          <a:xfrm>
            <a:off x="623393" y="4139788"/>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m3  3</a:t>
            </a:r>
            <a:endParaRPr b="1" i="0" sz="1800" u="none" cap="none" strike="noStrike">
              <a:solidFill>
                <a:srgbClr val="FF0000"/>
              </a:solidFill>
              <a:latin typeface="Times New Roman"/>
              <a:ea typeface="Times New Roman"/>
              <a:cs typeface="Times New Roman"/>
              <a:sym typeface="Times New Roman"/>
            </a:endParaRPr>
          </a:p>
        </p:txBody>
      </p:sp>
      <p:sp>
        <p:nvSpPr>
          <p:cNvPr id="1725" name="Google Shape;1725;p133"/>
          <p:cNvSpPr txBox="1"/>
          <p:nvPr/>
        </p:nvSpPr>
        <p:spPr>
          <a:xfrm>
            <a:off x="623393" y="4643844"/>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M4  4</a:t>
            </a:r>
            <a:endParaRPr b="1" i="0" sz="1800" u="none" cap="none" strike="noStrike">
              <a:solidFill>
                <a:srgbClr val="00B050"/>
              </a:solidFill>
              <a:latin typeface="Times New Roman"/>
              <a:ea typeface="Times New Roman"/>
              <a:cs typeface="Times New Roman"/>
              <a:sym typeface="Times New Roman"/>
            </a:endParaRPr>
          </a:p>
        </p:txBody>
      </p:sp>
      <p:sp>
        <p:nvSpPr>
          <p:cNvPr id="1726" name="Google Shape;1726;p133"/>
          <p:cNvSpPr txBox="1"/>
          <p:nvPr/>
        </p:nvSpPr>
        <p:spPr>
          <a:xfrm>
            <a:off x="623393" y="5157192"/>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M5</a:t>
            </a:r>
            <a:r>
              <a:rPr b="1" i="0" lang="en-US" sz="1800" u="none" cap="none" strike="noStrike">
                <a:solidFill>
                  <a:srgbClr val="FF0000"/>
                </a:solidFill>
                <a:latin typeface="Times New Roman"/>
                <a:ea typeface="Times New Roman"/>
                <a:cs typeface="Times New Roman"/>
                <a:sym typeface="Times New Roman"/>
              </a:rPr>
              <a:t>  </a:t>
            </a:r>
            <a:r>
              <a:rPr b="1" i="0" lang="en-US" sz="1800" u="none" cap="none" strike="noStrike">
                <a:solidFill>
                  <a:srgbClr val="00B050"/>
                </a:solidFill>
                <a:latin typeface="Times New Roman"/>
                <a:ea typeface="Times New Roman"/>
                <a:cs typeface="Times New Roman"/>
                <a:sym typeface="Times New Roman"/>
              </a:rPr>
              <a:t>5</a:t>
            </a:r>
            <a:endParaRPr b="1" i="0" sz="1800" u="none" cap="none" strike="noStrike">
              <a:solidFill>
                <a:srgbClr val="00B050"/>
              </a:solidFill>
              <a:latin typeface="Times New Roman"/>
              <a:ea typeface="Times New Roman"/>
              <a:cs typeface="Times New Roman"/>
              <a:sym typeface="Times New Roman"/>
            </a:endParaRPr>
          </a:p>
        </p:txBody>
      </p:sp>
      <p:sp>
        <p:nvSpPr>
          <p:cNvPr id="1727" name="Google Shape;1727;p133"/>
          <p:cNvSpPr txBox="1"/>
          <p:nvPr/>
        </p:nvSpPr>
        <p:spPr>
          <a:xfrm>
            <a:off x="623393" y="5651956"/>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m6  6</a:t>
            </a:r>
            <a:endParaRPr b="1" i="0" sz="1800" u="none" cap="none" strike="noStrike">
              <a:solidFill>
                <a:srgbClr val="FF0000"/>
              </a:solidFill>
              <a:latin typeface="Times New Roman"/>
              <a:ea typeface="Times New Roman"/>
              <a:cs typeface="Times New Roman"/>
              <a:sym typeface="Times New Roman"/>
            </a:endParaRPr>
          </a:p>
        </p:txBody>
      </p:sp>
      <p:sp>
        <p:nvSpPr>
          <p:cNvPr id="1728" name="Google Shape;1728;p133"/>
          <p:cNvSpPr txBox="1"/>
          <p:nvPr/>
        </p:nvSpPr>
        <p:spPr>
          <a:xfrm>
            <a:off x="623393" y="6156012"/>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m7  7</a:t>
            </a:r>
            <a:endParaRPr b="1" i="0" sz="1800" u="none" cap="none" strike="noStrike">
              <a:solidFill>
                <a:srgbClr val="FF0000"/>
              </a:solidFill>
              <a:latin typeface="Times New Roman"/>
              <a:ea typeface="Times New Roman"/>
              <a:cs typeface="Times New Roman"/>
              <a:sym typeface="Times New Roman"/>
            </a:endParaRPr>
          </a:p>
        </p:txBody>
      </p:sp>
      <p:sp>
        <p:nvSpPr>
          <p:cNvPr id="1729" name="Google Shape;1729;p133"/>
          <p:cNvSpPr txBox="1"/>
          <p:nvPr/>
        </p:nvSpPr>
        <p:spPr>
          <a:xfrm>
            <a:off x="5273627" y="2420889"/>
            <a:ext cx="4758809" cy="461665"/>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Times New Roman"/>
                <a:ea typeface="Times New Roman"/>
                <a:cs typeface="Times New Roman"/>
                <a:sym typeface="Times New Roman"/>
              </a:rPr>
              <a:t>Y (A,B,C) = ∑m(0,2,3,6,7)</a:t>
            </a:r>
            <a:endParaRPr b="1" i="0" sz="2400" u="none" cap="none" strike="noStrike">
              <a:solidFill>
                <a:srgbClr val="FF0000"/>
              </a:solidFill>
              <a:latin typeface="Times New Roman"/>
              <a:ea typeface="Times New Roman"/>
              <a:cs typeface="Times New Roman"/>
              <a:sym typeface="Times New Roman"/>
            </a:endParaRPr>
          </a:p>
        </p:txBody>
      </p:sp>
      <p:sp>
        <p:nvSpPr>
          <p:cNvPr id="1730" name="Google Shape;1730;p133"/>
          <p:cNvSpPr txBox="1"/>
          <p:nvPr/>
        </p:nvSpPr>
        <p:spPr>
          <a:xfrm>
            <a:off x="5273629" y="3645025"/>
            <a:ext cx="4182745" cy="461665"/>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50"/>
                </a:solidFill>
                <a:latin typeface="Times New Roman"/>
                <a:ea typeface="Times New Roman"/>
                <a:cs typeface="Times New Roman"/>
                <a:sym typeface="Times New Roman"/>
              </a:rPr>
              <a:t>Y (A,B,C) = πM(1,4,5)</a:t>
            </a:r>
            <a:endParaRPr b="1" i="0" sz="2400" u="none" cap="none" strike="noStrike">
              <a:solidFill>
                <a:srgbClr val="00B050"/>
              </a:solidFill>
              <a:latin typeface="Times New Roman"/>
              <a:ea typeface="Times New Roman"/>
              <a:cs typeface="Times New Roman"/>
              <a:sym typeface="Times New Roman"/>
            </a:endParaRPr>
          </a:p>
        </p:txBody>
      </p:sp>
      <p:sp>
        <p:nvSpPr>
          <p:cNvPr id="1731" name="Google Shape;1731;p133"/>
          <p:cNvSpPr txBox="1"/>
          <p:nvPr>
            <p:ph idx="10" type="dt"/>
          </p:nvPr>
        </p:nvSpPr>
        <p:spPr>
          <a:xfrm>
            <a:off x="6604948" y="6492875"/>
            <a:ext cx="2472271"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732" name="Google Shape;1732;p133"/>
          <p:cNvSpPr txBox="1"/>
          <p:nvPr>
            <p:ph idx="12" type="sldNum"/>
          </p:nvPr>
        </p:nvSpPr>
        <p:spPr>
          <a:xfrm>
            <a:off x="8752143" y="649287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33" name="Google Shape;1733;p133"/>
          <p:cNvSpPr/>
          <p:nvPr/>
        </p:nvSpPr>
        <p:spPr>
          <a:xfrm>
            <a:off x="5181600" y="2209800"/>
            <a:ext cx="5283200" cy="21336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34" name="Google Shape;1734;p133"/>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34"/>
          <p:cNvSpPr txBox="1"/>
          <p:nvPr>
            <p:ph type="title"/>
          </p:nvPr>
        </p:nvSpPr>
        <p:spPr>
          <a:xfrm>
            <a:off x="1490921" y="276447"/>
            <a:ext cx="9448800" cy="10668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Practice Example (Contd..)</a:t>
            </a:r>
            <a:endParaRPr sz="3200"/>
          </a:p>
        </p:txBody>
      </p:sp>
      <p:sp>
        <p:nvSpPr>
          <p:cNvPr id="1740" name="Google Shape;1740;p134"/>
          <p:cNvSpPr txBox="1"/>
          <p:nvPr>
            <p:ph idx="1" type="body"/>
          </p:nvPr>
        </p:nvSpPr>
        <p:spPr>
          <a:xfrm>
            <a:off x="623393" y="1196753"/>
            <a:ext cx="10972800" cy="532859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For following truth table find summation &amp; product forms i.e. SOP &amp; POS forms</a:t>
            </a:r>
            <a:endParaRPr/>
          </a:p>
          <a:p>
            <a:pPr indent="-76200" lvl="0" marL="228600" rtl="0" algn="l">
              <a:lnSpc>
                <a:spcPct val="90000"/>
              </a:lnSpc>
              <a:spcBef>
                <a:spcPts val="1000"/>
              </a:spcBef>
              <a:spcAft>
                <a:spcPts val="0"/>
              </a:spcAft>
              <a:buClr>
                <a:schemeClr val="dk1"/>
              </a:buClr>
              <a:buSzPts val="2400"/>
              <a:buNone/>
            </a:pPr>
            <a:r>
              <a:t/>
            </a:r>
            <a:endParaRPr/>
          </a:p>
        </p:txBody>
      </p:sp>
      <p:graphicFrame>
        <p:nvGraphicFramePr>
          <p:cNvPr id="1741" name="Google Shape;1741;p134"/>
          <p:cNvGraphicFramePr/>
          <p:nvPr/>
        </p:nvGraphicFramePr>
        <p:xfrm>
          <a:off x="1583499" y="2060849"/>
          <a:ext cx="3000000" cy="3000000"/>
        </p:xfrm>
        <a:graphic>
          <a:graphicData uri="http://schemas.openxmlformats.org/drawingml/2006/table">
            <a:tbl>
              <a:tblPr bandRow="1" firstRow="1">
                <a:noFill/>
                <a:tableStyleId>{B788AA85-BDE0-41F2-A794-91C11FAC9022}</a:tableStyleId>
              </a:tblPr>
              <a:tblGrid>
                <a:gridCol w="747125"/>
                <a:gridCol w="747125"/>
                <a:gridCol w="747125"/>
                <a:gridCol w="747125"/>
              </a:tblGrid>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A</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B</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C</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F</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42" name="Google Shape;1742;p134"/>
          <p:cNvSpPr txBox="1"/>
          <p:nvPr/>
        </p:nvSpPr>
        <p:spPr>
          <a:xfrm>
            <a:off x="627653" y="2636912"/>
            <a:ext cx="7809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m0  0 </a:t>
            </a:r>
            <a:endParaRPr b="1" i="0" sz="1800" u="none" cap="none" strike="noStrike">
              <a:solidFill>
                <a:srgbClr val="FF0000"/>
              </a:solidFill>
              <a:latin typeface="Times New Roman"/>
              <a:ea typeface="Times New Roman"/>
              <a:cs typeface="Times New Roman"/>
              <a:sym typeface="Times New Roman"/>
            </a:endParaRPr>
          </a:p>
        </p:txBody>
      </p:sp>
      <p:sp>
        <p:nvSpPr>
          <p:cNvPr id="1743" name="Google Shape;1743;p134"/>
          <p:cNvSpPr txBox="1"/>
          <p:nvPr/>
        </p:nvSpPr>
        <p:spPr>
          <a:xfrm>
            <a:off x="623393" y="3131676"/>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M1  1</a:t>
            </a:r>
            <a:endParaRPr b="1" i="0" sz="1800" u="none" cap="none" strike="noStrike">
              <a:solidFill>
                <a:srgbClr val="00B050"/>
              </a:solidFill>
              <a:latin typeface="Times New Roman"/>
              <a:ea typeface="Times New Roman"/>
              <a:cs typeface="Times New Roman"/>
              <a:sym typeface="Times New Roman"/>
            </a:endParaRPr>
          </a:p>
        </p:txBody>
      </p:sp>
      <p:sp>
        <p:nvSpPr>
          <p:cNvPr id="1744" name="Google Shape;1744;p134"/>
          <p:cNvSpPr txBox="1"/>
          <p:nvPr/>
        </p:nvSpPr>
        <p:spPr>
          <a:xfrm>
            <a:off x="627653" y="3645024"/>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m2  2</a:t>
            </a:r>
            <a:endParaRPr b="1" i="0" sz="1800" u="none" cap="none" strike="noStrike">
              <a:solidFill>
                <a:srgbClr val="FF0000"/>
              </a:solidFill>
              <a:latin typeface="Times New Roman"/>
              <a:ea typeface="Times New Roman"/>
              <a:cs typeface="Times New Roman"/>
              <a:sym typeface="Times New Roman"/>
            </a:endParaRPr>
          </a:p>
        </p:txBody>
      </p:sp>
      <p:sp>
        <p:nvSpPr>
          <p:cNvPr id="1745" name="Google Shape;1745;p134"/>
          <p:cNvSpPr txBox="1"/>
          <p:nvPr/>
        </p:nvSpPr>
        <p:spPr>
          <a:xfrm>
            <a:off x="623393" y="4139788"/>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m3  3</a:t>
            </a:r>
            <a:endParaRPr b="1" i="0" sz="1800" u="none" cap="none" strike="noStrike">
              <a:solidFill>
                <a:srgbClr val="FF0000"/>
              </a:solidFill>
              <a:latin typeface="Times New Roman"/>
              <a:ea typeface="Times New Roman"/>
              <a:cs typeface="Times New Roman"/>
              <a:sym typeface="Times New Roman"/>
            </a:endParaRPr>
          </a:p>
        </p:txBody>
      </p:sp>
      <p:sp>
        <p:nvSpPr>
          <p:cNvPr id="1746" name="Google Shape;1746;p134"/>
          <p:cNvSpPr txBox="1"/>
          <p:nvPr/>
        </p:nvSpPr>
        <p:spPr>
          <a:xfrm>
            <a:off x="623393" y="4643844"/>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M4  4</a:t>
            </a:r>
            <a:endParaRPr b="1" i="0" sz="1800" u="none" cap="none" strike="noStrike">
              <a:solidFill>
                <a:srgbClr val="00B050"/>
              </a:solidFill>
              <a:latin typeface="Times New Roman"/>
              <a:ea typeface="Times New Roman"/>
              <a:cs typeface="Times New Roman"/>
              <a:sym typeface="Times New Roman"/>
            </a:endParaRPr>
          </a:p>
        </p:txBody>
      </p:sp>
      <p:sp>
        <p:nvSpPr>
          <p:cNvPr id="1747" name="Google Shape;1747;p134"/>
          <p:cNvSpPr txBox="1"/>
          <p:nvPr/>
        </p:nvSpPr>
        <p:spPr>
          <a:xfrm>
            <a:off x="623393" y="5157192"/>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M5</a:t>
            </a:r>
            <a:r>
              <a:rPr b="1" i="0" lang="en-US" sz="1800" u="none" cap="none" strike="noStrike">
                <a:solidFill>
                  <a:srgbClr val="FF0000"/>
                </a:solidFill>
                <a:latin typeface="Times New Roman"/>
                <a:ea typeface="Times New Roman"/>
                <a:cs typeface="Times New Roman"/>
                <a:sym typeface="Times New Roman"/>
              </a:rPr>
              <a:t>  </a:t>
            </a:r>
            <a:r>
              <a:rPr b="1" i="0" lang="en-US" sz="1800" u="none" cap="none" strike="noStrike">
                <a:solidFill>
                  <a:srgbClr val="00B050"/>
                </a:solidFill>
                <a:latin typeface="Times New Roman"/>
                <a:ea typeface="Times New Roman"/>
                <a:cs typeface="Times New Roman"/>
                <a:sym typeface="Times New Roman"/>
              </a:rPr>
              <a:t>5</a:t>
            </a:r>
            <a:endParaRPr b="1" i="0" sz="1800" u="none" cap="none" strike="noStrike">
              <a:solidFill>
                <a:srgbClr val="00B050"/>
              </a:solidFill>
              <a:latin typeface="Times New Roman"/>
              <a:ea typeface="Times New Roman"/>
              <a:cs typeface="Times New Roman"/>
              <a:sym typeface="Times New Roman"/>
            </a:endParaRPr>
          </a:p>
        </p:txBody>
      </p:sp>
      <p:sp>
        <p:nvSpPr>
          <p:cNvPr id="1748" name="Google Shape;1748;p134"/>
          <p:cNvSpPr txBox="1"/>
          <p:nvPr/>
        </p:nvSpPr>
        <p:spPr>
          <a:xfrm>
            <a:off x="623393" y="5651956"/>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m6  6</a:t>
            </a:r>
            <a:endParaRPr b="1" i="0" sz="1800" u="none" cap="none" strike="noStrike">
              <a:solidFill>
                <a:srgbClr val="FF0000"/>
              </a:solidFill>
              <a:latin typeface="Times New Roman"/>
              <a:ea typeface="Times New Roman"/>
              <a:cs typeface="Times New Roman"/>
              <a:sym typeface="Times New Roman"/>
            </a:endParaRPr>
          </a:p>
        </p:txBody>
      </p:sp>
      <p:sp>
        <p:nvSpPr>
          <p:cNvPr id="1749" name="Google Shape;1749;p134"/>
          <p:cNvSpPr txBox="1"/>
          <p:nvPr/>
        </p:nvSpPr>
        <p:spPr>
          <a:xfrm>
            <a:off x="623393" y="6156012"/>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m7  7</a:t>
            </a:r>
            <a:endParaRPr b="1" i="0" sz="1800" u="none" cap="none" strike="noStrike">
              <a:solidFill>
                <a:srgbClr val="FF0000"/>
              </a:solidFill>
              <a:latin typeface="Times New Roman"/>
              <a:ea typeface="Times New Roman"/>
              <a:cs typeface="Times New Roman"/>
              <a:sym typeface="Times New Roman"/>
            </a:endParaRPr>
          </a:p>
        </p:txBody>
      </p:sp>
      <p:sp>
        <p:nvSpPr>
          <p:cNvPr id="1750" name="Google Shape;1750;p134"/>
          <p:cNvSpPr txBox="1"/>
          <p:nvPr/>
        </p:nvSpPr>
        <p:spPr>
          <a:xfrm>
            <a:off x="5273627" y="2420889"/>
            <a:ext cx="4758809" cy="461665"/>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Times New Roman"/>
                <a:ea typeface="Times New Roman"/>
                <a:cs typeface="Times New Roman"/>
                <a:sym typeface="Times New Roman"/>
              </a:rPr>
              <a:t>Y (A,B,C) = ∑m(0,2,3,6,7)</a:t>
            </a:r>
            <a:endParaRPr b="1" i="0" sz="2400" u="none" cap="none" strike="noStrike">
              <a:solidFill>
                <a:srgbClr val="FF0000"/>
              </a:solidFill>
              <a:latin typeface="Times New Roman"/>
              <a:ea typeface="Times New Roman"/>
              <a:cs typeface="Times New Roman"/>
              <a:sym typeface="Times New Roman"/>
            </a:endParaRPr>
          </a:p>
        </p:txBody>
      </p:sp>
      <p:sp>
        <p:nvSpPr>
          <p:cNvPr id="1751" name="Google Shape;1751;p134"/>
          <p:cNvSpPr txBox="1"/>
          <p:nvPr/>
        </p:nvSpPr>
        <p:spPr>
          <a:xfrm>
            <a:off x="5273629" y="3645025"/>
            <a:ext cx="4182745" cy="461665"/>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50"/>
                </a:solidFill>
                <a:latin typeface="Times New Roman"/>
                <a:ea typeface="Times New Roman"/>
                <a:cs typeface="Times New Roman"/>
                <a:sym typeface="Times New Roman"/>
              </a:rPr>
              <a:t>Y (A,B,C) = πM(1,4,5)</a:t>
            </a:r>
            <a:endParaRPr b="1" i="0" sz="2400" u="none" cap="none" strike="noStrike">
              <a:solidFill>
                <a:srgbClr val="00B050"/>
              </a:solidFill>
              <a:latin typeface="Times New Roman"/>
              <a:ea typeface="Times New Roman"/>
              <a:cs typeface="Times New Roman"/>
              <a:sym typeface="Times New Roman"/>
            </a:endParaRPr>
          </a:p>
        </p:txBody>
      </p:sp>
      <p:sp>
        <p:nvSpPr>
          <p:cNvPr id="1752" name="Google Shape;1752;p134"/>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753" name="Google Shape;1753;p134"/>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54" name="Google Shape;1754;p134"/>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35"/>
          <p:cNvSpPr txBox="1"/>
          <p:nvPr>
            <p:ph type="title"/>
          </p:nvPr>
        </p:nvSpPr>
        <p:spPr>
          <a:xfrm>
            <a:off x="1642140" y="276447"/>
            <a:ext cx="8534400"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 (Contd..)</a:t>
            </a:r>
            <a:endParaRPr sz="3200">
              <a:solidFill>
                <a:schemeClr val="dk1"/>
              </a:solidFill>
            </a:endParaRPr>
          </a:p>
        </p:txBody>
      </p:sp>
      <p:pic>
        <p:nvPicPr>
          <p:cNvPr id="1760" name="Google Shape;1760;p135"/>
          <p:cNvPicPr preferRelativeResize="0"/>
          <p:nvPr/>
        </p:nvPicPr>
        <p:blipFill rotWithShape="1">
          <a:blip r:embed="rId3">
            <a:alphaModFix/>
          </a:blip>
          <a:srcRect b="0" l="0" r="0" t="0"/>
          <a:stretch/>
        </p:blipFill>
        <p:spPr>
          <a:xfrm>
            <a:off x="1334046" y="2057400"/>
            <a:ext cx="8317953" cy="3774649"/>
          </a:xfrm>
          <a:prstGeom prst="rect">
            <a:avLst/>
          </a:prstGeom>
          <a:noFill/>
          <a:ln>
            <a:noFill/>
          </a:ln>
        </p:spPr>
      </p:pic>
      <p:sp>
        <p:nvSpPr>
          <p:cNvPr id="1761" name="Google Shape;1761;p135"/>
          <p:cNvSpPr/>
          <p:nvPr/>
        </p:nvSpPr>
        <p:spPr>
          <a:xfrm>
            <a:off x="1422400" y="2667000"/>
            <a:ext cx="8432800" cy="32766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62" name="Google Shape;1762;p135"/>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763" name="Google Shape;1763;p135"/>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64" name="Google Shape;1764;p135"/>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136"/>
          <p:cNvSpPr txBox="1"/>
          <p:nvPr>
            <p:ph type="title"/>
          </p:nvPr>
        </p:nvSpPr>
        <p:spPr>
          <a:xfrm>
            <a:off x="1599610" y="297711"/>
            <a:ext cx="8534400"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 (Contd..)</a:t>
            </a:r>
            <a:endParaRPr sz="3200">
              <a:solidFill>
                <a:schemeClr val="dk1"/>
              </a:solidFill>
            </a:endParaRPr>
          </a:p>
        </p:txBody>
      </p:sp>
      <p:pic>
        <p:nvPicPr>
          <p:cNvPr id="1770" name="Google Shape;1770;p136"/>
          <p:cNvPicPr preferRelativeResize="0"/>
          <p:nvPr/>
        </p:nvPicPr>
        <p:blipFill rotWithShape="1">
          <a:blip r:embed="rId3">
            <a:alphaModFix/>
          </a:blip>
          <a:srcRect b="0" l="0" r="0" t="0"/>
          <a:stretch/>
        </p:blipFill>
        <p:spPr>
          <a:xfrm>
            <a:off x="1631757" y="1568302"/>
            <a:ext cx="8317953" cy="3774649"/>
          </a:xfrm>
          <a:prstGeom prst="rect">
            <a:avLst/>
          </a:prstGeom>
          <a:noFill/>
          <a:ln>
            <a:noFill/>
          </a:ln>
        </p:spPr>
      </p:pic>
      <p:sp>
        <p:nvSpPr>
          <p:cNvPr id="1771" name="Google Shape;1771;p136"/>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772" name="Google Shape;1772;p136"/>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73" name="Google Shape;1773;p136"/>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39"/>
          <p:cNvSpPr txBox="1"/>
          <p:nvPr>
            <p:ph type="title"/>
          </p:nvPr>
        </p:nvSpPr>
        <p:spPr>
          <a:xfrm>
            <a:off x="3030867" y="176981"/>
            <a:ext cx="5891907" cy="77987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lang="en-US" sz="3600"/>
              <a:t>Product of Sums form (POS)</a:t>
            </a:r>
            <a:endParaRPr/>
          </a:p>
        </p:txBody>
      </p:sp>
      <p:sp>
        <p:nvSpPr>
          <p:cNvPr id="1779" name="Google Shape;1779;p139"/>
          <p:cNvSpPr txBox="1"/>
          <p:nvPr>
            <p:ph idx="1" type="body"/>
          </p:nvPr>
        </p:nvSpPr>
        <p:spPr>
          <a:xfrm>
            <a:off x="1032387" y="1313598"/>
            <a:ext cx="10409903" cy="488622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lnSpcReduction="10000"/>
          </a:bodyPr>
          <a:lstStyle/>
          <a:p>
            <a:pPr indent="-76200" lvl="0" marL="228600" rtl="0" algn="l">
              <a:lnSpc>
                <a:spcPct val="90000"/>
              </a:lnSpc>
              <a:spcBef>
                <a:spcPts val="0"/>
              </a:spcBef>
              <a:spcAft>
                <a:spcPts val="0"/>
              </a:spcAft>
              <a:buClr>
                <a:schemeClr val="dk1"/>
              </a:buClr>
              <a:buSzPts val="2400"/>
              <a:buNone/>
            </a:pPr>
            <a:r>
              <a:t/>
            </a:r>
            <a:endParaRPr b="1">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385623"/>
              </a:buClr>
              <a:buSzPts val="4100"/>
              <a:buNone/>
            </a:pPr>
            <a:r>
              <a:rPr b="1" lang="en-US" sz="4100">
                <a:solidFill>
                  <a:srgbClr val="385623"/>
                </a:solidFill>
                <a:latin typeface="Times New Roman"/>
                <a:ea typeface="Times New Roman"/>
                <a:cs typeface="Times New Roman"/>
                <a:sym typeface="Times New Roman"/>
              </a:rPr>
              <a:t>Y=  (A +C)(B + C’)-----------POS</a:t>
            </a:r>
            <a:endParaRPr/>
          </a:p>
          <a:p>
            <a:pPr indent="0" lvl="0" marL="0" rtl="0" algn="l">
              <a:lnSpc>
                <a:spcPct val="90000"/>
              </a:lnSpc>
              <a:spcBef>
                <a:spcPts val="1000"/>
              </a:spcBef>
              <a:spcAft>
                <a:spcPts val="0"/>
              </a:spcAft>
              <a:buClr>
                <a:srgbClr val="FF0000"/>
              </a:buClr>
              <a:buSzPts val="2400"/>
              <a:buNone/>
            </a:pPr>
            <a:r>
              <a:rPr b="1" lang="en-US">
                <a:solidFill>
                  <a:srgbClr val="FF0000"/>
                </a:solidFill>
                <a:latin typeface="Times New Roman"/>
                <a:ea typeface="Times New Roman"/>
                <a:cs typeface="Times New Roman"/>
                <a:sym typeface="Times New Roman"/>
              </a:rPr>
              <a:t>             Sum Terms:  A+C ,  B+C’         [OR Gate     Z = X + Y ]</a:t>
            </a:r>
            <a:endParaRPr/>
          </a:p>
          <a:p>
            <a:pPr indent="0" lvl="0" marL="0" rtl="0" algn="l">
              <a:lnSpc>
                <a:spcPct val="90000"/>
              </a:lnSpc>
              <a:spcBef>
                <a:spcPts val="1000"/>
              </a:spcBef>
              <a:spcAft>
                <a:spcPts val="0"/>
              </a:spcAft>
              <a:buClr>
                <a:srgbClr val="FF0000"/>
              </a:buClr>
              <a:buSzPts val="2400"/>
              <a:buNone/>
            </a:pPr>
            <a:r>
              <a:rPr b="1" lang="en-US">
                <a:solidFill>
                  <a:srgbClr val="FF0000"/>
                </a:solidFill>
                <a:latin typeface="Times New Roman"/>
                <a:ea typeface="Times New Roman"/>
                <a:cs typeface="Times New Roman"/>
                <a:sym typeface="Times New Roman"/>
              </a:rPr>
              <a:t>              Here Product Terms:  1            [AND Gate   Z =  XY ]</a:t>
            </a:r>
            <a:endParaRPr/>
          </a:p>
          <a:p>
            <a:pPr indent="0" lvl="0" marL="0" rtl="0" algn="l">
              <a:lnSpc>
                <a:spcPct val="90000"/>
              </a:lnSpc>
              <a:spcBef>
                <a:spcPts val="1000"/>
              </a:spcBef>
              <a:spcAft>
                <a:spcPts val="0"/>
              </a:spcAft>
              <a:buClr>
                <a:srgbClr val="0070C0"/>
              </a:buClr>
              <a:buSzPts val="2400"/>
              <a:buNone/>
            </a:pPr>
            <a:r>
              <a:rPr b="1" lang="en-US">
                <a:solidFill>
                  <a:srgbClr val="0070C0"/>
                </a:solidFill>
                <a:latin typeface="Times New Roman"/>
                <a:ea typeface="Times New Roman"/>
                <a:cs typeface="Times New Roman"/>
                <a:sym typeface="Times New Roman"/>
              </a:rPr>
              <a:t>             ANDing of  ORs</a:t>
            </a:r>
            <a:r>
              <a:rPr b="1" lang="en-US">
                <a:solidFill>
                  <a:srgbClr val="FF0000"/>
                </a:solidFill>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400"/>
              <a:buNone/>
            </a:pPr>
            <a:r>
              <a:t/>
            </a:r>
            <a:endParaRPr b="1">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a:latin typeface="Times New Roman"/>
                <a:ea typeface="Times New Roman"/>
                <a:cs typeface="Times New Roman"/>
                <a:sym typeface="Times New Roman"/>
              </a:rPr>
              <a:t>It is a Conjunctive Normal form or </a:t>
            </a:r>
            <a:r>
              <a:rPr b="1" lang="en-US">
                <a:latin typeface="Times New Roman"/>
                <a:ea typeface="Times New Roman"/>
                <a:cs typeface="Times New Roman"/>
                <a:sym typeface="Times New Roman"/>
              </a:rPr>
              <a:t>Maxterm</a:t>
            </a:r>
            <a:r>
              <a:rPr lang="en-US">
                <a:latin typeface="Times New Roman"/>
                <a:ea typeface="Times New Roman"/>
                <a:cs typeface="Times New Roman"/>
                <a:sym typeface="Times New Roman"/>
              </a:rPr>
              <a:t> Expansion</a:t>
            </a:r>
            <a:endParaRPr/>
          </a:p>
          <a:p>
            <a:pPr indent="0" lvl="0" marL="0" rtl="0" algn="l">
              <a:lnSpc>
                <a:spcPct val="90000"/>
              </a:lnSpc>
              <a:spcBef>
                <a:spcPts val="1000"/>
              </a:spcBef>
              <a:spcAft>
                <a:spcPts val="0"/>
              </a:spcAft>
              <a:buClr>
                <a:schemeClr val="dk1"/>
              </a:buClr>
              <a:buSzPts val="2400"/>
              <a:buNone/>
            </a:pPr>
            <a:r>
              <a:rPr lang="en-US">
                <a:latin typeface="Times New Roman"/>
                <a:ea typeface="Times New Roman"/>
                <a:cs typeface="Times New Roman"/>
                <a:sym typeface="Times New Roman"/>
              </a:rPr>
              <a:t>   Example: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A+B) (C+D)</a:t>
            </a:r>
            <a:endParaRPr/>
          </a:p>
          <a:p>
            <a:pPr indent="-76200" lvl="0" marL="228600" rtl="0" algn="l">
              <a:lnSpc>
                <a:spcPct val="90000"/>
              </a:lnSpc>
              <a:spcBef>
                <a:spcPts val="1000"/>
              </a:spcBef>
              <a:spcAft>
                <a:spcPts val="0"/>
              </a:spcAft>
              <a:buClr>
                <a:schemeClr val="dk1"/>
              </a:buClr>
              <a:buSzPts val="2400"/>
              <a:buNone/>
            </a:pPr>
            <a:r>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a:latin typeface="Times New Roman"/>
                <a:ea typeface="Times New Roman"/>
                <a:cs typeface="Times New Roman"/>
                <a:sym typeface="Times New Roman"/>
              </a:rPr>
              <a:t>              (A OR B)  AND (C OR D)</a:t>
            </a:r>
            <a:endParaRPr b="1">
              <a:solidFill>
                <a:srgbClr val="FF0000"/>
              </a:solidFill>
            </a:endParaRPr>
          </a:p>
        </p:txBody>
      </p:sp>
      <p:sp>
        <p:nvSpPr>
          <p:cNvPr id="1780" name="Google Shape;1780;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781" name="Google Shape;1781;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82" name="Google Shape;1782;p139"/>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37"/>
          <p:cNvSpPr txBox="1"/>
          <p:nvPr>
            <p:ph idx="1" type="body"/>
          </p:nvPr>
        </p:nvSpPr>
        <p:spPr>
          <a:xfrm>
            <a:off x="838200" y="1825625"/>
            <a:ext cx="10515600"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dk1"/>
              </a:buClr>
              <a:buSzPts val="2400"/>
              <a:buNone/>
            </a:pPr>
            <a:r>
              <a:t/>
            </a:r>
            <a:endParaRPr/>
          </a:p>
        </p:txBody>
      </p:sp>
      <p:sp>
        <p:nvSpPr>
          <p:cNvPr id="1788" name="Google Shape;1788;p137"/>
          <p:cNvSpPr txBox="1"/>
          <p:nvPr>
            <p:ph type="title"/>
          </p:nvPr>
        </p:nvSpPr>
        <p:spPr>
          <a:xfrm>
            <a:off x="1498009" y="317205"/>
            <a:ext cx="1005840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 (Contd..)</a:t>
            </a:r>
            <a:endParaRPr sz="3200">
              <a:solidFill>
                <a:schemeClr val="dk1"/>
              </a:solidFill>
            </a:endParaRPr>
          </a:p>
        </p:txBody>
      </p:sp>
      <p:sp>
        <p:nvSpPr>
          <p:cNvPr id="1789" name="Google Shape;1789;p137"/>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790" name="Google Shape;1790;p137"/>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91" name="Google Shape;1791;p137"/>
          <p:cNvPicPr preferRelativeResize="0"/>
          <p:nvPr/>
        </p:nvPicPr>
        <p:blipFill rotWithShape="1">
          <a:blip r:embed="rId3">
            <a:alphaModFix/>
          </a:blip>
          <a:srcRect b="0" l="0" r="0" t="0"/>
          <a:stretch/>
        </p:blipFill>
        <p:spPr>
          <a:xfrm>
            <a:off x="1097280" y="1828801"/>
            <a:ext cx="9022080" cy="4198879"/>
          </a:xfrm>
          <a:prstGeom prst="rect">
            <a:avLst/>
          </a:prstGeom>
          <a:noFill/>
          <a:ln>
            <a:noFill/>
          </a:ln>
        </p:spPr>
      </p:pic>
      <p:sp>
        <p:nvSpPr>
          <p:cNvPr id="1792" name="Google Shape;1792;p137"/>
          <p:cNvSpPr/>
          <p:nvPr/>
        </p:nvSpPr>
        <p:spPr>
          <a:xfrm>
            <a:off x="1320800" y="2514600"/>
            <a:ext cx="8839200" cy="32766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93" name="Google Shape;1793;p137"/>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40"/>
          <p:cNvSpPr txBox="1"/>
          <p:nvPr>
            <p:ph type="title"/>
          </p:nvPr>
        </p:nvSpPr>
        <p:spPr>
          <a:xfrm>
            <a:off x="1833526" y="255181"/>
            <a:ext cx="8026400" cy="85094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POS  -  </a:t>
            </a:r>
            <a:r>
              <a:rPr b="1" lang="en-US" sz="3200">
                <a:latin typeface="Times New Roman"/>
                <a:ea typeface="Times New Roman"/>
                <a:cs typeface="Times New Roman"/>
                <a:sym typeface="Times New Roman"/>
              </a:rPr>
              <a:t>M</a:t>
            </a:r>
            <a:r>
              <a:rPr b="1" lang="en-US" sz="3200">
                <a:solidFill>
                  <a:schemeClr val="dk1"/>
                </a:solidFill>
                <a:latin typeface="Times New Roman"/>
                <a:ea typeface="Times New Roman"/>
                <a:cs typeface="Times New Roman"/>
                <a:sym typeface="Times New Roman"/>
              </a:rPr>
              <a:t>axterms     /    SOP - Minterms</a:t>
            </a:r>
            <a:endParaRPr b="1" sz="3200">
              <a:solidFill>
                <a:schemeClr val="dk1"/>
              </a:solidFill>
              <a:latin typeface="Times New Roman"/>
              <a:ea typeface="Times New Roman"/>
              <a:cs typeface="Times New Roman"/>
              <a:sym typeface="Times New Roman"/>
            </a:endParaRPr>
          </a:p>
        </p:txBody>
      </p:sp>
      <p:sp>
        <p:nvSpPr>
          <p:cNvPr id="1799" name="Google Shape;1799;p140"/>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00" name="Google Shape;1800;p140"/>
          <p:cNvPicPr preferRelativeResize="0"/>
          <p:nvPr/>
        </p:nvPicPr>
        <p:blipFill rotWithShape="1">
          <a:blip r:embed="rId3">
            <a:alphaModFix/>
          </a:blip>
          <a:srcRect b="0" l="0" r="0" t="0"/>
          <a:stretch/>
        </p:blipFill>
        <p:spPr>
          <a:xfrm>
            <a:off x="2" y="2"/>
            <a:ext cx="907860" cy="939322"/>
          </a:xfrm>
          <a:prstGeom prst="rect">
            <a:avLst/>
          </a:prstGeom>
          <a:noFill/>
          <a:ln>
            <a:noFill/>
          </a:ln>
        </p:spPr>
      </p:pic>
      <p:sp>
        <p:nvSpPr>
          <p:cNvPr id="1801" name="Google Shape;1801;p140"/>
          <p:cNvSpPr txBox="1"/>
          <p:nvPr/>
        </p:nvSpPr>
        <p:spPr>
          <a:xfrm>
            <a:off x="7033959" y="2119395"/>
            <a:ext cx="3801402" cy="1200329"/>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POS Form: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Y (A,B,C) = π(M0, M1, M3)</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Y (A,B,C) = πM(0,1,3)</a:t>
            </a:r>
            <a:endParaRPr b="1" i="0" sz="2400" u="none" cap="none" strike="noStrike">
              <a:solidFill>
                <a:schemeClr val="dk1"/>
              </a:solidFill>
              <a:latin typeface="Times New Roman"/>
              <a:ea typeface="Times New Roman"/>
              <a:cs typeface="Times New Roman"/>
              <a:sym typeface="Times New Roman"/>
            </a:endParaRPr>
          </a:p>
        </p:txBody>
      </p:sp>
      <p:sp>
        <p:nvSpPr>
          <p:cNvPr id="1802" name="Google Shape;1802;p140"/>
          <p:cNvSpPr/>
          <p:nvPr/>
        </p:nvSpPr>
        <p:spPr>
          <a:xfrm>
            <a:off x="7033959" y="3687541"/>
            <a:ext cx="5013278" cy="160420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SOP Form: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Y (A,B,C) = ∑(m2, m4, m5, m6, m7)</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Y (A,B,C) = ∑m(2,4,5,6,7)</a:t>
            </a:r>
            <a:endParaRPr b="1" i="0" sz="2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803" name="Google Shape;1803;p140"/>
          <p:cNvPicPr preferRelativeResize="0"/>
          <p:nvPr/>
        </p:nvPicPr>
        <p:blipFill rotWithShape="1">
          <a:blip r:embed="rId4">
            <a:alphaModFix/>
          </a:blip>
          <a:srcRect b="0" l="0" r="0" t="0"/>
          <a:stretch/>
        </p:blipFill>
        <p:spPr>
          <a:xfrm>
            <a:off x="907861" y="1563466"/>
            <a:ext cx="5711303" cy="4248150"/>
          </a:xfrm>
          <a:prstGeom prst="rect">
            <a:avLst/>
          </a:prstGeom>
          <a:noFill/>
          <a:ln>
            <a:noFill/>
          </a:ln>
        </p:spPr>
      </p:pic>
      <p:sp>
        <p:nvSpPr>
          <p:cNvPr id="1804" name="Google Shape;1804;p140"/>
          <p:cNvSpPr txBox="1"/>
          <p:nvPr/>
        </p:nvSpPr>
        <p:spPr>
          <a:xfrm>
            <a:off x="907861" y="1242658"/>
            <a:ext cx="50356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Truth table describing a digital system/Logic circuit</a:t>
            </a:r>
            <a:endParaRPr b="0" i="0" sz="1800" u="none" cap="none" strike="noStrike">
              <a:solidFill>
                <a:schemeClr val="dk1"/>
              </a:solidFill>
              <a:latin typeface="Calibri"/>
              <a:ea typeface="Calibri"/>
              <a:cs typeface="Calibri"/>
              <a:sym typeface="Calibri"/>
            </a:endParaRPr>
          </a:p>
        </p:txBody>
      </p:sp>
      <p:sp>
        <p:nvSpPr>
          <p:cNvPr id="1805" name="Google Shape;1805;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nvSpPr>
        <p:spPr>
          <a:xfrm>
            <a:off x="1396717" y="232712"/>
            <a:ext cx="9820701" cy="61751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Advantages of Digital Signals</a:t>
            </a:r>
            <a:endParaRPr b="1" i="0" sz="3200" u="none" cap="none" strike="noStrike">
              <a:solidFill>
                <a:schemeClr val="dk1"/>
              </a:solidFill>
              <a:latin typeface="Times New Roman"/>
              <a:ea typeface="Times New Roman"/>
              <a:cs typeface="Times New Roman"/>
              <a:sym typeface="Times New Roman"/>
            </a:endParaRPr>
          </a:p>
        </p:txBody>
      </p:sp>
      <p:sp>
        <p:nvSpPr>
          <p:cNvPr id="223" name="Google Shape;223;p14"/>
          <p:cNvSpPr txBox="1"/>
          <p:nvPr/>
        </p:nvSpPr>
        <p:spPr>
          <a:xfrm>
            <a:off x="737420" y="1307689"/>
            <a:ext cx="10943304" cy="510115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24" name="Google Shape;224;p14"/>
          <p:cNvSpPr/>
          <p:nvPr/>
        </p:nvSpPr>
        <p:spPr>
          <a:xfrm>
            <a:off x="924232" y="1814417"/>
            <a:ext cx="10028904" cy="293445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Data transmission is more effective and reliable</a:t>
            </a:r>
            <a:endParaRPr b="0" i="0" sz="1400" u="none" cap="none" strike="noStrike">
              <a:solidFill>
                <a:srgbClr val="000000"/>
              </a:solidFill>
              <a:latin typeface="Arial"/>
              <a:ea typeface="Arial"/>
              <a:cs typeface="Arial"/>
              <a:sym typeface="Arial"/>
            </a:endParaRPr>
          </a:p>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Digital data has a great advantage when storage is necessary</a:t>
            </a:r>
            <a:endParaRPr b="0" i="0" sz="1400" u="none" cap="none" strike="noStrike">
              <a:solidFill>
                <a:srgbClr val="000000"/>
              </a:solidFill>
              <a:latin typeface="Arial"/>
              <a:ea typeface="Arial"/>
              <a:cs typeface="Arial"/>
              <a:sym typeface="Arial"/>
            </a:endParaRPr>
          </a:p>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Digital data is more accurate and precise</a:t>
            </a:r>
            <a:endParaRPr b="0" i="0" sz="1400" u="none" cap="none" strike="noStrike">
              <a:solidFill>
                <a:srgbClr val="000000"/>
              </a:solidFill>
              <a:latin typeface="Arial"/>
              <a:ea typeface="Arial"/>
              <a:cs typeface="Arial"/>
              <a:sym typeface="Arial"/>
            </a:endParaRPr>
          </a:p>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Its ripple free or noise free</a:t>
            </a:r>
            <a:endParaRPr b="0" i="0" sz="1400" u="none" cap="none" strike="noStrike">
              <a:solidFill>
                <a:srgbClr val="000000"/>
              </a:solidFill>
              <a:latin typeface="Arial"/>
              <a:ea typeface="Arial"/>
              <a:cs typeface="Arial"/>
              <a:sym typeface="Arial"/>
            </a:endParaRPr>
          </a:p>
        </p:txBody>
      </p:sp>
      <p:sp>
        <p:nvSpPr>
          <p:cNvPr id="225" name="Google Shape;22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26" name="Google Shape;22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7" name="Google Shape;227;p14"/>
          <p:cNvPicPr preferRelativeResize="0"/>
          <p:nvPr/>
        </p:nvPicPr>
        <p:blipFill rotWithShape="1">
          <a:blip r:embed="rId3">
            <a:alphaModFix/>
          </a:blip>
          <a:srcRect b="0" l="0" r="0" t="0"/>
          <a:stretch/>
        </p:blipFill>
        <p:spPr>
          <a:xfrm>
            <a:off x="130792" y="40180"/>
            <a:ext cx="795122" cy="75139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142"/>
          <p:cNvSpPr txBox="1"/>
          <p:nvPr>
            <p:ph type="title"/>
          </p:nvPr>
        </p:nvSpPr>
        <p:spPr>
          <a:xfrm>
            <a:off x="3904209" y="116858"/>
            <a:ext cx="4062906" cy="53994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a:t>
            </a:r>
            <a:endParaRPr b="1" sz="3200">
              <a:solidFill>
                <a:schemeClr val="dk1"/>
              </a:solidFill>
              <a:latin typeface="Times New Roman"/>
              <a:ea typeface="Times New Roman"/>
              <a:cs typeface="Times New Roman"/>
              <a:sym typeface="Times New Roman"/>
            </a:endParaRPr>
          </a:p>
        </p:txBody>
      </p:sp>
      <p:pic>
        <p:nvPicPr>
          <p:cNvPr id="1811" name="Google Shape;1811;p142"/>
          <p:cNvPicPr preferRelativeResize="0"/>
          <p:nvPr/>
        </p:nvPicPr>
        <p:blipFill rotWithShape="1">
          <a:blip r:embed="rId3">
            <a:alphaModFix/>
          </a:blip>
          <a:srcRect b="0" l="0" r="0" t="0"/>
          <a:stretch/>
        </p:blipFill>
        <p:spPr>
          <a:xfrm>
            <a:off x="787145" y="2183641"/>
            <a:ext cx="5148517" cy="4114527"/>
          </a:xfrm>
          <a:prstGeom prst="rect">
            <a:avLst/>
          </a:prstGeom>
          <a:noFill/>
          <a:ln>
            <a:noFill/>
          </a:ln>
        </p:spPr>
      </p:pic>
      <p:sp>
        <p:nvSpPr>
          <p:cNvPr id="1812" name="Google Shape;1812;p142"/>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813" name="Google Shape;1813;p142"/>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14" name="Google Shape;1814;p142"/>
          <p:cNvPicPr preferRelativeResize="0"/>
          <p:nvPr/>
        </p:nvPicPr>
        <p:blipFill rotWithShape="1">
          <a:blip r:embed="rId4">
            <a:alphaModFix/>
          </a:blip>
          <a:srcRect b="0" l="0" r="0" t="0"/>
          <a:stretch/>
        </p:blipFill>
        <p:spPr>
          <a:xfrm>
            <a:off x="1" y="1"/>
            <a:ext cx="1269599" cy="1313597"/>
          </a:xfrm>
          <a:prstGeom prst="rect">
            <a:avLst/>
          </a:prstGeom>
          <a:noFill/>
          <a:ln>
            <a:noFill/>
          </a:ln>
        </p:spPr>
      </p:pic>
      <p:sp>
        <p:nvSpPr>
          <p:cNvPr id="1815" name="Google Shape;1815;p142"/>
          <p:cNvSpPr txBox="1"/>
          <p:nvPr/>
        </p:nvSpPr>
        <p:spPr>
          <a:xfrm>
            <a:off x="6809119" y="2465898"/>
            <a:ext cx="2299656" cy="32932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SOP FORM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Y = </a:t>
            </a:r>
            <a:r>
              <a:rPr b="1" i="0" lang="en-US" sz="2000" u="none" cap="none" strike="noStrike">
                <a:solidFill>
                  <a:schemeClr val="dk1"/>
                </a:solidFill>
                <a:latin typeface="Times New Roman"/>
                <a:ea typeface="Times New Roman"/>
                <a:cs typeface="Times New Roman"/>
                <a:sym typeface="Times New Roman"/>
              </a:rPr>
              <a:t>∑m(0,2)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Y = A’B’  + AB’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Y = B’ ( A’ +A)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Y = B’</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816" name="Google Shape;1816;p142"/>
          <p:cNvCxnSpPr/>
          <p:nvPr/>
        </p:nvCxnSpPr>
        <p:spPr>
          <a:xfrm>
            <a:off x="6469039" y="955343"/>
            <a:ext cx="0" cy="4572000"/>
          </a:xfrm>
          <a:prstGeom prst="straightConnector1">
            <a:avLst/>
          </a:prstGeom>
          <a:noFill/>
          <a:ln cap="flat" cmpd="sng" w="76200">
            <a:solidFill>
              <a:schemeClr val="accent2"/>
            </a:solidFill>
            <a:prstDash val="solid"/>
            <a:miter lim="800000"/>
            <a:headEnd len="sm" w="sm" type="none"/>
            <a:tailEnd len="sm" w="sm" type="none"/>
          </a:ln>
        </p:spPr>
      </p:cxnSp>
      <p:sp>
        <p:nvSpPr>
          <p:cNvPr id="1817" name="Google Shape;1817;p142"/>
          <p:cNvSpPr txBox="1"/>
          <p:nvPr>
            <p:ph idx="1" type="body"/>
          </p:nvPr>
        </p:nvSpPr>
        <p:spPr>
          <a:xfrm>
            <a:off x="7041278" y="1147282"/>
            <a:ext cx="3945170" cy="1036359"/>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B0F0"/>
              </a:buClr>
              <a:buSzPts val="2400"/>
              <a:buNone/>
            </a:pPr>
            <a:r>
              <a:rPr b="1" lang="en-US">
                <a:solidFill>
                  <a:srgbClr val="00B0F0"/>
                </a:solidFill>
                <a:latin typeface="Times New Roman"/>
                <a:ea typeface="Times New Roman"/>
                <a:cs typeface="Times New Roman"/>
                <a:sym typeface="Times New Roman"/>
              </a:rPr>
              <a:t>SOP Representation</a:t>
            </a:r>
            <a:endParaRPr b="1">
              <a:solidFill>
                <a:srgbClr val="00B0F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US">
                <a:solidFill>
                  <a:schemeClr val="dk1"/>
                </a:solidFill>
                <a:latin typeface="Times New Roman"/>
                <a:ea typeface="Times New Roman"/>
                <a:cs typeface="Times New Roman"/>
                <a:sym typeface="Times New Roman"/>
              </a:rPr>
              <a:t>Y=</a:t>
            </a:r>
            <a:r>
              <a:rPr b="1" lang="en-US">
                <a:solidFill>
                  <a:srgbClr val="FF0000"/>
                </a:solidFill>
                <a:latin typeface="Times New Roman"/>
                <a:ea typeface="Times New Roman"/>
                <a:cs typeface="Times New Roman"/>
                <a:sym typeface="Times New Roman"/>
              </a:rPr>
              <a:t>∑m</a:t>
            </a:r>
            <a:r>
              <a:rPr lang="en-US">
                <a:solidFill>
                  <a:schemeClr val="dk1"/>
                </a:solidFill>
                <a:latin typeface="Times New Roman"/>
                <a:ea typeface="Times New Roman"/>
                <a:cs typeface="Times New Roman"/>
                <a:sym typeface="Times New Roman"/>
              </a:rPr>
              <a:t>(0,2)</a:t>
            </a:r>
            <a:endParaRPr>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a:latin typeface="Times New Roman"/>
              <a:ea typeface="Times New Roman"/>
              <a:cs typeface="Times New Roman"/>
              <a:sym typeface="Times New Roman"/>
            </a:endParaRPr>
          </a:p>
        </p:txBody>
      </p:sp>
      <p:sp>
        <p:nvSpPr>
          <p:cNvPr id="1818" name="Google Shape;1818;p142"/>
          <p:cNvSpPr txBox="1"/>
          <p:nvPr/>
        </p:nvSpPr>
        <p:spPr>
          <a:xfrm>
            <a:off x="1413759" y="1147282"/>
            <a:ext cx="3302759" cy="1200329"/>
          </a:xfrm>
          <a:prstGeom prst="rect">
            <a:avLst/>
          </a:prstGeom>
          <a:blipFill rotWithShape="1">
            <a:blip r:embed="rId5">
              <a:alphaModFix/>
            </a:blip>
            <a:stretch>
              <a:fillRect b="-10657" l="-2950" r="0" t="-405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819" name="Google Shape;1819;p142"/>
          <p:cNvCxnSpPr/>
          <p:nvPr/>
        </p:nvCxnSpPr>
        <p:spPr>
          <a:xfrm flipH="1" rot="10800000">
            <a:off x="8592902" y="5418161"/>
            <a:ext cx="1015122" cy="13648"/>
          </a:xfrm>
          <a:prstGeom prst="straightConnector1">
            <a:avLst/>
          </a:prstGeom>
          <a:noFill/>
          <a:ln cap="flat" cmpd="sng" w="76200">
            <a:solidFill>
              <a:schemeClr val="accent1"/>
            </a:solidFill>
            <a:prstDash val="solid"/>
            <a:miter lim="800000"/>
            <a:headEnd len="sm" w="sm" type="none"/>
            <a:tailEnd len="sm" w="sm" type="none"/>
          </a:ln>
        </p:spPr>
      </p:cxnSp>
      <p:cxnSp>
        <p:nvCxnSpPr>
          <p:cNvPr id="1820" name="Google Shape;1820;p142"/>
          <p:cNvCxnSpPr/>
          <p:nvPr/>
        </p:nvCxnSpPr>
        <p:spPr>
          <a:xfrm>
            <a:off x="9608024" y="5172501"/>
            <a:ext cx="0" cy="586606"/>
          </a:xfrm>
          <a:prstGeom prst="straightConnector1">
            <a:avLst/>
          </a:prstGeom>
          <a:noFill/>
          <a:ln cap="flat" cmpd="sng" w="76200">
            <a:solidFill>
              <a:schemeClr val="accent1"/>
            </a:solidFill>
            <a:prstDash val="solid"/>
            <a:miter lim="800000"/>
            <a:headEnd len="sm" w="sm" type="none"/>
            <a:tailEnd len="sm" w="sm" type="none"/>
          </a:ln>
        </p:spPr>
      </p:cxnSp>
      <p:cxnSp>
        <p:nvCxnSpPr>
          <p:cNvPr id="1821" name="Google Shape;1821;p142"/>
          <p:cNvCxnSpPr/>
          <p:nvPr/>
        </p:nvCxnSpPr>
        <p:spPr>
          <a:xfrm>
            <a:off x="9608024" y="5145206"/>
            <a:ext cx="559558" cy="272955"/>
          </a:xfrm>
          <a:prstGeom prst="straightConnector1">
            <a:avLst/>
          </a:prstGeom>
          <a:noFill/>
          <a:ln cap="flat" cmpd="sng" w="76200">
            <a:solidFill>
              <a:schemeClr val="accent1"/>
            </a:solidFill>
            <a:prstDash val="solid"/>
            <a:miter lim="800000"/>
            <a:headEnd len="sm" w="sm" type="none"/>
            <a:tailEnd len="sm" w="sm" type="none"/>
          </a:ln>
        </p:spPr>
      </p:cxnSp>
      <p:cxnSp>
        <p:nvCxnSpPr>
          <p:cNvPr id="1822" name="Google Shape;1822;p142"/>
          <p:cNvCxnSpPr/>
          <p:nvPr/>
        </p:nvCxnSpPr>
        <p:spPr>
          <a:xfrm flipH="1" rot="10800000">
            <a:off x="9608024" y="5431809"/>
            <a:ext cx="499249" cy="327298"/>
          </a:xfrm>
          <a:prstGeom prst="straightConnector1">
            <a:avLst/>
          </a:prstGeom>
          <a:noFill/>
          <a:ln cap="flat" cmpd="sng" w="76200">
            <a:solidFill>
              <a:schemeClr val="accent1"/>
            </a:solidFill>
            <a:prstDash val="solid"/>
            <a:miter lim="800000"/>
            <a:headEnd len="sm" w="sm" type="none"/>
            <a:tailEnd len="sm" w="sm" type="none"/>
          </a:ln>
        </p:spPr>
      </p:cxnSp>
      <p:cxnSp>
        <p:nvCxnSpPr>
          <p:cNvPr id="1823" name="Google Shape;1823;p142"/>
          <p:cNvCxnSpPr/>
          <p:nvPr/>
        </p:nvCxnSpPr>
        <p:spPr>
          <a:xfrm>
            <a:off x="10167582" y="5418161"/>
            <a:ext cx="818866" cy="0"/>
          </a:xfrm>
          <a:prstGeom prst="straightConnector1">
            <a:avLst/>
          </a:prstGeom>
          <a:noFill/>
          <a:ln cap="flat" cmpd="sng" w="76200">
            <a:solidFill>
              <a:schemeClr val="accent1"/>
            </a:solidFill>
            <a:prstDash val="solid"/>
            <a:miter lim="800000"/>
            <a:headEnd len="sm" w="sm" type="none"/>
            <a:tailEnd len="sm" w="sm" type="none"/>
          </a:ln>
        </p:spPr>
      </p:cxnSp>
      <p:sp>
        <p:nvSpPr>
          <p:cNvPr id="1824" name="Google Shape;1824;p142"/>
          <p:cNvSpPr/>
          <p:nvPr/>
        </p:nvSpPr>
        <p:spPr>
          <a:xfrm>
            <a:off x="10167581" y="5349583"/>
            <a:ext cx="163773" cy="177760"/>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5" name="Google Shape;1825;p142"/>
          <p:cNvSpPr txBox="1"/>
          <p:nvPr/>
        </p:nvSpPr>
        <p:spPr>
          <a:xfrm>
            <a:off x="8592902" y="5527343"/>
            <a:ext cx="3463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a:t>
            </a:r>
            <a:endParaRPr b="0" i="0" sz="1800" u="none" cap="none" strike="noStrike">
              <a:solidFill>
                <a:schemeClr val="dk1"/>
              </a:solidFill>
              <a:latin typeface="Calibri"/>
              <a:ea typeface="Calibri"/>
              <a:cs typeface="Calibri"/>
              <a:sym typeface="Calibri"/>
            </a:endParaRPr>
          </a:p>
        </p:txBody>
      </p:sp>
      <p:sp>
        <p:nvSpPr>
          <p:cNvPr id="1826" name="Google Shape;1826;p142"/>
          <p:cNvSpPr txBox="1"/>
          <p:nvPr/>
        </p:nvSpPr>
        <p:spPr>
          <a:xfrm>
            <a:off x="10986448" y="5438463"/>
            <a:ext cx="5049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38"/>
          <p:cNvSpPr txBox="1"/>
          <p:nvPr>
            <p:ph idx="1" type="body"/>
          </p:nvPr>
        </p:nvSpPr>
        <p:spPr>
          <a:xfrm>
            <a:off x="838200" y="1313598"/>
            <a:ext cx="10515600" cy="530556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Y(A,B,C) = πM(1,4,5) </a:t>
            </a:r>
            <a:endParaRPr/>
          </a:p>
          <a:p>
            <a:pPr indent="0" lvl="0" marL="0" rtl="0" algn="l">
              <a:lnSpc>
                <a:spcPct val="90000"/>
              </a:lnSpc>
              <a:spcBef>
                <a:spcPts val="1000"/>
              </a:spcBef>
              <a:spcAft>
                <a:spcPts val="0"/>
              </a:spcAft>
              <a:buClr>
                <a:schemeClr val="dk1"/>
              </a:buClr>
              <a:buSzPts val="2400"/>
              <a:buNone/>
            </a:pPr>
            <a:r>
              <a:rPr lang="en-US"/>
              <a:t>		πM(001,100,101) </a:t>
            </a:r>
            <a:endParaRPr/>
          </a:p>
          <a:p>
            <a:pPr indent="0" lvl="0" marL="0" rtl="0" algn="l">
              <a:lnSpc>
                <a:spcPct val="90000"/>
              </a:lnSpc>
              <a:spcBef>
                <a:spcPts val="1000"/>
              </a:spcBef>
              <a:spcAft>
                <a:spcPts val="0"/>
              </a:spcAft>
              <a:buClr>
                <a:schemeClr val="dk1"/>
              </a:buClr>
              <a:buSzPts val="2400"/>
              <a:buNone/>
            </a:pPr>
            <a:r>
              <a:rPr lang="en-US"/>
              <a:t>                 = (A+B+C’)(A’+B+C)(A’+B+C’)</a:t>
            </a:r>
            <a:endParaRPr/>
          </a:p>
          <a:p>
            <a:pPr indent="0" lvl="1" marL="457200" rtl="0" algn="l">
              <a:lnSpc>
                <a:spcPct val="90000"/>
              </a:lnSpc>
              <a:spcBef>
                <a:spcPts val="500"/>
              </a:spcBef>
              <a:spcAft>
                <a:spcPts val="0"/>
              </a:spcAft>
              <a:buClr>
                <a:srgbClr val="FF0000"/>
              </a:buClr>
              <a:buSzPts val="2400"/>
              <a:buNone/>
            </a:pPr>
            <a:r>
              <a:rPr b="1" lang="en-US">
                <a:solidFill>
                  <a:srgbClr val="FF0000"/>
                </a:solidFill>
              </a:rPr>
              <a:t>                         Consider A’+B = X and C = Y and C’=Z  </a:t>
            </a:r>
            <a:endParaRPr/>
          </a:p>
          <a:p>
            <a:pPr indent="0" lvl="0" marL="0" rtl="0" algn="l">
              <a:lnSpc>
                <a:spcPct val="90000"/>
              </a:lnSpc>
              <a:spcBef>
                <a:spcPts val="1000"/>
              </a:spcBef>
              <a:spcAft>
                <a:spcPts val="0"/>
              </a:spcAft>
              <a:buClr>
                <a:schemeClr val="dk1"/>
              </a:buClr>
              <a:buSzPts val="2400"/>
              <a:buNone/>
            </a:pPr>
            <a:r>
              <a:rPr lang="en-US"/>
              <a:t>                 </a:t>
            </a:r>
            <a:endParaRPr/>
          </a:p>
          <a:p>
            <a:pPr indent="-76200" lvl="0" marL="228600" rtl="0" algn="l">
              <a:lnSpc>
                <a:spcPct val="90000"/>
              </a:lnSpc>
              <a:spcBef>
                <a:spcPts val="1000"/>
              </a:spcBef>
              <a:spcAft>
                <a:spcPts val="0"/>
              </a:spcAft>
              <a:buClr>
                <a:schemeClr val="dk1"/>
              </a:buClr>
              <a:buSzPts val="2400"/>
              <a:buNone/>
            </a:pPr>
            <a:r>
              <a:t/>
            </a:r>
            <a:endParaRPr/>
          </a:p>
        </p:txBody>
      </p:sp>
      <p:sp>
        <p:nvSpPr>
          <p:cNvPr id="1832" name="Google Shape;1832;p138"/>
          <p:cNvSpPr txBox="1"/>
          <p:nvPr>
            <p:ph type="title"/>
          </p:nvPr>
        </p:nvSpPr>
        <p:spPr>
          <a:xfrm>
            <a:off x="1625600" y="304800"/>
            <a:ext cx="1005840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 (Contd..)</a:t>
            </a:r>
            <a:endParaRPr sz="3200">
              <a:solidFill>
                <a:schemeClr val="dk1"/>
              </a:solidFill>
            </a:endParaRPr>
          </a:p>
        </p:txBody>
      </p:sp>
      <p:sp>
        <p:nvSpPr>
          <p:cNvPr id="1833" name="Google Shape;1833;p138"/>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834" name="Google Shape;1834;p138"/>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35" name="Google Shape;1835;p138"/>
          <p:cNvPicPr preferRelativeResize="0"/>
          <p:nvPr/>
        </p:nvPicPr>
        <p:blipFill rotWithShape="1">
          <a:blip r:embed="rId3">
            <a:alphaModFix/>
          </a:blip>
          <a:srcRect b="0" l="0" r="0" t="0"/>
          <a:stretch/>
        </p:blipFill>
        <p:spPr>
          <a:xfrm>
            <a:off x="1" y="1"/>
            <a:ext cx="1269599" cy="1313597"/>
          </a:xfrm>
          <a:prstGeom prst="rect">
            <a:avLst/>
          </a:prstGeom>
          <a:noFill/>
          <a:ln>
            <a:noFill/>
          </a:ln>
        </p:spPr>
      </p:pic>
      <p:pic>
        <p:nvPicPr>
          <p:cNvPr id="1836" name="Google Shape;1836;p138"/>
          <p:cNvPicPr preferRelativeResize="0"/>
          <p:nvPr/>
        </p:nvPicPr>
        <p:blipFill rotWithShape="1">
          <a:blip r:embed="rId4">
            <a:alphaModFix/>
          </a:blip>
          <a:srcRect b="0" l="0" r="0" t="0"/>
          <a:stretch/>
        </p:blipFill>
        <p:spPr>
          <a:xfrm>
            <a:off x="2225675" y="3718184"/>
            <a:ext cx="8858250" cy="428625"/>
          </a:xfrm>
          <a:prstGeom prst="rect">
            <a:avLst/>
          </a:prstGeom>
          <a:noFill/>
          <a:ln>
            <a:noFill/>
          </a:ln>
        </p:spPr>
      </p:pic>
      <p:pic>
        <p:nvPicPr>
          <p:cNvPr id="1837" name="Google Shape;1837;p138"/>
          <p:cNvPicPr preferRelativeResize="0"/>
          <p:nvPr/>
        </p:nvPicPr>
        <p:blipFill rotWithShape="1">
          <a:blip r:embed="rId5">
            <a:alphaModFix/>
          </a:blip>
          <a:srcRect b="0" l="0" r="0" t="0"/>
          <a:stretch/>
        </p:blipFill>
        <p:spPr>
          <a:xfrm>
            <a:off x="2225675" y="4142610"/>
            <a:ext cx="3009900" cy="419100"/>
          </a:xfrm>
          <a:prstGeom prst="rect">
            <a:avLst/>
          </a:prstGeom>
          <a:noFill/>
          <a:ln>
            <a:noFill/>
          </a:ln>
        </p:spPr>
      </p:pic>
      <p:pic>
        <p:nvPicPr>
          <p:cNvPr id="1838" name="Google Shape;1838;p138"/>
          <p:cNvPicPr preferRelativeResize="0"/>
          <p:nvPr/>
        </p:nvPicPr>
        <p:blipFill rotWithShape="1">
          <a:blip r:embed="rId6">
            <a:alphaModFix/>
          </a:blip>
          <a:srcRect b="0" l="0" r="0" t="0"/>
          <a:stretch/>
        </p:blipFill>
        <p:spPr>
          <a:xfrm>
            <a:off x="2263585" y="4500809"/>
            <a:ext cx="2381250" cy="390525"/>
          </a:xfrm>
          <a:prstGeom prst="rect">
            <a:avLst/>
          </a:prstGeom>
          <a:noFill/>
          <a:ln>
            <a:noFill/>
          </a:ln>
        </p:spPr>
      </p:pic>
      <p:pic>
        <p:nvPicPr>
          <p:cNvPr id="1839" name="Google Shape;1839;p138"/>
          <p:cNvPicPr preferRelativeResize="0"/>
          <p:nvPr/>
        </p:nvPicPr>
        <p:blipFill rotWithShape="1">
          <a:blip r:embed="rId7">
            <a:alphaModFix/>
          </a:blip>
          <a:srcRect b="0" l="0" r="0" t="0"/>
          <a:stretch/>
        </p:blipFill>
        <p:spPr>
          <a:xfrm>
            <a:off x="2263585" y="4890434"/>
            <a:ext cx="2200275" cy="419100"/>
          </a:xfrm>
          <a:prstGeom prst="rect">
            <a:avLst/>
          </a:prstGeom>
          <a:noFill/>
          <a:ln>
            <a:noFill/>
          </a:ln>
        </p:spPr>
      </p:pic>
      <p:pic>
        <p:nvPicPr>
          <p:cNvPr id="1840" name="Google Shape;1840;p138"/>
          <p:cNvPicPr preferRelativeResize="0"/>
          <p:nvPr/>
        </p:nvPicPr>
        <p:blipFill rotWithShape="1">
          <a:blip r:embed="rId8">
            <a:alphaModFix/>
          </a:blip>
          <a:srcRect b="0" l="0" r="0" t="0"/>
          <a:stretch/>
        </p:blipFill>
        <p:spPr>
          <a:xfrm>
            <a:off x="2244535" y="5282758"/>
            <a:ext cx="1524000" cy="352425"/>
          </a:xfrm>
          <a:prstGeom prst="rect">
            <a:avLst/>
          </a:prstGeom>
          <a:noFill/>
          <a:ln>
            <a:noFill/>
          </a:ln>
        </p:spPr>
      </p:pic>
      <p:pic>
        <p:nvPicPr>
          <p:cNvPr id="1841" name="Google Shape;1841;p138"/>
          <p:cNvPicPr preferRelativeResize="0"/>
          <p:nvPr/>
        </p:nvPicPr>
        <p:blipFill rotWithShape="1">
          <a:blip r:embed="rId9">
            <a:alphaModFix/>
          </a:blip>
          <a:srcRect b="0" l="0" r="0" t="0"/>
          <a:stretch/>
        </p:blipFill>
        <p:spPr>
          <a:xfrm>
            <a:off x="2225675" y="5704821"/>
            <a:ext cx="2524125" cy="6953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141"/>
          <p:cNvSpPr txBox="1"/>
          <p:nvPr>
            <p:ph type="title"/>
          </p:nvPr>
        </p:nvSpPr>
        <p:spPr>
          <a:xfrm>
            <a:off x="1388861" y="276447"/>
            <a:ext cx="10348214" cy="90342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POS form simplification</a:t>
            </a:r>
            <a:endParaRPr sz="3200">
              <a:solidFill>
                <a:schemeClr val="dk1"/>
              </a:solidFill>
            </a:endParaRPr>
          </a:p>
        </p:txBody>
      </p:sp>
      <p:pic>
        <p:nvPicPr>
          <p:cNvPr id="1847" name="Google Shape;1847;p141"/>
          <p:cNvPicPr preferRelativeResize="0"/>
          <p:nvPr/>
        </p:nvPicPr>
        <p:blipFill rotWithShape="1">
          <a:blip r:embed="rId3">
            <a:alphaModFix/>
          </a:blip>
          <a:srcRect b="0" l="0" r="0" t="0"/>
          <a:stretch/>
        </p:blipFill>
        <p:spPr>
          <a:xfrm>
            <a:off x="1008072" y="1343247"/>
            <a:ext cx="7289768" cy="4538938"/>
          </a:xfrm>
          <a:prstGeom prst="rect">
            <a:avLst/>
          </a:prstGeom>
          <a:noFill/>
          <a:ln>
            <a:noFill/>
          </a:ln>
        </p:spPr>
      </p:pic>
      <p:sp>
        <p:nvSpPr>
          <p:cNvPr id="1848" name="Google Shape;1848;p141"/>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849" name="Google Shape;1849;p141"/>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50" name="Google Shape;1850;p141"/>
          <p:cNvPicPr preferRelativeResize="0"/>
          <p:nvPr/>
        </p:nvPicPr>
        <p:blipFill rotWithShape="1">
          <a:blip r:embed="rId4">
            <a:alphaModFix/>
          </a:blip>
          <a:srcRect b="0" l="0" r="0" t="0"/>
          <a:stretch/>
        </p:blipFill>
        <p:spPr>
          <a:xfrm>
            <a:off x="1" y="1"/>
            <a:ext cx="1269599" cy="1313597"/>
          </a:xfrm>
          <a:prstGeom prst="rect">
            <a:avLst/>
          </a:prstGeom>
          <a:noFill/>
          <a:ln>
            <a:noFill/>
          </a:ln>
        </p:spPr>
      </p:pic>
      <p:pic>
        <p:nvPicPr>
          <p:cNvPr id="1851" name="Google Shape;1851;p141"/>
          <p:cNvPicPr preferRelativeResize="0"/>
          <p:nvPr/>
        </p:nvPicPr>
        <p:blipFill rotWithShape="1">
          <a:blip r:embed="rId5">
            <a:alphaModFix/>
          </a:blip>
          <a:srcRect b="0" l="0" r="0" t="0"/>
          <a:stretch/>
        </p:blipFill>
        <p:spPr>
          <a:xfrm>
            <a:off x="8417101" y="1343247"/>
            <a:ext cx="3524689" cy="4362450"/>
          </a:xfrm>
          <a:prstGeom prst="rect">
            <a:avLst/>
          </a:prstGeom>
          <a:noFill/>
          <a:ln>
            <a:noFill/>
          </a:ln>
        </p:spPr>
      </p:pic>
      <p:sp>
        <p:nvSpPr>
          <p:cNvPr id="1852" name="Google Shape;1852;p141"/>
          <p:cNvSpPr txBox="1"/>
          <p:nvPr/>
        </p:nvSpPr>
        <p:spPr>
          <a:xfrm>
            <a:off x="6769290" y="559558"/>
            <a:ext cx="455835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 YZ = (X+Y) (X+Z)</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(A+B) (A+B’+C’)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43"/>
          <p:cNvSpPr txBox="1"/>
          <p:nvPr>
            <p:ph type="title"/>
          </p:nvPr>
        </p:nvSpPr>
        <p:spPr>
          <a:xfrm>
            <a:off x="3380086" y="282944"/>
            <a:ext cx="5336211" cy="747709"/>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Practice Example (Contd..)</a:t>
            </a:r>
            <a:endParaRPr sz="3200"/>
          </a:p>
        </p:txBody>
      </p:sp>
      <p:sp>
        <p:nvSpPr>
          <p:cNvPr id="1859" name="Google Shape;1859;p143"/>
          <p:cNvSpPr txBox="1"/>
          <p:nvPr>
            <p:ph idx="1" type="body"/>
          </p:nvPr>
        </p:nvSpPr>
        <p:spPr>
          <a:xfrm>
            <a:off x="623392" y="1196753"/>
            <a:ext cx="10972800" cy="452596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For following truth table find minterm &amp; maxterm i.e. SOP &amp; POS forms</a:t>
            </a:r>
            <a:endParaRPr/>
          </a:p>
          <a:p>
            <a:pPr indent="-76200" lvl="0" marL="228600" rtl="0" algn="l">
              <a:lnSpc>
                <a:spcPct val="90000"/>
              </a:lnSpc>
              <a:spcBef>
                <a:spcPts val="1000"/>
              </a:spcBef>
              <a:spcAft>
                <a:spcPts val="0"/>
              </a:spcAft>
              <a:buClr>
                <a:schemeClr val="dk1"/>
              </a:buClr>
              <a:buSzPts val="2400"/>
              <a:buNone/>
            </a:pPr>
            <a:r>
              <a:t/>
            </a:r>
            <a:endParaRPr/>
          </a:p>
        </p:txBody>
      </p:sp>
      <p:graphicFrame>
        <p:nvGraphicFramePr>
          <p:cNvPr id="1860" name="Google Shape;1860;p143"/>
          <p:cNvGraphicFramePr/>
          <p:nvPr/>
        </p:nvGraphicFramePr>
        <p:xfrm>
          <a:off x="1583498" y="2060849"/>
          <a:ext cx="3000000" cy="3000000"/>
        </p:xfrm>
        <a:graphic>
          <a:graphicData uri="http://schemas.openxmlformats.org/drawingml/2006/table">
            <a:tbl>
              <a:tblPr bandRow="1" firstRow="1">
                <a:noFill/>
                <a:tableStyleId>{B788AA85-BDE0-41F2-A794-91C11FAC9022}</a:tableStyleId>
              </a:tblPr>
              <a:tblGrid>
                <a:gridCol w="751975"/>
                <a:gridCol w="751975"/>
                <a:gridCol w="1179750"/>
                <a:gridCol w="324175"/>
              </a:tblGrid>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A</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B</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C</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F</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861" name="Google Shape;1861;p143"/>
          <p:cNvSpPr txBox="1"/>
          <p:nvPr/>
        </p:nvSpPr>
        <p:spPr>
          <a:xfrm>
            <a:off x="627653" y="2636912"/>
            <a:ext cx="7809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m0  0 </a:t>
            </a:r>
            <a:endParaRPr b="1" i="0" sz="1800" u="none" cap="none" strike="noStrike">
              <a:solidFill>
                <a:srgbClr val="FF0000"/>
              </a:solidFill>
              <a:latin typeface="Times New Roman"/>
              <a:ea typeface="Times New Roman"/>
              <a:cs typeface="Times New Roman"/>
              <a:sym typeface="Times New Roman"/>
            </a:endParaRPr>
          </a:p>
        </p:txBody>
      </p:sp>
      <p:sp>
        <p:nvSpPr>
          <p:cNvPr id="1862" name="Google Shape;1862;p143"/>
          <p:cNvSpPr txBox="1"/>
          <p:nvPr/>
        </p:nvSpPr>
        <p:spPr>
          <a:xfrm>
            <a:off x="623393" y="3131676"/>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M1  1</a:t>
            </a:r>
            <a:endParaRPr b="1" i="0" sz="1800" u="none" cap="none" strike="noStrike">
              <a:solidFill>
                <a:srgbClr val="00B050"/>
              </a:solidFill>
              <a:latin typeface="Times New Roman"/>
              <a:ea typeface="Times New Roman"/>
              <a:cs typeface="Times New Roman"/>
              <a:sym typeface="Times New Roman"/>
            </a:endParaRPr>
          </a:p>
        </p:txBody>
      </p:sp>
      <p:sp>
        <p:nvSpPr>
          <p:cNvPr id="1863" name="Google Shape;1863;p143"/>
          <p:cNvSpPr txBox="1"/>
          <p:nvPr/>
        </p:nvSpPr>
        <p:spPr>
          <a:xfrm>
            <a:off x="627653" y="3645024"/>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m2  2</a:t>
            </a:r>
            <a:endParaRPr b="1" i="0" sz="1800" u="none" cap="none" strike="noStrike">
              <a:solidFill>
                <a:srgbClr val="FF0000"/>
              </a:solidFill>
              <a:latin typeface="Times New Roman"/>
              <a:ea typeface="Times New Roman"/>
              <a:cs typeface="Times New Roman"/>
              <a:sym typeface="Times New Roman"/>
            </a:endParaRPr>
          </a:p>
        </p:txBody>
      </p:sp>
      <p:sp>
        <p:nvSpPr>
          <p:cNvPr id="1864" name="Google Shape;1864;p143"/>
          <p:cNvSpPr txBox="1"/>
          <p:nvPr/>
        </p:nvSpPr>
        <p:spPr>
          <a:xfrm>
            <a:off x="623393" y="4139788"/>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m3  3</a:t>
            </a:r>
            <a:endParaRPr b="1" i="0" sz="1800" u="none" cap="none" strike="noStrike">
              <a:solidFill>
                <a:srgbClr val="FF0000"/>
              </a:solidFill>
              <a:latin typeface="Times New Roman"/>
              <a:ea typeface="Times New Roman"/>
              <a:cs typeface="Times New Roman"/>
              <a:sym typeface="Times New Roman"/>
            </a:endParaRPr>
          </a:p>
        </p:txBody>
      </p:sp>
      <p:sp>
        <p:nvSpPr>
          <p:cNvPr id="1865" name="Google Shape;1865;p143"/>
          <p:cNvSpPr txBox="1"/>
          <p:nvPr/>
        </p:nvSpPr>
        <p:spPr>
          <a:xfrm>
            <a:off x="623393" y="4643844"/>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M4  4</a:t>
            </a:r>
            <a:endParaRPr b="1" i="0" sz="1800" u="none" cap="none" strike="noStrike">
              <a:solidFill>
                <a:srgbClr val="00B050"/>
              </a:solidFill>
              <a:latin typeface="Times New Roman"/>
              <a:ea typeface="Times New Roman"/>
              <a:cs typeface="Times New Roman"/>
              <a:sym typeface="Times New Roman"/>
            </a:endParaRPr>
          </a:p>
        </p:txBody>
      </p:sp>
      <p:sp>
        <p:nvSpPr>
          <p:cNvPr id="1866" name="Google Shape;1866;p143"/>
          <p:cNvSpPr txBox="1"/>
          <p:nvPr/>
        </p:nvSpPr>
        <p:spPr>
          <a:xfrm>
            <a:off x="623393" y="5157192"/>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M5</a:t>
            </a:r>
            <a:r>
              <a:rPr b="1" i="0" lang="en-US" sz="1800" u="none" cap="none" strike="noStrike">
                <a:solidFill>
                  <a:srgbClr val="FF0000"/>
                </a:solidFill>
                <a:latin typeface="Times New Roman"/>
                <a:ea typeface="Times New Roman"/>
                <a:cs typeface="Times New Roman"/>
                <a:sym typeface="Times New Roman"/>
              </a:rPr>
              <a:t>  </a:t>
            </a:r>
            <a:r>
              <a:rPr b="1" i="0" lang="en-US" sz="1800" u="none" cap="none" strike="noStrike">
                <a:solidFill>
                  <a:srgbClr val="00B050"/>
                </a:solidFill>
                <a:latin typeface="Times New Roman"/>
                <a:ea typeface="Times New Roman"/>
                <a:cs typeface="Times New Roman"/>
                <a:sym typeface="Times New Roman"/>
              </a:rPr>
              <a:t>5</a:t>
            </a:r>
            <a:endParaRPr b="1" i="0" sz="1800" u="none" cap="none" strike="noStrike">
              <a:solidFill>
                <a:srgbClr val="00B050"/>
              </a:solidFill>
              <a:latin typeface="Times New Roman"/>
              <a:ea typeface="Times New Roman"/>
              <a:cs typeface="Times New Roman"/>
              <a:sym typeface="Times New Roman"/>
            </a:endParaRPr>
          </a:p>
        </p:txBody>
      </p:sp>
      <p:sp>
        <p:nvSpPr>
          <p:cNvPr id="1867" name="Google Shape;1867;p143"/>
          <p:cNvSpPr txBox="1"/>
          <p:nvPr/>
        </p:nvSpPr>
        <p:spPr>
          <a:xfrm>
            <a:off x="623393" y="5651956"/>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m6  6</a:t>
            </a:r>
            <a:endParaRPr b="1" i="0" sz="1800" u="none" cap="none" strike="noStrike">
              <a:solidFill>
                <a:srgbClr val="FF0000"/>
              </a:solidFill>
              <a:latin typeface="Times New Roman"/>
              <a:ea typeface="Times New Roman"/>
              <a:cs typeface="Times New Roman"/>
              <a:sym typeface="Times New Roman"/>
            </a:endParaRPr>
          </a:p>
        </p:txBody>
      </p:sp>
      <p:sp>
        <p:nvSpPr>
          <p:cNvPr id="1868" name="Google Shape;1868;p143"/>
          <p:cNvSpPr txBox="1"/>
          <p:nvPr/>
        </p:nvSpPr>
        <p:spPr>
          <a:xfrm>
            <a:off x="623393" y="6156012"/>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m7  7</a:t>
            </a:r>
            <a:endParaRPr b="1" i="0" sz="1800" u="none" cap="none" strike="noStrike">
              <a:solidFill>
                <a:srgbClr val="FF0000"/>
              </a:solidFill>
              <a:latin typeface="Times New Roman"/>
              <a:ea typeface="Times New Roman"/>
              <a:cs typeface="Times New Roman"/>
              <a:sym typeface="Times New Roman"/>
            </a:endParaRPr>
          </a:p>
        </p:txBody>
      </p:sp>
      <p:sp>
        <p:nvSpPr>
          <p:cNvPr id="1869" name="Google Shape;1869;p143"/>
          <p:cNvSpPr txBox="1"/>
          <p:nvPr/>
        </p:nvSpPr>
        <p:spPr>
          <a:xfrm>
            <a:off x="5273627" y="2420889"/>
            <a:ext cx="4758809" cy="461665"/>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Times New Roman"/>
                <a:ea typeface="Times New Roman"/>
                <a:cs typeface="Times New Roman"/>
                <a:sym typeface="Times New Roman"/>
              </a:rPr>
              <a:t>Y (A,B,C) = ∑m(0,2,3,6,7)</a:t>
            </a:r>
            <a:endParaRPr b="1" i="0" sz="2400" u="none" cap="none" strike="noStrike">
              <a:solidFill>
                <a:srgbClr val="FF0000"/>
              </a:solidFill>
              <a:latin typeface="Times New Roman"/>
              <a:ea typeface="Times New Roman"/>
              <a:cs typeface="Times New Roman"/>
              <a:sym typeface="Times New Roman"/>
            </a:endParaRPr>
          </a:p>
        </p:txBody>
      </p:sp>
      <p:sp>
        <p:nvSpPr>
          <p:cNvPr id="1870" name="Google Shape;1870;p143"/>
          <p:cNvSpPr txBox="1"/>
          <p:nvPr/>
        </p:nvSpPr>
        <p:spPr>
          <a:xfrm>
            <a:off x="5273629" y="3645025"/>
            <a:ext cx="4182745" cy="461665"/>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50"/>
                </a:solidFill>
                <a:latin typeface="Times New Roman"/>
                <a:ea typeface="Times New Roman"/>
                <a:cs typeface="Times New Roman"/>
                <a:sym typeface="Times New Roman"/>
              </a:rPr>
              <a:t>Y (A,B,C) = πM(1,4,5)</a:t>
            </a:r>
            <a:endParaRPr b="1" i="0" sz="2400" u="none" cap="none" strike="noStrike">
              <a:solidFill>
                <a:srgbClr val="00B050"/>
              </a:solidFill>
              <a:latin typeface="Times New Roman"/>
              <a:ea typeface="Times New Roman"/>
              <a:cs typeface="Times New Roman"/>
              <a:sym typeface="Times New Roman"/>
            </a:endParaRPr>
          </a:p>
        </p:txBody>
      </p:sp>
      <p:sp>
        <p:nvSpPr>
          <p:cNvPr id="1871" name="Google Shape;1871;p143"/>
          <p:cNvSpPr txBox="1"/>
          <p:nvPr>
            <p:ph idx="10" type="dt"/>
          </p:nvPr>
        </p:nvSpPr>
        <p:spPr>
          <a:xfrm>
            <a:off x="6604948" y="6492875"/>
            <a:ext cx="2472271"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872" name="Google Shape;1872;p143"/>
          <p:cNvSpPr txBox="1"/>
          <p:nvPr>
            <p:ph idx="12" type="sldNum"/>
          </p:nvPr>
        </p:nvSpPr>
        <p:spPr>
          <a:xfrm>
            <a:off x="8752143" y="649287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73" name="Google Shape;1873;p143"/>
          <p:cNvSpPr/>
          <p:nvPr/>
        </p:nvSpPr>
        <p:spPr>
          <a:xfrm>
            <a:off x="5181600" y="2209800"/>
            <a:ext cx="5283200" cy="21336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74" name="Google Shape;1874;p143"/>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144"/>
          <p:cNvSpPr txBox="1"/>
          <p:nvPr>
            <p:ph type="title"/>
          </p:nvPr>
        </p:nvSpPr>
        <p:spPr>
          <a:xfrm>
            <a:off x="3422960" y="286203"/>
            <a:ext cx="5278589" cy="741192"/>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Practice Example (Contd..)</a:t>
            </a:r>
            <a:endParaRPr sz="3200"/>
          </a:p>
        </p:txBody>
      </p:sp>
      <p:sp>
        <p:nvSpPr>
          <p:cNvPr id="1880" name="Google Shape;1880;p144"/>
          <p:cNvSpPr txBox="1"/>
          <p:nvPr>
            <p:ph idx="1" type="body"/>
          </p:nvPr>
        </p:nvSpPr>
        <p:spPr>
          <a:xfrm>
            <a:off x="623393" y="1196753"/>
            <a:ext cx="10972800" cy="532859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For following truth table find summation &amp; product forms i.e. SOP &amp; POS forms</a:t>
            </a:r>
            <a:endParaRPr/>
          </a:p>
          <a:p>
            <a:pPr indent="-76200" lvl="0" marL="228600" rtl="0" algn="l">
              <a:lnSpc>
                <a:spcPct val="90000"/>
              </a:lnSpc>
              <a:spcBef>
                <a:spcPts val="1000"/>
              </a:spcBef>
              <a:spcAft>
                <a:spcPts val="0"/>
              </a:spcAft>
              <a:buClr>
                <a:schemeClr val="dk1"/>
              </a:buClr>
              <a:buSzPts val="2400"/>
              <a:buNone/>
            </a:pPr>
            <a:r>
              <a:t/>
            </a:r>
            <a:endParaRPr/>
          </a:p>
        </p:txBody>
      </p:sp>
      <p:graphicFrame>
        <p:nvGraphicFramePr>
          <p:cNvPr id="1881" name="Google Shape;1881;p144"/>
          <p:cNvGraphicFramePr/>
          <p:nvPr/>
        </p:nvGraphicFramePr>
        <p:xfrm>
          <a:off x="1583499" y="2060849"/>
          <a:ext cx="3000000" cy="3000000"/>
        </p:xfrm>
        <a:graphic>
          <a:graphicData uri="http://schemas.openxmlformats.org/drawingml/2006/table">
            <a:tbl>
              <a:tblPr bandRow="1" firstRow="1">
                <a:noFill/>
                <a:tableStyleId>{B788AA85-BDE0-41F2-A794-91C11FAC9022}</a:tableStyleId>
              </a:tblPr>
              <a:tblGrid>
                <a:gridCol w="747125"/>
                <a:gridCol w="747125"/>
                <a:gridCol w="747125"/>
                <a:gridCol w="747125"/>
              </a:tblGrid>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A</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B</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C</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F</a:t>
                      </a:r>
                      <a:endParaRPr sz="18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2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882" name="Google Shape;1882;p144"/>
          <p:cNvSpPr txBox="1"/>
          <p:nvPr/>
        </p:nvSpPr>
        <p:spPr>
          <a:xfrm>
            <a:off x="627653" y="2636912"/>
            <a:ext cx="7809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m0  0 </a:t>
            </a:r>
            <a:endParaRPr b="1" i="0" sz="1800" u="none" cap="none" strike="noStrike">
              <a:solidFill>
                <a:srgbClr val="FF0000"/>
              </a:solidFill>
              <a:latin typeface="Times New Roman"/>
              <a:ea typeface="Times New Roman"/>
              <a:cs typeface="Times New Roman"/>
              <a:sym typeface="Times New Roman"/>
            </a:endParaRPr>
          </a:p>
        </p:txBody>
      </p:sp>
      <p:sp>
        <p:nvSpPr>
          <p:cNvPr id="1883" name="Google Shape;1883;p144"/>
          <p:cNvSpPr txBox="1"/>
          <p:nvPr/>
        </p:nvSpPr>
        <p:spPr>
          <a:xfrm>
            <a:off x="623393" y="3131676"/>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M1  1</a:t>
            </a:r>
            <a:endParaRPr b="1" i="0" sz="1800" u="none" cap="none" strike="noStrike">
              <a:solidFill>
                <a:srgbClr val="00B050"/>
              </a:solidFill>
              <a:latin typeface="Times New Roman"/>
              <a:ea typeface="Times New Roman"/>
              <a:cs typeface="Times New Roman"/>
              <a:sym typeface="Times New Roman"/>
            </a:endParaRPr>
          </a:p>
        </p:txBody>
      </p:sp>
      <p:sp>
        <p:nvSpPr>
          <p:cNvPr id="1884" name="Google Shape;1884;p144"/>
          <p:cNvSpPr txBox="1"/>
          <p:nvPr/>
        </p:nvSpPr>
        <p:spPr>
          <a:xfrm>
            <a:off x="627653" y="3645024"/>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m2  2</a:t>
            </a:r>
            <a:endParaRPr b="1" i="0" sz="1800" u="none" cap="none" strike="noStrike">
              <a:solidFill>
                <a:srgbClr val="FF0000"/>
              </a:solidFill>
              <a:latin typeface="Times New Roman"/>
              <a:ea typeface="Times New Roman"/>
              <a:cs typeface="Times New Roman"/>
              <a:sym typeface="Times New Roman"/>
            </a:endParaRPr>
          </a:p>
        </p:txBody>
      </p:sp>
      <p:sp>
        <p:nvSpPr>
          <p:cNvPr id="1885" name="Google Shape;1885;p144"/>
          <p:cNvSpPr txBox="1"/>
          <p:nvPr/>
        </p:nvSpPr>
        <p:spPr>
          <a:xfrm>
            <a:off x="623393" y="4139788"/>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m3  3</a:t>
            </a:r>
            <a:endParaRPr b="1" i="0" sz="1800" u="none" cap="none" strike="noStrike">
              <a:solidFill>
                <a:srgbClr val="FF0000"/>
              </a:solidFill>
              <a:latin typeface="Times New Roman"/>
              <a:ea typeface="Times New Roman"/>
              <a:cs typeface="Times New Roman"/>
              <a:sym typeface="Times New Roman"/>
            </a:endParaRPr>
          </a:p>
        </p:txBody>
      </p:sp>
      <p:sp>
        <p:nvSpPr>
          <p:cNvPr id="1886" name="Google Shape;1886;p144"/>
          <p:cNvSpPr txBox="1"/>
          <p:nvPr/>
        </p:nvSpPr>
        <p:spPr>
          <a:xfrm>
            <a:off x="623393" y="4643844"/>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M4  4</a:t>
            </a:r>
            <a:endParaRPr b="1" i="0" sz="1800" u="none" cap="none" strike="noStrike">
              <a:solidFill>
                <a:srgbClr val="00B050"/>
              </a:solidFill>
              <a:latin typeface="Times New Roman"/>
              <a:ea typeface="Times New Roman"/>
              <a:cs typeface="Times New Roman"/>
              <a:sym typeface="Times New Roman"/>
            </a:endParaRPr>
          </a:p>
        </p:txBody>
      </p:sp>
      <p:sp>
        <p:nvSpPr>
          <p:cNvPr id="1887" name="Google Shape;1887;p144"/>
          <p:cNvSpPr txBox="1"/>
          <p:nvPr/>
        </p:nvSpPr>
        <p:spPr>
          <a:xfrm>
            <a:off x="623393" y="5157192"/>
            <a:ext cx="74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M5</a:t>
            </a:r>
            <a:r>
              <a:rPr b="1" i="0" lang="en-US" sz="1800" u="none" cap="none" strike="noStrike">
                <a:solidFill>
                  <a:srgbClr val="FF0000"/>
                </a:solidFill>
                <a:latin typeface="Times New Roman"/>
                <a:ea typeface="Times New Roman"/>
                <a:cs typeface="Times New Roman"/>
                <a:sym typeface="Times New Roman"/>
              </a:rPr>
              <a:t>  </a:t>
            </a:r>
            <a:r>
              <a:rPr b="1" i="0" lang="en-US" sz="1800" u="none" cap="none" strike="noStrike">
                <a:solidFill>
                  <a:srgbClr val="00B050"/>
                </a:solidFill>
                <a:latin typeface="Times New Roman"/>
                <a:ea typeface="Times New Roman"/>
                <a:cs typeface="Times New Roman"/>
                <a:sym typeface="Times New Roman"/>
              </a:rPr>
              <a:t>5</a:t>
            </a:r>
            <a:endParaRPr b="1" i="0" sz="1800" u="none" cap="none" strike="noStrike">
              <a:solidFill>
                <a:srgbClr val="00B050"/>
              </a:solidFill>
              <a:latin typeface="Times New Roman"/>
              <a:ea typeface="Times New Roman"/>
              <a:cs typeface="Times New Roman"/>
              <a:sym typeface="Times New Roman"/>
            </a:endParaRPr>
          </a:p>
        </p:txBody>
      </p:sp>
      <p:sp>
        <p:nvSpPr>
          <p:cNvPr id="1888" name="Google Shape;1888;p144"/>
          <p:cNvSpPr txBox="1"/>
          <p:nvPr/>
        </p:nvSpPr>
        <p:spPr>
          <a:xfrm>
            <a:off x="623393" y="5651956"/>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m6  6</a:t>
            </a:r>
            <a:endParaRPr b="1" i="0" sz="1800" u="none" cap="none" strike="noStrike">
              <a:solidFill>
                <a:srgbClr val="FF0000"/>
              </a:solidFill>
              <a:latin typeface="Times New Roman"/>
              <a:ea typeface="Times New Roman"/>
              <a:cs typeface="Times New Roman"/>
              <a:sym typeface="Times New Roman"/>
            </a:endParaRPr>
          </a:p>
        </p:txBody>
      </p:sp>
      <p:sp>
        <p:nvSpPr>
          <p:cNvPr id="1889" name="Google Shape;1889;p144"/>
          <p:cNvSpPr txBox="1"/>
          <p:nvPr/>
        </p:nvSpPr>
        <p:spPr>
          <a:xfrm>
            <a:off x="623393" y="6156012"/>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m7  7</a:t>
            </a:r>
            <a:endParaRPr b="1" i="0" sz="1800" u="none" cap="none" strike="noStrike">
              <a:solidFill>
                <a:srgbClr val="FF0000"/>
              </a:solidFill>
              <a:latin typeface="Times New Roman"/>
              <a:ea typeface="Times New Roman"/>
              <a:cs typeface="Times New Roman"/>
              <a:sym typeface="Times New Roman"/>
            </a:endParaRPr>
          </a:p>
        </p:txBody>
      </p:sp>
      <p:sp>
        <p:nvSpPr>
          <p:cNvPr id="1890" name="Google Shape;1890;p144"/>
          <p:cNvSpPr txBox="1"/>
          <p:nvPr/>
        </p:nvSpPr>
        <p:spPr>
          <a:xfrm>
            <a:off x="5273627" y="2420889"/>
            <a:ext cx="4758809" cy="461665"/>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Times New Roman"/>
                <a:ea typeface="Times New Roman"/>
                <a:cs typeface="Times New Roman"/>
                <a:sym typeface="Times New Roman"/>
              </a:rPr>
              <a:t>Y (A,B,C) = ∑m(0,2,3,6,7)</a:t>
            </a:r>
            <a:endParaRPr b="1" i="0" sz="2400" u="none" cap="none" strike="noStrike">
              <a:solidFill>
                <a:srgbClr val="FF0000"/>
              </a:solidFill>
              <a:latin typeface="Times New Roman"/>
              <a:ea typeface="Times New Roman"/>
              <a:cs typeface="Times New Roman"/>
              <a:sym typeface="Times New Roman"/>
            </a:endParaRPr>
          </a:p>
        </p:txBody>
      </p:sp>
      <p:sp>
        <p:nvSpPr>
          <p:cNvPr id="1891" name="Google Shape;1891;p144"/>
          <p:cNvSpPr txBox="1"/>
          <p:nvPr/>
        </p:nvSpPr>
        <p:spPr>
          <a:xfrm>
            <a:off x="5273629" y="3645025"/>
            <a:ext cx="4182745" cy="461665"/>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50"/>
                </a:solidFill>
                <a:latin typeface="Times New Roman"/>
                <a:ea typeface="Times New Roman"/>
                <a:cs typeface="Times New Roman"/>
                <a:sym typeface="Times New Roman"/>
              </a:rPr>
              <a:t>Y (A,B,C) = πM(1,4,5)</a:t>
            </a:r>
            <a:endParaRPr b="1" i="0" sz="2400" u="none" cap="none" strike="noStrike">
              <a:solidFill>
                <a:srgbClr val="00B050"/>
              </a:solidFill>
              <a:latin typeface="Times New Roman"/>
              <a:ea typeface="Times New Roman"/>
              <a:cs typeface="Times New Roman"/>
              <a:sym typeface="Times New Roman"/>
            </a:endParaRPr>
          </a:p>
        </p:txBody>
      </p:sp>
      <p:sp>
        <p:nvSpPr>
          <p:cNvPr id="1892" name="Google Shape;1892;p144"/>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893" name="Google Shape;1893;p144"/>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94" name="Google Shape;1894;p144"/>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45"/>
          <p:cNvSpPr txBox="1"/>
          <p:nvPr>
            <p:ph type="title"/>
          </p:nvPr>
        </p:nvSpPr>
        <p:spPr>
          <a:xfrm>
            <a:off x="2949754" y="454419"/>
            <a:ext cx="5378092" cy="859179"/>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 (Contd..)</a:t>
            </a:r>
            <a:endParaRPr sz="3200">
              <a:solidFill>
                <a:schemeClr val="dk1"/>
              </a:solidFill>
            </a:endParaRPr>
          </a:p>
        </p:txBody>
      </p:sp>
      <p:pic>
        <p:nvPicPr>
          <p:cNvPr id="1900" name="Google Shape;1900;p145"/>
          <p:cNvPicPr preferRelativeResize="0"/>
          <p:nvPr/>
        </p:nvPicPr>
        <p:blipFill rotWithShape="1">
          <a:blip r:embed="rId3">
            <a:alphaModFix/>
          </a:blip>
          <a:srcRect b="0" l="0" r="0" t="0"/>
          <a:stretch/>
        </p:blipFill>
        <p:spPr>
          <a:xfrm>
            <a:off x="1334046" y="2057400"/>
            <a:ext cx="8317953" cy="3774649"/>
          </a:xfrm>
          <a:prstGeom prst="rect">
            <a:avLst/>
          </a:prstGeom>
          <a:noFill/>
          <a:ln>
            <a:noFill/>
          </a:ln>
        </p:spPr>
      </p:pic>
      <p:sp>
        <p:nvSpPr>
          <p:cNvPr id="1901" name="Google Shape;1901;p145"/>
          <p:cNvSpPr/>
          <p:nvPr/>
        </p:nvSpPr>
        <p:spPr>
          <a:xfrm>
            <a:off x="1422400" y="2667000"/>
            <a:ext cx="8432800" cy="32766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02" name="Google Shape;1902;p145"/>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903" name="Google Shape;1903;p145"/>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04" name="Google Shape;1904;p145"/>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146"/>
          <p:cNvSpPr txBox="1"/>
          <p:nvPr>
            <p:ph type="title"/>
          </p:nvPr>
        </p:nvSpPr>
        <p:spPr>
          <a:xfrm>
            <a:off x="3132041" y="230467"/>
            <a:ext cx="5317384" cy="85266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 (Contd..)</a:t>
            </a:r>
            <a:endParaRPr sz="3200">
              <a:solidFill>
                <a:schemeClr val="dk1"/>
              </a:solidFill>
            </a:endParaRPr>
          </a:p>
        </p:txBody>
      </p:sp>
      <p:pic>
        <p:nvPicPr>
          <p:cNvPr id="1910" name="Google Shape;1910;p146"/>
          <p:cNvPicPr preferRelativeResize="0"/>
          <p:nvPr/>
        </p:nvPicPr>
        <p:blipFill rotWithShape="1">
          <a:blip r:embed="rId3">
            <a:alphaModFix/>
          </a:blip>
          <a:srcRect b="0" l="0" r="0" t="0"/>
          <a:stretch/>
        </p:blipFill>
        <p:spPr>
          <a:xfrm>
            <a:off x="1631757" y="1568302"/>
            <a:ext cx="8317953" cy="3774649"/>
          </a:xfrm>
          <a:prstGeom prst="rect">
            <a:avLst/>
          </a:prstGeom>
          <a:noFill/>
          <a:ln>
            <a:noFill/>
          </a:ln>
        </p:spPr>
      </p:pic>
      <p:sp>
        <p:nvSpPr>
          <p:cNvPr id="1911" name="Google Shape;1911;p146"/>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912" name="Google Shape;1912;p146"/>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13" name="Google Shape;1913;p146"/>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147"/>
          <p:cNvSpPr txBox="1"/>
          <p:nvPr>
            <p:ph idx="1" type="body"/>
          </p:nvPr>
        </p:nvSpPr>
        <p:spPr>
          <a:xfrm>
            <a:off x="838200" y="1825625"/>
            <a:ext cx="10515600"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dk1"/>
              </a:buClr>
              <a:buSzPts val="2400"/>
              <a:buNone/>
            </a:pPr>
            <a:r>
              <a:t/>
            </a:r>
            <a:endParaRPr/>
          </a:p>
        </p:txBody>
      </p:sp>
      <p:sp>
        <p:nvSpPr>
          <p:cNvPr id="1919" name="Google Shape;1919;p147"/>
          <p:cNvSpPr txBox="1"/>
          <p:nvPr>
            <p:ph type="title"/>
          </p:nvPr>
        </p:nvSpPr>
        <p:spPr>
          <a:xfrm>
            <a:off x="2972569" y="390947"/>
            <a:ext cx="5271501"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 (Contd..)</a:t>
            </a:r>
            <a:endParaRPr sz="3200">
              <a:solidFill>
                <a:schemeClr val="dk1"/>
              </a:solidFill>
            </a:endParaRPr>
          </a:p>
        </p:txBody>
      </p:sp>
      <p:sp>
        <p:nvSpPr>
          <p:cNvPr id="1920" name="Google Shape;1920;p147"/>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921" name="Google Shape;1921;p147"/>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22" name="Google Shape;1922;p147"/>
          <p:cNvPicPr preferRelativeResize="0"/>
          <p:nvPr/>
        </p:nvPicPr>
        <p:blipFill rotWithShape="1">
          <a:blip r:embed="rId3">
            <a:alphaModFix/>
          </a:blip>
          <a:srcRect b="0" l="0" r="0" t="0"/>
          <a:stretch/>
        </p:blipFill>
        <p:spPr>
          <a:xfrm>
            <a:off x="1097280" y="1828801"/>
            <a:ext cx="9022080" cy="4198879"/>
          </a:xfrm>
          <a:prstGeom prst="rect">
            <a:avLst/>
          </a:prstGeom>
          <a:noFill/>
          <a:ln>
            <a:noFill/>
          </a:ln>
        </p:spPr>
      </p:pic>
      <p:sp>
        <p:nvSpPr>
          <p:cNvPr id="1923" name="Google Shape;1923;p147"/>
          <p:cNvSpPr/>
          <p:nvPr/>
        </p:nvSpPr>
        <p:spPr>
          <a:xfrm>
            <a:off x="1320800" y="2514600"/>
            <a:ext cx="8839200" cy="32766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24" name="Google Shape;1924;p147"/>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148"/>
          <p:cNvSpPr txBox="1"/>
          <p:nvPr>
            <p:ph idx="1" type="body"/>
          </p:nvPr>
        </p:nvSpPr>
        <p:spPr>
          <a:xfrm>
            <a:off x="1910686" y="1387511"/>
            <a:ext cx="9197453" cy="478945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Simplify the following expression</a:t>
            </a:r>
            <a:endParaRPr/>
          </a:p>
          <a:p>
            <a:pPr indent="0" lvl="0" marL="0" rtl="0" algn="l">
              <a:lnSpc>
                <a:spcPct val="90000"/>
              </a:lnSpc>
              <a:spcBef>
                <a:spcPts val="1000"/>
              </a:spcBef>
              <a:spcAft>
                <a:spcPts val="0"/>
              </a:spcAft>
              <a:buClr>
                <a:schemeClr val="dk1"/>
              </a:buClr>
              <a:buSzPts val="2400"/>
              <a:buNone/>
            </a:pPr>
            <a:r>
              <a:t/>
            </a:r>
            <a:endParaRPr/>
          </a:p>
          <a:p>
            <a:pPr indent="0" lvl="0" marL="0" rtl="0" algn="l">
              <a:lnSpc>
                <a:spcPct val="90000"/>
              </a:lnSpc>
              <a:spcBef>
                <a:spcPts val="1000"/>
              </a:spcBef>
              <a:spcAft>
                <a:spcPts val="0"/>
              </a:spcAft>
              <a:buClr>
                <a:srgbClr val="FF0000"/>
              </a:buClr>
              <a:buSzPts val="2400"/>
              <a:buNone/>
            </a:pPr>
            <a:r>
              <a:rPr b="1" lang="en-US">
                <a:solidFill>
                  <a:srgbClr val="FF0000"/>
                </a:solidFill>
                <a:latin typeface="Times New Roman"/>
                <a:ea typeface="Times New Roman"/>
                <a:cs typeface="Times New Roman"/>
                <a:sym typeface="Times New Roman"/>
              </a:rPr>
              <a:t>Y (A,B,C) = ∑m(0,2,4,6)      Ans:  Y= C’</a:t>
            </a:r>
            <a:endParaRPr/>
          </a:p>
          <a:p>
            <a:pPr indent="0" lvl="0" marL="0" rtl="0" algn="l">
              <a:lnSpc>
                <a:spcPct val="90000"/>
              </a:lnSpc>
              <a:spcBef>
                <a:spcPts val="1000"/>
              </a:spcBef>
              <a:spcAft>
                <a:spcPts val="0"/>
              </a:spcAft>
              <a:buClr>
                <a:srgbClr val="FF0000"/>
              </a:buClr>
              <a:buSzPts val="2400"/>
              <a:buNone/>
            </a:pPr>
            <a:r>
              <a:rPr b="1" lang="en-US">
                <a:solidFill>
                  <a:srgbClr val="FF0000"/>
                </a:solidFill>
                <a:latin typeface="Times New Roman"/>
                <a:ea typeface="Times New Roman"/>
                <a:cs typeface="Times New Roman"/>
                <a:sym typeface="Times New Roman"/>
              </a:rPr>
              <a:t>Y (A,B) =   </a:t>
            </a:r>
            <a:r>
              <a:rPr b="1" lang="en-US">
                <a:solidFill>
                  <a:srgbClr val="C00000"/>
                </a:solidFill>
                <a:latin typeface="Times New Roman"/>
                <a:ea typeface="Times New Roman"/>
                <a:cs typeface="Times New Roman"/>
                <a:sym typeface="Times New Roman"/>
              </a:rPr>
              <a:t>πM(0,1,2)            Ans: Y = AB</a:t>
            </a:r>
            <a:endParaRPr b="1">
              <a:solidFill>
                <a:srgbClr val="C0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b="1">
              <a:solidFill>
                <a:srgbClr val="FF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b="1">
              <a:solidFill>
                <a:srgbClr val="FF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a:p>
        </p:txBody>
      </p:sp>
      <p:sp>
        <p:nvSpPr>
          <p:cNvPr id="1930" name="Google Shape;1930;p148"/>
          <p:cNvSpPr txBox="1"/>
          <p:nvPr>
            <p:ph type="title"/>
          </p:nvPr>
        </p:nvSpPr>
        <p:spPr>
          <a:xfrm>
            <a:off x="3203677" y="266701"/>
            <a:ext cx="5542116"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 (Contd..)</a:t>
            </a:r>
            <a:endParaRPr sz="3200">
              <a:solidFill>
                <a:schemeClr val="dk1"/>
              </a:solidFill>
            </a:endParaRPr>
          </a:p>
        </p:txBody>
      </p:sp>
      <p:sp>
        <p:nvSpPr>
          <p:cNvPr id="1931" name="Google Shape;1931;p148"/>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932" name="Google Shape;1932;p148"/>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33" name="Google Shape;1933;p148"/>
          <p:cNvPicPr preferRelativeResize="0"/>
          <p:nvPr/>
        </p:nvPicPr>
        <p:blipFill rotWithShape="1">
          <a:blip r:embed="rId3">
            <a:alphaModFix/>
          </a:blip>
          <a:srcRect b="0" l="0" r="0" t="0"/>
          <a:stretch/>
        </p:blipFill>
        <p:spPr>
          <a:xfrm>
            <a:off x="1" y="1"/>
            <a:ext cx="1269599" cy="1313597"/>
          </a:xfrm>
          <a:prstGeom prst="rect">
            <a:avLst/>
          </a:prstGeom>
          <a:noFill/>
          <a:ln>
            <a:noFill/>
          </a:ln>
        </p:spPr>
      </p:pic>
      <p:sp>
        <p:nvSpPr>
          <p:cNvPr id="1934" name="Google Shape;1934;p148"/>
          <p:cNvSpPr txBox="1"/>
          <p:nvPr/>
        </p:nvSpPr>
        <p:spPr>
          <a:xfrm>
            <a:off x="6722302" y="1387511"/>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pic>
        <p:nvPicPr>
          <p:cNvPr id="1940" name="Google Shape;1940;p149"/>
          <p:cNvPicPr preferRelativeResize="0"/>
          <p:nvPr/>
        </p:nvPicPr>
        <p:blipFill rotWithShape="1">
          <a:blip r:embed="rId3">
            <a:alphaModFix/>
          </a:blip>
          <a:srcRect b="0" l="0" r="0" t="0"/>
          <a:stretch/>
        </p:blipFill>
        <p:spPr>
          <a:xfrm>
            <a:off x="1" y="1"/>
            <a:ext cx="1269599" cy="1313597"/>
          </a:xfrm>
          <a:prstGeom prst="rect">
            <a:avLst/>
          </a:prstGeom>
          <a:noFill/>
          <a:ln>
            <a:noFill/>
          </a:ln>
        </p:spPr>
      </p:pic>
      <p:sp>
        <p:nvSpPr>
          <p:cNvPr id="1941" name="Google Shape;1941;p149"/>
          <p:cNvSpPr txBox="1"/>
          <p:nvPr/>
        </p:nvSpPr>
        <p:spPr>
          <a:xfrm>
            <a:off x="1587795" y="1950588"/>
            <a:ext cx="9144000" cy="1553572"/>
          </a:xfrm>
          <a:prstGeom prst="rect">
            <a:avLst/>
          </a:prstGeom>
          <a:noFill/>
          <a:ln>
            <a:noFill/>
          </a:ln>
        </p:spPr>
        <p:txBody>
          <a:bodyPr anchorCtr="0" anchor="b" bIns="45700" lIns="91425" spcFirstLastPara="1" rIns="91425" wrap="square" tIns="45700">
            <a:normAutofit lnSpcReduction="10000"/>
          </a:bodyPr>
          <a:lstStyle/>
          <a:p>
            <a:pPr indent="0" lvl="0" marL="0" marR="0" rtl="0" algn="ctr">
              <a:lnSpc>
                <a:spcPct val="90000"/>
              </a:lnSpc>
              <a:spcBef>
                <a:spcPts val="0"/>
              </a:spcBef>
              <a:spcAft>
                <a:spcPts val="0"/>
              </a:spcAft>
              <a:buClr>
                <a:srgbClr val="C55A11"/>
              </a:buClr>
              <a:buSzPts val="5400"/>
              <a:buFont typeface="Times New Roman"/>
              <a:buNone/>
            </a:pPr>
            <a:r>
              <a:rPr b="1" i="0" lang="en-US" sz="5400" u="none" cap="none" strike="noStrike">
                <a:solidFill>
                  <a:srgbClr val="C55A11"/>
                </a:solidFill>
                <a:latin typeface="Times New Roman"/>
                <a:ea typeface="Times New Roman"/>
                <a:cs typeface="Times New Roman"/>
                <a:sym typeface="Times New Roman"/>
              </a:rPr>
              <a:t>Karnaugh Map</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5400"/>
              <a:buFont typeface="Times New Roman"/>
              <a:buNone/>
            </a:pPr>
            <a:r>
              <a:rPr b="1" i="0" lang="en-US" sz="5400" u="none" cap="none" strike="noStrike">
                <a:solidFill>
                  <a:schemeClr val="dk1"/>
                </a:solidFill>
                <a:latin typeface="Times New Roman"/>
                <a:ea typeface="Times New Roman"/>
                <a:cs typeface="Times New Roman"/>
                <a:sym typeface="Times New Roman"/>
              </a:rPr>
              <a:t>K-MAP</a:t>
            </a:r>
            <a:endParaRPr b="0" i="0" sz="5400" u="none" cap="none" strike="noStrike">
              <a:solidFill>
                <a:schemeClr val="dk1"/>
              </a:solidFill>
              <a:latin typeface="Calibri"/>
              <a:ea typeface="Calibri"/>
              <a:cs typeface="Calibri"/>
              <a:sym typeface="Calibri"/>
            </a:endParaRPr>
          </a:p>
        </p:txBody>
      </p:sp>
      <p:sp>
        <p:nvSpPr>
          <p:cNvPr id="1942" name="Google Shape;1942;p1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943" name="Google Shape;1943;p1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15"/>
          <p:cNvPicPr preferRelativeResize="0"/>
          <p:nvPr>
            <p:ph idx="1" type="body"/>
          </p:nvPr>
        </p:nvPicPr>
        <p:blipFill rotWithShape="1">
          <a:blip r:embed="rId3">
            <a:alphaModFix/>
          </a:blip>
          <a:srcRect b="0" l="0" r="0" t="0"/>
          <a:stretch/>
        </p:blipFill>
        <p:spPr>
          <a:xfrm>
            <a:off x="2077157" y="1639964"/>
            <a:ext cx="8263830" cy="4802185"/>
          </a:xfrm>
          <a:prstGeom prst="rect">
            <a:avLst/>
          </a:prstGeom>
          <a:noFill/>
          <a:ln cap="flat" cmpd="sng" w="9525">
            <a:solidFill>
              <a:schemeClr val="dk1"/>
            </a:solidFill>
            <a:prstDash val="solid"/>
            <a:round/>
            <a:headEnd len="sm" w="sm" type="none"/>
            <a:tailEnd len="sm" w="sm" type="none"/>
          </a:ln>
        </p:spPr>
      </p:pic>
      <p:sp>
        <p:nvSpPr>
          <p:cNvPr id="233" name="Google Shape;233;p15"/>
          <p:cNvSpPr txBox="1"/>
          <p:nvPr/>
        </p:nvSpPr>
        <p:spPr>
          <a:xfrm>
            <a:off x="1396717" y="232712"/>
            <a:ext cx="9820701" cy="61751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Analog Systems</a:t>
            </a:r>
            <a:endParaRPr b="1" i="0" sz="3200" u="none" cap="none" strike="noStrike">
              <a:solidFill>
                <a:schemeClr val="dk1"/>
              </a:solidFill>
              <a:latin typeface="Times New Roman"/>
              <a:ea typeface="Times New Roman"/>
              <a:cs typeface="Times New Roman"/>
              <a:sym typeface="Times New Roman"/>
            </a:endParaRPr>
          </a:p>
        </p:txBody>
      </p:sp>
      <p:sp>
        <p:nvSpPr>
          <p:cNvPr id="234" name="Google Shape;234;p15"/>
          <p:cNvSpPr txBox="1"/>
          <p:nvPr/>
        </p:nvSpPr>
        <p:spPr>
          <a:xfrm>
            <a:off x="737420" y="1307689"/>
            <a:ext cx="10943304" cy="546673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35" name="Google Shape;23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36" name="Google Shape;23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7" name="Google Shape;237;p15"/>
          <p:cNvPicPr preferRelativeResize="0"/>
          <p:nvPr/>
        </p:nvPicPr>
        <p:blipFill rotWithShape="1">
          <a:blip r:embed="rId4">
            <a:alphaModFix/>
          </a:blip>
          <a:srcRect b="0" l="0" r="0" t="0"/>
          <a:stretch/>
        </p:blipFill>
        <p:spPr>
          <a:xfrm>
            <a:off x="130792" y="40180"/>
            <a:ext cx="795122" cy="75139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150"/>
          <p:cNvSpPr txBox="1"/>
          <p:nvPr>
            <p:ph type="title"/>
          </p:nvPr>
        </p:nvSpPr>
        <p:spPr>
          <a:xfrm>
            <a:off x="1542902" y="371666"/>
            <a:ext cx="912368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Introduction</a:t>
            </a:r>
            <a:endParaRPr b="1" sz="3200">
              <a:solidFill>
                <a:schemeClr val="dk1"/>
              </a:solidFill>
              <a:latin typeface="Times New Roman"/>
              <a:ea typeface="Times New Roman"/>
              <a:cs typeface="Times New Roman"/>
              <a:sym typeface="Times New Roman"/>
            </a:endParaRPr>
          </a:p>
        </p:txBody>
      </p:sp>
      <p:sp>
        <p:nvSpPr>
          <p:cNvPr id="1949" name="Google Shape;1949;p150"/>
          <p:cNvSpPr txBox="1"/>
          <p:nvPr>
            <p:ph idx="1" type="body"/>
          </p:nvPr>
        </p:nvSpPr>
        <p:spPr>
          <a:xfrm>
            <a:off x="812800" y="1447800"/>
            <a:ext cx="11031870" cy="44196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0000"/>
              <a:buChar char="•"/>
            </a:pPr>
            <a:r>
              <a:rPr lang="en-US" sz="2400">
                <a:latin typeface="Times New Roman"/>
                <a:ea typeface="Times New Roman"/>
                <a:cs typeface="Times New Roman"/>
                <a:sym typeface="Times New Roman"/>
              </a:rPr>
              <a:t>Expression reduction through basic rules of Boolean algebra is time consuming for higher variables.</a:t>
            </a:r>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Solution is K-Map  - graphical method </a:t>
            </a:r>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A </a:t>
            </a:r>
            <a:r>
              <a:rPr lang="en-US" sz="2400">
                <a:solidFill>
                  <a:srgbClr val="FF0000"/>
                </a:solidFill>
                <a:latin typeface="Times New Roman"/>
                <a:ea typeface="Times New Roman"/>
                <a:cs typeface="Times New Roman"/>
                <a:sym typeface="Times New Roman"/>
              </a:rPr>
              <a:t>Karnaugh map (K-Map</a:t>
            </a:r>
            <a:r>
              <a:rPr lang="en-US" sz="2400">
                <a:latin typeface="Times New Roman"/>
                <a:ea typeface="Times New Roman"/>
                <a:cs typeface="Times New Roman"/>
                <a:sym typeface="Times New Roman"/>
              </a:rPr>
              <a:t>) is a pictorial method used to minimize Boolean expression without having to use Boolean algebra theorems &amp; equation manipulation</a:t>
            </a:r>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It is a special version of truth table</a:t>
            </a:r>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Using K-Map, expressions with 2 to 4 variables are easily minimized</a:t>
            </a:r>
            <a:endParaRPr/>
          </a:p>
          <a:p>
            <a:pPr indent="-87629" lvl="0" marL="228600" rtl="0" algn="just">
              <a:lnSpc>
                <a:spcPct val="90000"/>
              </a:lnSpc>
              <a:spcBef>
                <a:spcPts val="1000"/>
              </a:spcBef>
              <a:spcAft>
                <a:spcPts val="0"/>
              </a:spcAft>
              <a:buClr>
                <a:schemeClr val="dk1"/>
              </a:buClr>
              <a:buSzPct val="100000"/>
              <a:buFont typeface="Noto Sans"/>
              <a:buNone/>
            </a:pPr>
            <a:r>
              <a:t/>
            </a:r>
            <a:endParaRPr>
              <a:latin typeface="Times New Roman"/>
              <a:ea typeface="Times New Roman"/>
              <a:cs typeface="Times New Roman"/>
              <a:sym typeface="Times New Roman"/>
            </a:endParaRPr>
          </a:p>
        </p:txBody>
      </p:sp>
      <p:sp>
        <p:nvSpPr>
          <p:cNvPr id="1950" name="Google Shape;1950;p150"/>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51" name="Google Shape;1951;p150"/>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1952" name="Google Shape;1952;p150"/>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51"/>
          <p:cNvSpPr txBox="1"/>
          <p:nvPr>
            <p:ph type="title"/>
          </p:nvPr>
        </p:nvSpPr>
        <p:spPr>
          <a:xfrm>
            <a:off x="1625600" y="441251"/>
            <a:ext cx="1005840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2 – Variables K- Map</a:t>
            </a:r>
            <a:endParaRPr b="1" sz="3200">
              <a:solidFill>
                <a:schemeClr val="dk1"/>
              </a:solidFill>
              <a:latin typeface="Times New Roman"/>
              <a:ea typeface="Times New Roman"/>
              <a:cs typeface="Times New Roman"/>
              <a:sym typeface="Times New Roman"/>
            </a:endParaRPr>
          </a:p>
        </p:txBody>
      </p:sp>
      <p:sp>
        <p:nvSpPr>
          <p:cNvPr id="1958" name="Google Shape;1958;p151"/>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59" name="Google Shape;1959;p151"/>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1960" name="Google Shape;1960;p151"/>
          <p:cNvPicPr preferRelativeResize="0"/>
          <p:nvPr/>
        </p:nvPicPr>
        <p:blipFill rotWithShape="1">
          <a:blip r:embed="rId3">
            <a:alphaModFix/>
          </a:blip>
          <a:srcRect b="0" l="0" r="0" t="0"/>
          <a:stretch/>
        </p:blipFill>
        <p:spPr>
          <a:xfrm>
            <a:off x="1" y="1"/>
            <a:ext cx="1269599" cy="1313597"/>
          </a:xfrm>
          <a:prstGeom prst="rect">
            <a:avLst/>
          </a:prstGeom>
          <a:noFill/>
          <a:ln>
            <a:noFill/>
          </a:ln>
        </p:spPr>
      </p:pic>
      <p:cxnSp>
        <p:nvCxnSpPr>
          <p:cNvPr id="1961" name="Google Shape;1961;p151"/>
          <p:cNvCxnSpPr/>
          <p:nvPr/>
        </p:nvCxnSpPr>
        <p:spPr>
          <a:xfrm>
            <a:off x="10321447" y="4083485"/>
            <a:ext cx="75156" cy="12526"/>
          </a:xfrm>
          <a:prstGeom prst="straightConnector1">
            <a:avLst/>
          </a:prstGeom>
          <a:noFill/>
          <a:ln cap="flat" cmpd="sng" w="9525">
            <a:solidFill>
              <a:schemeClr val="lt1"/>
            </a:solidFill>
            <a:prstDash val="solid"/>
            <a:miter lim="800000"/>
            <a:headEnd len="sm" w="sm" type="none"/>
            <a:tailEnd len="sm" w="sm" type="none"/>
          </a:ln>
        </p:spPr>
      </p:cxnSp>
      <p:pic>
        <p:nvPicPr>
          <p:cNvPr descr="Explain K-MAP and its significance. Explain 2-variables, 3 ..." id="1962" name="Google Shape;1962;p151"/>
          <p:cNvPicPr preferRelativeResize="0"/>
          <p:nvPr/>
        </p:nvPicPr>
        <p:blipFill rotWithShape="1">
          <a:blip r:embed="rId4">
            <a:alphaModFix/>
          </a:blip>
          <a:srcRect b="0" l="0" r="0" t="0"/>
          <a:stretch/>
        </p:blipFill>
        <p:spPr>
          <a:xfrm>
            <a:off x="1107127" y="1897665"/>
            <a:ext cx="5443797" cy="3138359"/>
          </a:xfrm>
          <a:prstGeom prst="rect">
            <a:avLst/>
          </a:prstGeom>
          <a:noFill/>
          <a:ln>
            <a:noFill/>
          </a:ln>
        </p:spPr>
      </p:pic>
      <p:pic>
        <p:nvPicPr>
          <p:cNvPr id="1963" name="Google Shape;1963;p151"/>
          <p:cNvPicPr preferRelativeResize="0"/>
          <p:nvPr/>
        </p:nvPicPr>
        <p:blipFill rotWithShape="1">
          <a:blip r:embed="rId5">
            <a:alphaModFix/>
          </a:blip>
          <a:srcRect b="0" l="0" r="0" t="0"/>
          <a:stretch/>
        </p:blipFill>
        <p:spPr>
          <a:xfrm>
            <a:off x="7068239" y="2007393"/>
            <a:ext cx="3552825" cy="324802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152"/>
          <p:cNvSpPr txBox="1"/>
          <p:nvPr>
            <p:ph type="title"/>
          </p:nvPr>
        </p:nvSpPr>
        <p:spPr>
          <a:xfrm>
            <a:off x="1625600" y="347330"/>
            <a:ext cx="1005840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3 – Variables K- Map</a:t>
            </a:r>
            <a:endParaRPr sz="3200">
              <a:solidFill>
                <a:schemeClr val="dk1"/>
              </a:solidFill>
            </a:endParaRPr>
          </a:p>
        </p:txBody>
      </p:sp>
      <p:sp>
        <p:nvSpPr>
          <p:cNvPr id="1969" name="Google Shape;1969;p152"/>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70" name="Google Shape;1970;p152"/>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1971" name="Google Shape;1971;p152"/>
          <p:cNvPicPr preferRelativeResize="0"/>
          <p:nvPr/>
        </p:nvPicPr>
        <p:blipFill rotWithShape="1">
          <a:blip r:embed="rId3">
            <a:alphaModFix/>
          </a:blip>
          <a:srcRect b="0" l="0" r="0" t="0"/>
          <a:stretch/>
        </p:blipFill>
        <p:spPr>
          <a:xfrm>
            <a:off x="1" y="1"/>
            <a:ext cx="1269599" cy="1313597"/>
          </a:xfrm>
          <a:prstGeom prst="rect">
            <a:avLst/>
          </a:prstGeom>
          <a:noFill/>
          <a:ln>
            <a:noFill/>
          </a:ln>
        </p:spPr>
      </p:pic>
      <p:graphicFrame>
        <p:nvGraphicFramePr>
          <p:cNvPr id="1972" name="Google Shape;1972;p152"/>
          <p:cNvGraphicFramePr/>
          <p:nvPr/>
        </p:nvGraphicFramePr>
        <p:xfrm>
          <a:off x="4226560" y="2091266"/>
          <a:ext cx="3000000" cy="3000000"/>
        </p:xfrm>
        <a:graphic>
          <a:graphicData uri="http://schemas.openxmlformats.org/drawingml/2006/table">
            <a:tbl>
              <a:tblPr bandRow="1" firstRow="1">
                <a:noFill/>
                <a:tableStyleId>{B788AA85-BDE0-41F2-A794-91C11FAC9022}</a:tableStyleId>
              </a:tblPr>
              <a:tblGrid>
                <a:gridCol w="855975"/>
                <a:gridCol w="855975"/>
                <a:gridCol w="855975"/>
                <a:gridCol w="855975"/>
              </a:tblGrid>
              <a:tr h="3183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3</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a:t>
                      </a:r>
                      <a:endParaRPr sz="1800" u="none" cap="none" strike="noStrike"/>
                    </a:p>
                  </a:txBody>
                  <a:tcPr marT="45725" marB="45725" marR="91450" marL="91450"/>
                </a:tc>
              </a:tr>
              <a:tr h="3183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4</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7</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6</a:t>
                      </a:r>
                      <a:endParaRPr sz="1800" u="none" cap="none" strike="noStrike"/>
                    </a:p>
                  </a:txBody>
                  <a:tcPr marT="45725" marB="45725" marR="91450" marL="91450"/>
                </a:tc>
              </a:tr>
            </a:tbl>
          </a:graphicData>
        </a:graphic>
      </p:graphicFrame>
      <p:cxnSp>
        <p:nvCxnSpPr>
          <p:cNvPr id="1973" name="Google Shape;1973;p152"/>
          <p:cNvCxnSpPr/>
          <p:nvPr/>
        </p:nvCxnSpPr>
        <p:spPr>
          <a:xfrm>
            <a:off x="3627120" y="1630680"/>
            <a:ext cx="624840" cy="472440"/>
          </a:xfrm>
          <a:prstGeom prst="straightConnector1">
            <a:avLst/>
          </a:prstGeom>
          <a:noFill/>
          <a:ln cap="flat" cmpd="sng" w="9525">
            <a:solidFill>
              <a:schemeClr val="accent1"/>
            </a:solidFill>
            <a:prstDash val="solid"/>
            <a:miter lim="800000"/>
            <a:headEnd len="sm" w="sm" type="none"/>
            <a:tailEnd len="sm" w="sm" type="none"/>
          </a:ln>
        </p:spPr>
      </p:cxnSp>
      <p:sp>
        <p:nvSpPr>
          <p:cNvPr id="1974" name="Google Shape;1974;p152"/>
          <p:cNvSpPr txBox="1"/>
          <p:nvPr/>
        </p:nvSpPr>
        <p:spPr>
          <a:xfrm>
            <a:off x="4267200" y="1676400"/>
            <a:ext cx="3444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 	        01	        11	     10</a:t>
            </a:r>
            <a:endParaRPr b="0" i="0" sz="1800" u="none" cap="none" strike="noStrike">
              <a:solidFill>
                <a:schemeClr val="dk1"/>
              </a:solidFill>
              <a:latin typeface="Calibri"/>
              <a:ea typeface="Calibri"/>
              <a:cs typeface="Calibri"/>
              <a:sym typeface="Calibri"/>
            </a:endParaRPr>
          </a:p>
        </p:txBody>
      </p:sp>
      <p:sp>
        <p:nvSpPr>
          <p:cNvPr id="1975" name="Google Shape;1975;p152"/>
          <p:cNvSpPr txBox="1"/>
          <p:nvPr/>
        </p:nvSpPr>
        <p:spPr>
          <a:xfrm>
            <a:off x="3825240" y="1463040"/>
            <a:ext cx="4876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BC</a:t>
            </a:r>
            <a:endParaRPr b="0" i="0" sz="1800" u="none" cap="none" strike="noStrike">
              <a:solidFill>
                <a:schemeClr val="dk1"/>
              </a:solidFill>
              <a:latin typeface="Calibri"/>
              <a:ea typeface="Calibri"/>
              <a:cs typeface="Calibri"/>
              <a:sym typeface="Calibri"/>
            </a:endParaRPr>
          </a:p>
        </p:txBody>
      </p:sp>
      <p:sp>
        <p:nvSpPr>
          <p:cNvPr id="1976" name="Google Shape;1976;p152"/>
          <p:cNvSpPr txBox="1"/>
          <p:nvPr/>
        </p:nvSpPr>
        <p:spPr>
          <a:xfrm>
            <a:off x="3550920" y="1828800"/>
            <a:ext cx="3657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a:t>
            </a:r>
            <a:endParaRPr b="0" i="0" sz="1800" u="none" cap="none" strike="noStrike">
              <a:solidFill>
                <a:schemeClr val="dk1"/>
              </a:solidFill>
              <a:latin typeface="Calibri"/>
              <a:ea typeface="Calibri"/>
              <a:cs typeface="Calibri"/>
              <a:sym typeface="Calibri"/>
            </a:endParaRPr>
          </a:p>
        </p:txBody>
      </p:sp>
      <p:sp>
        <p:nvSpPr>
          <p:cNvPr id="1977" name="Google Shape;1977;p152"/>
          <p:cNvSpPr txBox="1"/>
          <p:nvPr/>
        </p:nvSpPr>
        <p:spPr>
          <a:xfrm>
            <a:off x="3916680" y="2118360"/>
            <a:ext cx="1981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graphicFrame>
        <p:nvGraphicFramePr>
          <p:cNvPr id="1978" name="Google Shape;1978;p152"/>
          <p:cNvGraphicFramePr/>
          <p:nvPr/>
        </p:nvGraphicFramePr>
        <p:xfrm>
          <a:off x="7320280" y="3843866"/>
          <a:ext cx="3000000" cy="3000000"/>
        </p:xfrm>
        <a:graphic>
          <a:graphicData uri="http://schemas.openxmlformats.org/drawingml/2006/table">
            <a:tbl>
              <a:tblPr bandRow="1" firstRow="1">
                <a:noFill/>
                <a:tableStyleId>{B788AA85-BDE0-41F2-A794-91C11FAC9022}</a:tableStyleId>
              </a:tblPr>
              <a:tblGrid>
                <a:gridCol w="970275"/>
                <a:gridCol w="970275"/>
                <a:gridCol w="970275"/>
                <a:gridCol w="970275"/>
              </a:tblGrid>
              <a:tr h="3183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r>
              <a:tr h="3183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r>
            </a:tbl>
          </a:graphicData>
        </a:graphic>
      </p:graphicFrame>
      <p:sp>
        <p:nvSpPr>
          <p:cNvPr id="1979" name="Google Shape;1979;p152"/>
          <p:cNvSpPr txBox="1"/>
          <p:nvPr/>
        </p:nvSpPr>
        <p:spPr>
          <a:xfrm>
            <a:off x="7360920" y="3429000"/>
            <a:ext cx="36880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 	          01	            11	            10</a:t>
            </a:r>
            <a:endParaRPr b="0" i="0" sz="1800" u="none" cap="none" strike="noStrike">
              <a:solidFill>
                <a:schemeClr val="dk1"/>
              </a:solidFill>
              <a:latin typeface="Calibri"/>
              <a:ea typeface="Calibri"/>
              <a:cs typeface="Calibri"/>
              <a:sym typeface="Calibri"/>
            </a:endParaRPr>
          </a:p>
        </p:txBody>
      </p:sp>
      <p:sp>
        <p:nvSpPr>
          <p:cNvPr id="1980" name="Google Shape;1980;p152"/>
          <p:cNvSpPr txBox="1"/>
          <p:nvPr/>
        </p:nvSpPr>
        <p:spPr>
          <a:xfrm>
            <a:off x="6918960" y="3215640"/>
            <a:ext cx="4876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BC</a:t>
            </a:r>
            <a:endParaRPr b="0" i="0" sz="1800" u="none" cap="none" strike="noStrike">
              <a:solidFill>
                <a:schemeClr val="dk1"/>
              </a:solidFill>
              <a:latin typeface="Calibri"/>
              <a:ea typeface="Calibri"/>
              <a:cs typeface="Calibri"/>
              <a:sym typeface="Calibri"/>
            </a:endParaRPr>
          </a:p>
        </p:txBody>
      </p:sp>
      <p:sp>
        <p:nvSpPr>
          <p:cNvPr id="1981" name="Google Shape;1981;p152"/>
          <p:cNvSpPr txBox="1"/>
          <p:nvPr/>
        </p:nvSpPr>
        <p:spPr>
          <a:xfrm>
            <a:off x="6644640" y="3581400"/>
            <a:ext cx="3657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a:t>
            </a:r>
            <a:endParaRPr b="0" i="0" sz="1800" u="none" cap="none" strike="noStrike">
              <a:solidFill>
                <a:schemeClr val="dk1"/>
              </a:solidFill>
              <a:latin typeface="Calibri"/>
              <a:ea typeface="Calibri"/>
              <a:cs typeface="Calibri"/>
              <a:sym typeface="Calibri"/>
            </a:endParaRPr>
          </a:p>
        </p:txBody>
      </p:sp>
      <p:sp>
        <p:nvSpPr>
          <p:cNvPr id="1982" name="Google Shape;1982;p152"/>
          <p:cNvSpPr txBox="1"/>
          <p:nvPr/>
        </p:nvSpPr>
        <p:spPr>
          <a:xfrm>
            <a:off x="7010400" y="3870960"/>
            <a:ext cx="1981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cxnSp>
        <p:nvCxnSpPr>
          <p:cNvPr id="1983" name="Google Shape;1983;p152"/>
          <p:cNvCxnSpPr/>
          <p:nvPr/>
        </p:nvCxnSpPr>
        <p:spPr>
          <a:xfrm>
            <a:off x="6736080" y="3429000"/>
            <a:ext cx="624840" cy="472440"/>
          </a:xfrm>
          <a:prstGeom prst="straightConnector1">
            <a:avLst/>
          </a:prstGeom>
          <a:noFill/>
          <a:ln cap="flat" cmpd="sng" w="9525">
            <a:solidFill>
              <a:schemeClr val="accent1"/>
            </a:solidFill>
            <a:prstDash val="solid"/>
            <a:miter lim="800000"/>
            <a:headEnd len="sm" w="sm" type="none"/>
            <a:tailEnd len="sm" w="sm" type="none"/>
          </a:ln>
        </p:spPr>
      </p:cxnSp>
      <p:graphicFrame>
        <p:nvGraphicFramePr>
          <p:cNvPr id="1984" name="Google Shape;1984;p152"/>
          <p:cNvGraphicFramePr/>
          <p:nvPr/>
        </p:nvGraphicFramePr>
        <p:xfrm>
          <a:off x="1239520" y="3813386"/>
          <a:ext cx="3000000" cy="3000000"/>
        </p:xfrm>
        <a:graphic>
          <a:graphicData uri="http://schemas.openxmlformats.org/drawingml/2006/table">
            <a:tbl>
              <a:tblPr bandRow="1" firstRow="1">
                <a:noFill/>
                <a:tableStyleId>{B788AA85-BDE0-41F2-A794-91C11FAC9022}</a:tableStyleId>
              </a:tblPr>
              <a:tblGrid>
                <a:gridCol w="855975"/>
                <a:gridCol w="855975"/>
                <a:gridCol w="855975"/>
                <a:gridCol w="855975"/>
              </a:tblGrid>
              <a:tr h="3183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r>
              <a:tr h="3183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ABC’</a:t>
                      </a:r>
                      <a:endParaRPr sz="1800" u="none" cap="none" strike="noStrike"/>
                    </a:p>
                  </a:txBody>
                  <a:tcPr marT="45725" marB="45725" marR="91450" marL="91450"/>
                </a:tc>
              </a:tr>
            </a:tbl>
          </a:graphicData>
        </a:graphic>
      </p:graphicFrame>
      <p:sp>
        <p:nvSpPr>
          <p:cNvPr id="1985" name="Google Shape;1985;p152"/>
          <p:cNvSpPr txBox="1"/>
          <p:nvPr/>
        </p:nvSpPr>
        <p:spPr>
          <a:xfrm>
            <a:off x="1280160" y="3398520"/>
            <a:ext cx="37947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 	         01	       11	      10</a:t>
            </a:r>
            <a:endParaRPr b="0" i="0" sz="1800" u="none" cap="none" strike="noStrike">
              <a:solidFill>
                <a:schemeClr val="dk1"/>
              </a:solidFill>
              <a:latin typeface="Calibri"/>
              <a:ea typeface="Calibri"/>
              <a:cs typeface="Calibri"/>
              <a:sym typeface="Calibri"/>
            </a:endParaRPr>
          </a:p>
        </p:txBody>
      </p:sp>
      <p:sp>
        <p:nvSpPr>
          <p:cNvPr id="1986" name="Google Shape;1986;p152"/>
          <p:cNvSpPr txBox="1"/>
          <p:nvPr/>
        </p:nvSpPr>
        <p:spPr>
          <a:xfrm>
            <a:off x="838200" y="3185160"/>
            <a:ext cx="4876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BC</a:t>
            </a:r>
            <a:endParaRPr b="0" i="0" sz="1800" u="none" cap="none" strike="noStrike">
              <a:solidFill>
                <a:schemeClr val="dk1"/>
              </a:solidFill>
              <a:latin typeface="Calibri"/>
              <a:ea typeface="Calibri"/>
              <a:cs typeface="Calibri"/>
              <a:sym typeface="Calibri"/>
            </a:endParaRPr>
          </a:p>
        </p:txBody>
      </p:sp>
      <p:sp>
        <p:nvSpPr>
          <p:cNvPr id="1987" name="Google Shape;1987;p152"/>
          <p:cNvSpPr txBox="1"/>
          <p:nvPr/>
        </p:nvSpPr>
        <p:spPr>
          <a:xfrm>
            <a:off x="563880" y="3550920"/>
            <a:ext cx="3657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a:t>
            </a:r>
            <a:endParaRPr b="0" i="0" sz="1800" u="none" cap="none" strike="noStrike">
              <a:solidFill>
                <a:schemeClr val="dk1"/>
              </a:solidFill>
              <a:latin typeface="Calibri"/>
              <a:ea typeface="Calibri"/>
              <a:cs typeface="Calibri"/>
              <a:sym typeface="Calibri"/>
            </a:endParaRPr>
          </a:p>
        </p:txBody>
      </p:sp>
      <p:sp>
        <p:nvSpPr>
          <p:cNvPr id="1988" name="Google Shape;1988;p152"/>
          <p:cNvSpPr txBox="1"/>
          <p:nvPr/>
        </p:nvSpPr>
        <p:spPr>
          <a:xfrm>
            <a:off x="929640" y="3840480"/>
            <a:ext cx="1981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cxnSp>
        <p:nvCxnSpPr>
          <p:cNvPr id="1989" name="Google Shape;1989;p152"/>
          <p:cNvCxnSpPr/>
          <p:nvPr/>
        </p:nvCxnSpPr>
        <p:spPr>
          <a:xfrm>
            <a:off x="655320" y="3352800"/>
            <a:ext cx="624840" cy="472440"/>
          </a:xfrm>
          <a:prstGeom prst="straightConnector1">
            <a:avLst/>
          </a:prstGeom>
          <a:noFill/>
          <a:ln cap="flat" cmpd="sng" w="9525">
            <a:solidFill>
              <a:schemeClr val="accent1"/>
            </a:solidFill>
            <a:prstDash val="solid"/>
            <a:miter lim="800000"/>
            <a:headEnd len="sm" w="sm" type="none"/>
            <a:tailEnd len="sm" w="sm" type="none"/>
          </a:ln>
        </p:spPr>
      </p:cxnSp>
      <p:sp>
        <p:nvSpPr>
          <p:cNvPr id="1990" name="Google Shape;1990;p152"/>
          <p:cNvSpPr txBox="1"/>
          <p:nvPr/>
        </p:nvSpPr>
        <p:spPr>
          <a:xfrm>
            <a:off x="2011680" y="4739640"/>
            <a:ext cx="181356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SOP  Form</a:t>
            </a:r>
            <a:endParaRPr b="0" i="0" sz="1800" u="none" cap="none" strike="noStrike">
              <a:solidFill>
                <a:schemeClr val="dk1"/>
              </a:solidFill>
              <a:latin typeface="Calibri"/>
              <a:ea typeface="Calibri"/>
              <a:cs typeface="Calibri"/>
              <a:sym typeface="Calibri"/>
            </a:endParaRPr>
          </a:p>
        </p:txBody>
      </p:sp>
      <p:sp>
        <p:nvSpPr>
          <p:cNvPr id="1991" name="Google Shape;1991;p152"/>
          <p:cNvSpPr txBox="1"/>
          <p:nvPr/>
        </p:nvSpPr>
        <p:spPr>
          <a:xfrm>
            <a:off x="7985760" y="4892040"/>
            <a:ext cx="181356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POS  Form</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153"/>
          <p:cNvSpPr txBox="1"/>
          <p:nvPr>
            <p:ph type="title"/>
          </p:nvPr>
        </p:nvSpPr>
        <p:spPr>
          <a:xfrm>
            <a:off x="1676400" y="0"/>
            <a:ext cx="9232605" cy="132556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4 – Variables K- Map</a:t>
            </a:r>
            <a:endParaRPr sz="3200">
              <a:solidFill>
                <a:schemeClr val="dk1"/>
              </a:solidFill>
            </a:endParaRPr>
          </a:p>
        </p:txBody>
      </p:sp>
      <p:sp>
        <p:nvSpPr>
          <p:cNvPr id="1997" name="Google Shape;1997;p153"/>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98" name="Google Shape;1998;p153"/>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1999" name="Google Shape;1999;p153"/>
          <p:cNvPicPr preferRelativeResize="0"/>
          <p:nvPr/>
        </p:nvPicPr>
        <p:blipFill rotWithShape="1">
          <a:blip r:embed="rId3">
            <a:alphaModFix/>
          </a:blip>
          <a:srcRect b="0" l="0" r="0" t="0"/>
          <a:stretch/>
        </p:blipFill>
        <p:spPr>
          <a:xfrm>
            <a:off x="1" y="1"/>
            <a:ext cx="1269599" cy="1313597"/>
          </a:xfrm>
          <a:prstGeom prst="rect">
            <a:avLst/>
          </a:prstGeom>
          <a:noFill/>
          <a:ln>
            <a:noFill/>
          </a:ln>
        </p:spPr>
      </p:pic>
      <p:graphicFrame>
        <p:nvGraphicFramePr>
          <p:cNvPr id="2000" name="Google Shape;2000;p153"/>
          <p:cNvGraphicFramePr/>
          <p:nvPr/>
        </p:nvGraphicFramePr>
        <p:xfrm>
          <a:off x="4380738" y="1387354"/>
          <a:ext cx="3000000" cy="3000000"/>
        </p:xfrm>
        <a:graphic>
          <a:graphicData uri="http://schemas.openxmlformats.org/drawingml/2006/table">
            <a:tbl>
              <a:tblPr bandRow="1" firstRow="1">
                <a:noFill/>
                <a:tableStyleId>{B788AA85-BDE0-41F2-A794-91C11FAC9022}</a:tableStyleId>
              </a:tblPr>
              <a:tblGrid>
                <a:gridCol w="1114225"/>
                <a:gridCol w="1114225"/>
                <a:gridCol w="1114225"/>
                <a:gridCol w="1114225"/>
              </a:tblGrid>
              <a:tr h="501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3</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a:t>
                      </a:r>
                      <a:endParaRPr sz="1800" u="none" cap="none" strike="noStrike"/>
                    </a:p>
                  </a:txBody>
                  <a:tcPr marT="45725" marB="45725" marR="91450" marL="91450"/>
                </a:tc>
              </a:tr>
              <a:tr h="501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4</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7</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6</a:t>
                      </a:r>
                      <a:endParaRPr sz="1800" u="none" cap="none" strike="noStrike"/>
                    </a:p>
                  </a:txBody>
                  <a:tcPr marT="45725" marB="45725" marR="91450" marL="91450"/>
                </a:tc>
              </a:tr>
              <a:tr h="501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12</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13</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14</a:t>
                      </a:r>
                      <a:endParaRPr sz="1800" u="none" cap="none" strike="noStrike"/>
                    </a:p>
                  </a:txBody>
                  <a:tcPr marT="45725" marB="45725" marR="91450" marL="91450"/>
                </a:tc>
              </a:tr>
              <a:tr h="501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8</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9</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11</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a:t>
                      </a:r>
                      <a:endParaRPr sz="1800" u="none" cap="none" strike="noStrike"/>
                    </a:p>
                  </a:txBody>
                  <a:tcPr marT="45725" marB="45725" marR="91450" marL="91450"/>
                </a:tc>
              </a:tr>
            </a:tbl>
          </a:graphicData>
        </a:graphic>
      </p:graphicFrame>
      <p:grpSp>
        <p:nvGrpSpPr>
          <p:cNvPr id="2001" name="Google Shape;2001;p153"/>
          <p:cNvGrpSpPr/>
          <p:nvPr/>
        </p:nvGrpSpPr>
        <p:grpSpPr>
          <a:xfrm>
            <a:off x="3765241" y="1021839"/>
            <a:ext cx="5286771" cy="2397085"/>
            <a:chOff x="2164080" y="1478280"/>
            <a:chExt cx="5286771" cy="2397085"/>
          </a:xfrm>
        </p:grpSpPr>
        <p:sp>
          <p:nvSpPr>
            <p:cNvPr id="2002" name="Google Shape;2002;p153"/>
            <p:cNvSpPr txBox="1"/>
            <p:nvPr/>
          </p:nvSpPr>
          <p:spPr>
            <a:xfrm>
              <a:off x="2164080" y="1627108"/>
              <a:ext cx="533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AB</a:t>
              </a:r>
              <a:endParaRPr b="0" i="0" sz="1800" u="none" cap="none" strike="noStrike">
                <a:solidFill>
                  <a:schemeClr val="dk1"/>
                </a:solidFill>
                <a:latin typeface="Calibri"/>
                <a:ea typeface="Calibri"/>
                <a:cs typeface="Calibri"/>
                <a:sym typeface="Calibri"/>
              </a:endParaRPr>
            </a:p>
          </p:txBody>
        </p:sp>
        <p:grpSp>
          <p:nvGrpSpPr>
            <p:cNvPr id="2003" name="Google Shape;2003;p153"/>
            <p:cNvGrpSpPr/>
            <p:nvPr/>
          </p:nvGrpSpPr>
          <p:grpSpPr>
            <a:xfrm>
              <a:off x="2240280" y="1478280"/>
              <a:ext cx="5210571" cy="2397085"/>
              <a:chOff x="2240280" y="1478280"/>
              <a:chExt cx="5210571" cy="2397085"/>
            </a:xfrm>
          </p:grpSpPr>
          <p:cxnSp>
            <p:nvCxnSpPr>
              <p:cNvPr id="2004" name="Google Shape;2004;p153"/>
              <p:cNvCxnSpPr/>
              <p:nvPr/>
            </p:nvCxnSpPr>
            <p:spPr>
              <a:xfrm>
                <a:off x="2392680" y="1478280"/>
                <a:ext cx="381000" cy="365760"/>
              </a:xfrm>
              <a:prstGeom prst="straightConnector1">
                <a:avLst/>
              </a:prstGeom>
              <a:noFill/>
              <a:ln cap="flat" cmpd="sng" w="9525">
                <a:solidFill>
                  <a:schemeClr val="accent1"/>
                </a:solidFill>
                <a:prstDash val="solid"/>
                <a:miter lim="800000"/>
                <a:headEnd len="sm" w="sm" type="none"/>
                <a:tailEnd len="sm" w="sm" type="none"/>
              </a:ln>
            </p:spPr>
          </p:cxnSp>
          <p:sp>
            <p:nvSpPr>
              <p:cNvPr id="2005" name="Google Shape;2005;p153"/>
              <p:cNvSpPr txBox="1"/>
              <p:nvPr/>
            </p:nvSpPr>
            <p:spPr>
              <a:xfrm>
                <a:off x="3185160" y="1520428"/>
                <a:ext cx="42656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	01	     11	          10</a:t>
                </a:r>
                <a:endParaRPr b="0" i="0" sz="1800" u="none" cap="none" strike="noStrike">
                  <a:solidFill>
                    <a:schemeClr val="dk1"/>
                  </a:solidFill>
                  <a:latin typeface="Calibri"/>
                  <a:ea typeface="Calibri"/>
                  <a:cs typeface="Calibri"/>
                  <a:sym typeface="Calibri"/>
                </a:endParaRPr>
              </a:p>
            </p:txBody>
          </p:sp>
          <p:sp>
            <p:nvSpPr>
              <p:cNvPr id="2006" name="Google Shape;2006;p153"/>
              <p:cNvSpPr txBox="1"/>
              <p:nvPr/>
            </p:nvSpPr>
            <p:spPr>
              <a:xfrm>
                <a:off x="2583180" y="1478280"/>
                <a:ext cx="4953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CD</a:t>
                </a:r>
                <a:endParaRPr b="0" i="0" sz="1800" u="none" cap="none" strike="noStrike">
                  <a:solidFill>
                    <a:schemeClr val="dk1"/>
                  </a:solidFill>
                  <a:latin typeface="Calibri"/>
                  <a:ea typeface="Calibri"/>
                  <a:cs typeface="Calibri"/>
                  <a:sym typeface="Calibri"/>
                </a:endParaRPr>
              </a:p>
            </p:txBody>
          </p:sp>
          <p:sp>
            <p:nvSpPr>
              <p:cNvPr id="2007" name="Google Shape;2007;p153"/>
              <p:cNvSpPr txBox="1"/>
              <p:nvPr/>
            </p:nvSpPr>
            <p:spPr>
              <a:xfrm>
                <a:off x="2240280" y="1844040"/>
                <a:ext cx="4953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10</a:t>
                </a:r>
                <a:endParaRPr b="0" i="0" sz="1800" u="none" cap="none" strike="noStrike">
                  <a:solidFill>
                    <a:schemeClr val="dk1"/>
                  </a:solidFill>
                  <a:latin typeface="Calibri"/>
                  <a:ea typeface="Calibri"/>
                  <a:cs typeface="Calibri"/>
                  <a:sym typeface="Calibri"/>
                </a:endParaRPr>
              </a:p>
            </p:txBody>
          </p:sp>
        </p:grpSp>
      </p:grpSp>
      <p:grpSp>
        <p:nvGrpSpPr>
          <p:cNvPr id="2008" name="Google Shape;2008;p153"/>
          <p:cNvGrpSpPr/>
          <p:nvPr/>
        </p:nvGrpSpPr>
        <p:grpSpPr>
          <a:xfrm>
            <a:off x="786999" y="3606755"/>
            <a:ext cx="4745121" cy="2559500"/>
            <a:chOff x="2164080" y="1478280"/>
            <a:chExt cx="4745121" cy="2559500"/>
          </a:xfrm>
        </p:grpSpPr>
        <p:sp>
          <p:nvSpPr>
            <p:cNvPr id="2009" name="Google Shape;2009;p153"/>
            <p:cNvSpPr txBox="1"/>
            <p:nvPr/>
          </p:nvSpPr>
          <p:spPr>
            <a:xfrm>
              <a:off x="2164080" y="1627108"/>
              <a:ext cx="533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AB</a:t>
              </a:r>
              <a:endParaRPr b="0" i="0" sz="1800" u="none" cap="none" strike="noStrike">
                <a:solidFill>
                  <a:schemeClr val="dk1"/>
                </a:solidFill>
                <a:latin typeface="Calibri"/>
                <a:ea typeface="Calibri"/>
                <a:cs typeface="Calibri"/>
                <a:sym typeface="Calibri"/>
              </a:endParaRPr>
            </a:p>
          </p:txBody>
        </p:sp>
        <p:grpSp>
          <p:nvGrpSpPr>
            <p:cNvPr id="2010" name="Google Shape;2010;p153"/>
            <p:cNvGrpSpPr/>
            <p:nvPr/>
          </p:nvGrpSpPr>
          <p:grpSpPr>
            <a:xfrm>
              <a:off x="2330049" y="1478280"/>
              <a:ext cx="4579152" cy="2559500"/>
              <a:chOff x="2330049" y="1478280"/>
              <a:chExt cx="4579152" cy="2559500"/>
            </a:xfrm>
          </p:grpSpPr>
          <p:cxnSp>
            <p:nvCxnSpPr>
              <p:cNvPr id="2011" name="Google Shape;2011;p153"/>
              <p:cNvCxnSpPr/>
              <p:nvPr/>
            </p:nvCxnSpPr>
            <p:spPr>
              <a:xfrm>
                <a:off x="2392680" y="1478280"/>
                <a:ext cx="381000" cy="365760"/>
              </a:xfrm>
              <a:prstGeom prst="straightConnector1">
                <a:avLst/>
              </a:prstGeom>
              <a:noFill/>
              <a:ln cap="flat" cmpd="sng" w="9525">
                <a:solidFill>
                  <a:schemeClr val="accent1"/>
                </a:solidFill>
                <a:prstDash val="solid"/>
                <a:miter lim="800000"/>
                <a:headEnd len="sm" w="sm" type="none"/>
                <a:tailEnd len="sm" w="sm" type="none"/>
              </a:ln>
            </p:spPr>
          </p:cxnSp>
          <p:sp>
            <p:nvSpPr>
              <p:cNvPr id="2012" name="Google Shape;2012;p153"/>
              <p:cNvSpPr txBox="1"/>
              <p:nvPr/>
            </p:nvSpPr>
            <p:spPr>
              <a:xfrm>
                <a:off x="3002280" y="1490245"/>
                <a:ext cx="39069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                01	   11              10</a:t>
                </a:r>
                <a:endParaRPr b="0" i="0" sz="1800" u="none" cap="none" strike="noStrike">
                  <a:solidFill>
                    <a:schemeClr val="dk1"/>
                  </a:solidFill>
                  <a:latin typeface="Calibri"/>
                  <a:ea typeface="Calibri"/>
                  <a:cs typeface="Calibri"/>
                  <a:sym typeface="Calibri"/>
                </a:endParaRPr>
              </a:p>
            </p:txBody>
          </p:sp>
          <p:sp>
            <p:nvSpPr>
              <p:cNvPr id="2013" name="Google Shape;2013;p153"/>
              <p:cNvSpPr txBox="1"/>
              <p:nvPr/>
            </p:nvSpPr>
            <p:spPr>
              <a:xfrm>
                <a:off x="2583180" y="1478280"/>
                <a:ext cx="4953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CD</a:t>
                </a:r>
                <a:endParaRPr b="0" i="0" sz="1800" u="none" cap="none" strike="noStrike">
                  <a:solidFill>
                    <a:schemeClr val="dk1"/>
                  </a:solidFill>
                  <a:latin typeface="Calibri"/>
                  <a:ea typeface="Calibri"/>
                  <a:cs typeface="Calibri"/>
                  <a:sym typeface="Calibri"/>
                </a:endParaRPr>
              </a:p>
            </p:txBody>
          </p:sp>
          <p:sp>
            <p:nvSpPr>
              <p:cNvPr id="2014" name="Google Shape;2014;p153"/>
              <p:cNvSpPr txBox="1"/>
              <p:nvPr/>
            </p:nvSpPr>
            <p:spPr>
              <a:xfrm>
                <a:off x="2330049" y="2006455"/>
                <a:ext cx="4953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10</a:t>
                </a:r>
                <a:endParaRPr b="0" i="0" sz="1800" u="none" cap="none" strike="noStrike">
                  <a:solidFill>
                    <a:schemeClr val="dk1"/>
                  </a:solidFill>
                  <a:latin typeface="Calibri"/>
                  <a:ea typeface="Calibri"/>
                  <a:cs typeface="Calibri"/>
                  <a:sym typeface="Calibri"/>
                </a:endParaRPr>
              </a:p>
            </p:txBody>
          </p:sp>
        </p:grpSp>
      </p:grpSp>
      <p:graphicFrame>
        <p:nvGraphicFramePr>
          <p:cNvPr id="2015" name="Google Shape;2015;p153"/>
          <p:cNvGraphicFramePr/>
          <p:nvPr/>
        </p:nvGraphicFramePr>
        <p:xfrm>
          <a:off x="1367477" y="3959487"/>
          <a:ext cx="3000000" cy="3000000"/>
        </p:xfrm>
        <a:graphic>
          <a:graphicData uri="http://schemas.openxmlformats.org/drawingml/2006/table">
            <a:tbl>
              <a:tblPr bandRow="1" firstRow="1">
                <a:noFill/>
                <a:tableStyleId>{B788AA85-BDE0-41F2-A794-91C11FAC9022}</a:tableStyleId>
              </a:tblPr>
              <a:tblGrid>
                <a:gridCol w="1098300"/>
                <a:gridCol w="890150"/>
                <a:gridCol w="928950"/>
                <a:gridCol w="928950"/>
              </a:tblGrid>
              <a:tr h="5670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A’B’C’D’</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A’B’C’D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txBody>
                  <a:tcPr marT="45725" marB="45725" marR="91450" marL="91450"/>
                </a:tc>
              </a:tr>
              <a:tr h="567000">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r>
              <a:tr h="567000">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ABC’D</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ABCD</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ABCD’</a:t>
                      </a:r>
                      <a:endParaRPr sz="1600" u="none" cap="none" strike="noStrike"/>
                    </a:p>
                  </a:txBody>
                  <a:tcPr marT="45725" marB="45725" marR="91450" marL="91450"/>
                </a:tc>
              </a:tr>
              <a:tr h="567000">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AB’CD</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txBody>
                  <a:tcPr marT="45725" marB="45725" marR="91450" marL="91450"/>
                </a:tc>
              </a:tr>
            </a:tbl>
          </a:graphicData>
        </a:graphic>
      </p:graphicFrame>
      <p:pic>
        <p:nvPicPr>
          <p:cNvPr id="2016" name="Google Shape;2016;p153"/>
          <p:cNvPicPr preferRelativeResize="0"/>
          <p:nvPr/>
        </p:nvPicPr>
        <p:blipFill rotWithShape="1">
          <a:blip r:embed="rId4">
            <a:alphaModFix/>
          </a:blip>
          <a:srcRect b="0" l="0" r="0" t="0"/>
          <a:stretch/>
        </p:blipFill>
        <p:spPr>
          <a:xfrm>
            <a:off x="6224893" y="3606755"/>
            <a:ext cx="5334462" cy="2799734"/>
          </a:xfrm>
          <a:prstGeom prst="rect">
            <a:avLst/>
          </a:prstGeom>
          <a:noFill/>
          <a:ln>
            <a:noFill/>
          </a:ln>
        </p:spPr>
      </p:pic>
      <p:graphicFrame>
        <p:nvGraphicFramePr>
          <p:cNvPr id="2017" name="Google Shape;2017;p153"/>
          <p:cNvGraphicFramePr/>
          <p:nvPr/>
        </p:nvGraphicFramePr>
        <p:xfrm>
          <a:off x="6912646" y="4090009"/>
          <a:ext cx="3000000" cy="3000000"/>
        </p:xfrm>
        <a:graphic>
          <a:graphicData uri="http://schemas.openxmlformats.org/drawingml/2006/table">
            <a:tbl>
              <a:tblPr bandRow="1" firstRow="1">
                <a:noFill/>
                <a:tableStyleId>{B788AA85-BDE0-41F2-A794-91C11FAC9022}</a:tableStyleId>
              </a:tblPr>
              <a:tblGrid>
                <a:gridCol w="1217100"/>
                <a:gridCol w="1217100"/>
                <a:gridCol w="1217100"/>
                <a:gridCol w="1217100"/>
              </a:tblGrid>
              <a:tr h="51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A+B+C+D</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A+B+C+D’</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A+B+C’+D’</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r>
              <a:tr h="510850">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A+B’+C’+D’</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A+B’+C’+D</a:t>
                      </a:r>
                      <a:endParaRPr sz="1600" u="none" cap="none" strike="noStrike"/>
                    </a:p>
                  </a:txBody>
                  <a:tcPr marT="45725" marB="45725" marR="91450" marL="91450"/>
                </a:tc>
              </a:tr>
              <a:tr h="558700">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r>
              <a:tr h="558700">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u="none" cap="none" strike="noStrike"/>
                        <a:t>A’+B+C’+D</a:t>
                      </a:r>
                      <a:endParaRPr sz="1600" u="none" cap="none" strike="noStrike"/>
                    </a:p>
                  </a:txBody>
                  <a:tcPr marT="45725" marB="45725" marR="91450" marL="91450"/>
                </a:tc>
              </a:tr>
            </a:tbl>
          </a:graphicData>
        </a:graphic>
      </p:graphicFrame>
      <p:sp>
        <p:nvSpPr>
          <p:cNvPr id="2018" name="Google Shape;2018;p153"/>
          <p:cNvSpPr txBox="1"/>
          <p:nvPr/>
        </p:nvSpPr>
        <p:spPr>
          <a:xfrm>
            <a:off x="2101664" y="6422661"/>
            <a:ext cx="20826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SOP Form</a:t>
            </a:r>
            <a:endParaRPr b="0" i="0" sz="1800" u="none" cap="none" strike="noStrike">
              <a:solidFill>
                <a:schemeClr val="dk1"/>
              </a:solidFill>
              <a:latin typeface="Calibri"/>
              <a:ea typeface="Calibri"/>
              <a:cs typeface="Calibri"/>
              <a:sym typeface="Calibri"/>
            </a:endParaRPr>
          </a:p>
        </p:txBody>
      </p:sp>
      <p:sp>
        <p:nvSpPr>
          <p:cNvPr id="2019" name="Google Shape;2019;p153"/>
          <p:cNvSpPr txBox="1"/>
          <p:nvPr/>
        </p:nvSpPr>
        <p:spPr>
          <a:xfrm>
            <a:off x="8363925" y="6422661"/>
            <a:ext cx="25450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POS Form</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154"/>
          <p:cNvSpPr txBox="1"/>
          <p:nvPr>
            <p:ph type="title"/>
          </p:nvPr>
        </p:nvSpPr>
        <p:spPr>
          <a:xfrm>
            <a:off x="1589650" y="419468"/>
            <a:ext cx="4586868" cy="47466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sz="3200">
                <a:solidFill>
                  <a:schemeClr val="dk1"/>
                </a:solidFill>
                <a:latin typeface="Times New Roman"/>
                <a:ea typeface="Times New Roman"/>
                <a:cs typeface="Times New Roman"/>
                <a:sym typeface="Times New Roman"/>
              </a:rPr>
              <a:t>Practice Examples</a:t>
            </a:r>
            <a:endParaRPr sz="3200">
              <a:solidFill>
                <a:schemeClr val="dk1"/>
              </a:solidFill>
            </a:endParaRPr>
          </a:p>
        </p:txBody>
      </p:sp>
      <p:sp>
        <p:nvSpPr>
          <p:cNvPr id="2025" name="Google Shape;2025;p154"/>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026" name="Google Shape;2026;p154"/>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27" name="Google Shape;2027;p154"/>
          <p:cNvPicPr preferRelativeResize="0"/>
          <p:nvPr/>
        </p:nvPicPr>
        <p:blipFill rotWithShape="1">
          <a:blip r:embed="rId3">
            <a:alphaModFix/>
          </a:blip>
          <a:srcRect b="0" l="0" r="0" t="0"/>
          <a:stretch/>
        </p:blipFill>
        <p:spPr>
          <a:xfrm>
            <a:off x="2" y="1"/>
            <a:ext cx="1106128" cy="1144461"/>
          </a:xfrm>
          <a:prstGeom prst="rect">
            <a:avLst/>
          </a:prstGeom>
          <a:noFill/>
          <a:ln>
            <a:noFill/>
          </a:ln>
        </p:spPr>
      </p:pic>
      <p:pic>
        <p:nvPicPr>
          <p:cNvPr id="2028" name="Google Shape;2028;p154"/>
          <p:cNvPicPr preferRelativeResize="0"/>
          <p:nvPr/>
        </p:nvPicPr>
        <p:blipFill rotWithShape="1">
          <a:blip r:embed="rId4">
            <a:alphaModFix/>
          </a:blip>
          <a:srcRect b="0" l="0" r="0" t="0"/>
          <a:stretch/>
        </p:blipFill>
        <p:spPr>
          <a:xfrm>
            <a:off x="7498080" y="1501254"/>
            <a:ext cx="3967090" cy="4266499"/>
          </a:xfrm>
          <a:prstGeom prst="rect">
            <a:avLst/>
          </a:prstGeom>
          <a:noFill/>
          <a:ln>
            <a:noFill/>
          </a:ln>
        </p:spPr>
      </p:pic>
      <p:pic>
        <p:nvPicPr>
          <p:cNvPr id="2029" name="Google Shape;2029;p154"/>
          <p:cNvPicPr preferRelativeResize="0"/>
          <p:nvPr/>
        </p:nvPicPr>
        <p:blipFill rotWithShape="1">
          <a:blip r:embed="rId5">
            <a:alphaModFix/>
          </a:blip>
          <a:srcRect b="0" l="0" r="0" t="0"/>
          <a:stretch/>
        </p:blipFill>
        <p:spPr>
          <a:xfrm>
            <a:off x="1589650" y="1135147"/>
            <a:ext cx="5908430" cy="4632606"/>
          </a:xfrm>
          <a:prstGeom prst="rect">
            <a:avLst/>
          </a:prstGeom>
          <a:noFill/>
          <a:ln>
            <a:noFill/>
          </a:ln>
        </p:spPr>
      </p:pic>
      <p:graphicFrame>
        <p:nvGraphicFramePr>
          <p:cNvPr id="2030" name="Google Shape;2030;p154"/>
          <p:cNvGraphicFramePr/>
          <p:nvPr/>
        </p:nvGraphicFramePr>
        <p:xfrm>
          <a:off x="9561894" y="393467"/>
          <a:ext cx="3000000" cy="3000000"/>
        </p:xfrm>
        <a:graphic>
          <a:graphicData uri="http://schemas.openxmlformats.org/drawingml/2006/table">
            <a:tbl>
              <a:tblPr bandRow="1" firstRow="1">
                <a:noFill/>
                <a:tableStyleId>{B788AA85-BDE0-41F2-A794-91C11FAC9022}</a:tableStyleId>
              </a:tblPr>
              <a:tblGrid>
                <a:gridCol w="783550"/>
                <a:gridCol w="783550"/>
              </a:tblGrid>
              <a:tr h="3708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FF0000"/>
                          </a:solidFill>
                        </a:rPr>
                        <a:t>m0</a:t>
                      </a:r>
                      <a:endParaRPr b="1" sz="1800" u="none" cap="none" strike="noStrike">
                        <a:solidFill>
                          <a:srgbClr val="FF0000"/>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FF0000"/>
                          </a:solidFill>
                        </a:rPr>
                        <a:t>m1</a:t>
                      </a:r>
                      <a:endParaRPr b="1" sz="18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FF0000"/>
                          </a:solidFill>
                        </a:rPr>
                        <a:t>m2</a:t>
                      </a:r>
                      <a:endParaRPr b="1" sz="1800" u="none" cap="none" strike="noStrike">
                        <a:solidFill>
                          <a:srgbClr val="FF0000"/>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FF0000"/>
                          </a:solidFill>
                        </a:rPr>
                        <a:t>m3</a:t>
                      </a:r>
                      <a:endParaRPr b="1" sz="1800" u="none" cap="none" strike="noStrike">
                        <a:solidFill>
                          <a:srgbClr val="FF0000"/>
                        </a:solidFill>
                      </a:endParaRPr>
                    </a:p>
                  </a:txBody>
                  <a:tcPr marT="45725" marB="45725" marR="91450" marL="91450"/>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155"/>
          <p:cNvSpPr txBox="1"/>
          <p:nvPr>
            <p:ph type="title"/>
          </p:nvPr>
        </p:nvSpPr>
        <p:spPr>
          <a:xfrm>
            <a:off x="7092544" y="196269"/>
            <a:ext cx="4615003" cy="49076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sz="3200">
                <a:solidFill>
                  <a:schemeClr val="dk1"/>
                </a:solidFill>
                <a:latin typeface="Times New Roman"/>
                <a:ea typeface="Times New Roman"/>
                <a:cs typeface="Times New Roman"/>
                <a:sym typeface="Times New Roman"/>
              </a:rPr>
              <a:t>Practice Examples(Contd..)</a:t>
            </a:r>
            <a:endParaRPr sz="3200">
              <a:solidFill>
                <a:schemeClr val="dk1"/>
              </a:solidFill>
            </a:endParaRPr>
          </a:p>
        </p:txBody>
      </p:sp>
      <p:sp>
        <p:nvSpPr>
          <p:cNvPr id="2036" name="Google Shape;2036;p155"/>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37" name="Google Shape;2037;p155"/>
          <p:cNvPicPr preferRelativeResize="0"/>
          <p:nvPr/>
        </p:nvPicPr>
        <p:blipFill rotWithShape="1">
          <a:blip r:embed="rId3">
            <a:alphaModFix/>
          </a:blip>
          <a:srcRect b="0" l="0" r="0" t="0"/>
          <a:stretch/>
        </p:blipFill>
        <p:spPr>
          <a:xfrm>
            <a:off x="7205240" y="757676"/>
            <a:ext cx="4710095" cy="3585266"/>
          </a:xfrm>
          <a:prstGeom prst="rect">
            <a:avLst/>
          </a:prstGeom>
          <a:noFill/>
          <a:ln>
            <a:noFill/>
          </a:ln>
        </p:spPr>
      </p:pic>
      <p:pic>
        <p:nvPicPr>
          <p:cNvPr id="2038" name="Google Shape;2038;p155"/>
          <p:cNvPicPr preferRelativeResize="0"/>
          <p:nvPr/>
        </p:nvPicPr>
        <p:blipFill rotWithShape="1">
          <a:blip r:embed="rId4">
            <a:alphaModFix/>
          </a:blip>
          <a:srcRect b="0" l="0" r="0" t="0"/>
          <a:stretch/>
        </p:blipFill>
        <p:spPr>
          <a:xfrm>
            <a:off x="7627919" y="4461789"/>
            <a:ext cx="3296999" cy="1648750"/>
          </a:xfrm>
          <a:prstGeom prst="rect">
            <a:avLst/>
          </a:prstGeom>
          <a:noFill/>
          <a:ln>
            <a:noFill/>
          </a:ln>
        </p:spPr>
      </p:pic>
      <p:pic>
        <p:nvPicPr>
          <p:cNvPr id="2039" name="Google Shape;2039;p155"/>
          <p:cNvPicPr preferRelativeResize="0"/>
          <p:nvPr/>
        </p:nvPicPr>
        <p:blipFill rotWithShape="1">
          <a:blip r:embed="rId5">
            <a:alphaModFix/>
          </a:blip>
          <a:srcRect b="0" l="0" r="0" t="0"/>
          <a:stretch/>
        </p:blipFill>
        <p:spPr>
          <a:xfrm>
            <a:off x="1420036" y="211015"/>
            <a:ext cx="5065169" cy="2883877"/>
          </a:xfrm>
          <a:prstGeom prst="rect">
            <a:avLst/>
          </a:prstGeom>
          <a:noFill/>
          <a:ln>
            <a:noFill/>
          </a:ln>
        </p:spPr>
      </p:pic>
      <p:pic>
        <p:nvPicPr>
          <p:cNvPr id="2040" name="Google Shape;2040;p155"/>
          <p:cNvPicPr preferRelativeResize="0"/>
          <p:nvPr/>
        </p:nvPicPr>
        <p:blipFill rotWithShape="1">
          <a:blip r:embed="rId6">
            <a:alphaModFix/>
          </a:blip>
          <a:srcRect b="0" l="0" r="0" t="0"/>
          <a:stretch/>
        </p:blipFill>
        <p:spPr>
          <a:xfrm>
            <a:off x="1519311" y="3249637"/>
            <a:ext cx="5081018" cy="3156852"/>
          </a:xfrm>
          <a:prstGeom prst="rect">
            <a:avLst/>
          </a:prstGeom>
          <a:noFill/>
          <a:ln>
            <a:noFill/>
          </a:ln>
        </p:spPr>
      </p:pic>
      <p:cxnSp>
        <p:nvCxnSpPr>
          <p:cNvPr id="2041" name="Google Shape;2041;p155"/>
          <p:cNvCxnSpPr/>
          <p:nvPr/>
        </p:nvCxnSpPr>
        <p:spPr>
          <a:xfrm>
            <a:off x="914400" y="3249637"/>
            <a:ext cx="5866228" cy="0"/>
          </a:xfrm>
          <a:prstGeom prst="straightConnector1">
            <a:avLst/>
          </a:prstGeom>
          <a:noFill/>
          <a:ln cap="flat" cmpd="sng" w="76200">
            <a:solidFill>
              <a:srgbClr val="548135"/>
            </a:solidFill>
            <a:prstDash val="solid"/>
            <a:miter lim="800000"/>
            <a:headEnd len="sm" w="sm" type="none"/>
            <a:tailEnd len="sm" w="sm" type="none"/>
          </a:ln>
        </p:spPr>
      </p:cxnSp>
      <p:sp>
        <p:nvSpPr>
          <p:cNvPr id="2042" name="Google Shape;2042;p155"/>
          <p:cNvSpPr txBox="1"/>
          <p:nvPr/>
        </p:nvSpPr>
        <p:spPr>
          <a:xfrm>
            <a:off x="302761" y="1468287"/>
            <a:ext cx="8721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Way 1</a:t>
            </a:r>
            <a:endParaRPr b="0" i="0" sz="1800" u="none" cap="none" strike="noStrike">
              <a:solidFill>
                <a:schemeClr val="dk1"/>
              </a:solidFill>
              <a:latin typeface="Calibri"/>
              <a:ea typeface="Calibri"/>
              <a:cs typeface="Calibri"/>
              <a:sym typeface="Calibri"/>
            </a:endParaRPr>
          </a:p>
        </p:txBody>
      </p:sp>
      <p:sp>
        <p:nvSpPr>
          <p:cNvPr id="2043" name="Google Shape;2043;p155"/>
          <p:cNvSpPr txBox="1"/>
          <p:nvPr/>
        </p:nvSpPr>
        <p:spPr>
          <a:xfrm>
            <a:off x="344658" y="4536102"/>
            <a:ext cx="8721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Way 2</a:t>
            </a:r>
            <a:endParaRPr b="0" i="0" sz="1800" u="none" cap="none" strike="noStrike">
              <a:solidFill>
                <a:schemeClr val="dk1"/>
              </a:solidFill>
              <a:latin typeface="Calibri"/>
              <a:ea typeface="Calibri"/>
              <a:cs typeface="Calibri"/>
              <a:sym typeface="Calibri"/>
            </a:endParaRPr>
          </a:p>
        </p:txBody>
      </p:sp>
      <p:sp>
        <p:nvSpPr>
          <p:cNvPr id="2044" name="Google Shape;2044;p1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045" name="Google Shape;2045;p155"/>
          <p:cNvPicPr preferRelativeResize="0"/>
          <p:nvPr/>
        </p:nvPicPr>
        <p:blipFill rotWithShape="1">
          <a:blip r:embed="rId7">
            <a:alphaModFix/>
          </a:blip>
          <a:srcRect b="0" l="0" r="0" t="0"/>
          <a:stretch/>
        </p:blipFill>
        <p:spPr>
          <a:xfrm>
            <a:off x="1" y="2"/>
            <a:ext cx="914399" cy="946088"/>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56"/>
          <p:cNvSpPr txBox="1"/>
          <p:nvPr>
            <p:ph type="title"/>
          </p:nvPr>
        </p:nvSpPr>
        <p:spPr>
          <a:xfrm>
            <a:off x="1572258" y="155578"/>
            <a:ext cx="4989548" cy="61455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sz="3200">
                <a:solidFill>
                  <a:schemeClr val="dk1"/>
                </a:solidFill>
              </a:rPr>
              <a:t>   Practice example</a:t>
            </a:r>
            <a:endParaRPr sz="3200">
              <a:solidFill>
                <a:schemeClr val="dk1"/>
              </a:solidFill>
            </a:endParaRPr>
          </a:p>
        </p:txBody>
      </p:sp>
      <p:sp>
        <p:nvSpPr>
          <p:cNvPr id="2052" name="Google Shape;2052;p156"/>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53" name="Google Shape;2053;p156"/>
          <p:cNvPicPr preferRelativeResize="0"/>
          <p:nvPr/>
        </p:nvPicPr>
        <p:blipFill rotWithShape="1">
          <a:blip r:embed="rId3">
            <a:alphaModFix/>
          </a:blip>
          <a:srcRect b="0" l="0" r="0" t="0"/>
          <a:stretch/>
        </p:blipFill>
        <p:spPr>
          <a:xfrm>
            <a:off x="7272998" y="4835768"/>
            <a:ext cx="3892532" cy="1648750"/>
          </a:xfrm>
          <a:prstGeom prst="rect">
            <a:avLst/>
          </a:prstGeom>
          <a:noFill/>
          <a:ln>
            <a:noFill/>
          </a:ln>
        </p:spPr>
      </p:pic>
      <p:sp>
        <p:nvSpPr>
          <p:cNvPr id="2054" name="Google Shape;2054;p156"/>
          <p:cNvSpPr txBox="1"/>
          <p:nvPr/>
        </p:nvSpPr>
        <p:spPr>
          <a:xfrm>
            <a:off x="2458571" y="4835768"/>
            <a:ext cx="160846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0000"/>
                </a:solidFill>
                <a:latin typeface="Calibri"/>
                <a:ea typeface="Calibri"/>
                <a:cs typeface="Calibri"/>
                <a:sym typeface="Calibri"/>
              </a:rPr>
              <a:t>Y=A+BC’</a:t>
            </a:r>
            <a:endParaRPr b="1" i="0" sz="3200" u="none" cap="none" strike="noStrike">
              <a:solidFill>
                <a:srgbClr val="FF0000"/>
              </a:solidFill>
              <a:latin typeface="Calibri"/>
              <a:ea typeface="Calibri"/>
              <a:cs typeface="Calibri"/>
              <a:sym typeface="Calibri"/>
            </a:endParaRPr>
          </a:p>
        </p:txBody>
      </p:sp>
      <p:sp>
        <p:nvSpPr>
          <p:cNvPr id="2055" name="Google Shape;2055;p156"/>
          <p:cNvSpPr txBox="1"/>
          <p:nvPr/>
        </p:nvSpPr>
        <p:spPr>
          <a:xfrm>
            <a:off x="7142749" y="3902083"/>
            <a:ext cx="191936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F = A + BC’</a:t>
            </a:r>
            <a:endParaRPr b="1" i="0" sz="2400" u="none" cap="none" strike="noStrike">
              <a:solidFill>
                <a:schemeClr val="dk1"/>
              </a:solidFill>
              <a:latin typeface="Calibri"/>
              <a:ea typeface="Calibri"/>
              <a:cs typeface="Calibri"/>
              <a:sym typeface="Calibri"/>
            </a:endParaRPr>
          </a:p>
        </p:txBody>
      </p:sp>
      <p:pic>
        <p:nvPicPr>
          <p:cNvPr id="2056" name="Google Shape;2056;p156"/>
          <p:cNvPicPr preferRelativeResize="0"/>
          <p:nvPr/>
        </p:nvPicPr>
        <p:blipFill rotWithShape="1">
          <a:blip r:embed="rId4">
            <a:alphaModFix/>
          </a:blip>
          <a:srcRect b="0" l="0" r="0" t="0"/>
          <a:stretch/>
        </p:blipFill>
        <p:spPr>
          <a:xfrm>
            <a:off x="1204775" y="770131"/>
            <a:ext cx="4752975" cy="4065637"/>
          </a:xfrm>
          <a:prstGeom prst="rect">
            <a:avLst/>
          </a:prstGeom>
          <a:noFill/>
          <a:ln>
            <a:noFill/>
          </a:ln>
        </p:spPr>
      </p:pic>
      <p:pic>
        <p:nvPicPr>
          <p:cNvPr id="2057" name="Google Shape;2057;p156"/>
          <p:cNvPicPr preferRelativeResize="0"/>
          <p:nvPr/>
        </p:nvPicPr>
        <p:blipFill rotWithShape="1">
          <a:blip r:embed="rId5">
            <a:alphaModFix/>
          </a:blip>
          <a:srcRect b="0" l="0" r="0" t="0"/>
          <a:stretch/>
        </p:blipFill>
        <p:spPr>
          <a:xfrm>
            <a:off x="6987422" y="232225"/>
            <a:ext cx="5114925" cy="3800475"/>
          </a:xfrm>
          <a:prstGeom prst="rect">
            <a:avLst/>
          </a:prstGeom>
          <a:noFill/>
          <a:ln>
            <a:noFill/>
          </a:ln>
        </p:spPr>
      </p:pic>
      <p:sp>
        <p:nvSpPr>
          <p:cNvPr id="2058" name="Google Shape;2058;p1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059" name="Google Shape;2059;p156"/>
          <p:cNvPicPr preferRelativeResize="0"/>
          <p:nvPr/>
        </p:nvPicPr>
        <p:blipFill rotWithShape="1">
          <a:blip r:embed="rId6">
            <a:alphaModFix/>
          </a:blip>
          <a:srcRect b="0" l="0" r="0" t="0"/>
          <a:stretch/>
        </p:blipFill>
        <p:spPr>
          <a:xfrm>
            <a:off x="2" y="1"/>
            <a:ext cx="1106128" cy="114446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157"/>
          <p:cNvSpPr txBox="1"/>
          <p:nvPr>
            <p:ph type="title"/>
          </p:nvPr>
        </p:nvSpPr>
        <p:spPr>
          <a:xfrm>
            <a:off x="2971409" y="266701"/>
            <a:ext cx="528320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Practice Example</a:t>
            </a:r>
            <a:endParaRPr b="1" sz="3200">
              <a:solidFill>
                <a:schemeClr val="dk1"/>
              </a:solidFill>
              <a:latin typeface="Times New Roman"/>
              <a:ea typeface="Times New Roman"/>
              <a:cs typeface="Times New Roman"/>
              <a:sym typeface="Times New Roman"/>
            </a:endParaRPr>
          </a:p>
        </p:txBody>
      </p:sp>
      <p:sp>
        <p:nvSpPr>
          <p:cNvPr id="2065" name="Google Shape;2065;p157"/>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66" name="Google Shape;2066;p157"/>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067" name="Google Shape;2067;p157"/>
          <p:cNvPicPr preferRelativeResize="0"/>
          <p:nvPr/>
        </p:nvPicPr>
        <p:blipFill rotWithShape="1">
          <a:blip r:embed="rId3">
            <a:alphaModFix/>
          </a:blip>
          <a:srcRect b="0" l="0" r="0" t="0"/>
          <a:stretch/>
        </p:blipFill>
        <p:spPr>
          <a:xfrm>
            <a:off x="1" y="1"/>
            <a:ext cx="1269599" cy="1313597"/>
          </a:xfrm>
          <a:prstGeom prst="rect">
            <a:avLst/>
          </a:prstGeom>
          <a:noFill/>
          <a:ln>
            <a:noFill/>
          </a:ln>
        </p:spPr>
      </p:pic>
      <p:pic>
        <p:nvPicPr>
          <p:cNvPr id="2068" name="Google Shape;2068;p157"/>
          <p:cNvPicPr preferRelativeResize="0"/>
          <p:nvPr/>
        </p:nvPicPr>
        <p:blipFill rotWithShape="1">
          <a:blip r:embed="rId4">
            <a:alphaModFix/>
          </a:blip>
          <a:srcRect b="0" l="0" r="0" t="0"/>
          <a:stretch/>
        </p:blipFill>
        <p:spPr>
          <a:xfrm>
            <a:off x="2794472" y="1674421"/>
            <a:ext cx="6705787" cy="4020955"/>
          </a:xfrm>
          <a:prstGeom prst="rect">
            <a:avLst/>
          </a:prstGeom>
          <a:noFill/>
          <a:ln>
            <a:noFill/>
          </a:ln>
        </p:spPr>
      </p:pic>
      <p:pic>
        <p:nvPicPr>
          <p:cNvPr id="2069" name="Google Shape;2069;p157"/>
          <p:cNvPicPr preferRelativeResize="0"/>
          <p:nvPr/>
        </p:nvPicPr>
        <p:blipFill rotWithShape="1">
          <a:blip r:embed="rId5">
            <a:alphaModFix/>
          </a:blip>
          <a:srcRect b="0" l="0" r="0" t="0"/>
          <a:stretch/>
        </p:blipFill>
        <p:spPr>
          <a:xfrm>
            <a:off x="3380942" y="1123098"/>
            <a:ext cx="3933825" cy="381000"/>
          </a:xfrm>
          <a:prstGeom prst="rect">
            <a:avLst/>
          </a:prstGeom>
          <a:noFill/>
          <a:ln>
            <a:noFill/>
          </a:ln>
        </p:spPr>
      </p:pic>
      <p:sp>
        <p:nvSpPr>
          <p:cNvPr id="2070" name="Google Shape;2070;p157"/>
          <p:cNvSpPr txBox="1"/>
          <p:nvPr/>
        </p:nvSpPr>
        <p:spPr>
          <a:xfrm>
            <a:off x="7779434" y="1084996"/>
            <a:ext cx="39952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Minterms: 0,2,1</a:t>
            </a:r>
            <a:endParaRPr b="0" i="0" sz="1800" u="none" cap="none" strike="noStrike">
              <a:solidFill>
                <a:schemeClr val="dk1"/>
              </a:solidFill>
              <a:latin typeface="Calibri"/>
              <a:ea typeface="Calibri"/>
              <a:cs typeface="Calibri"/>
              <a:sym typeface="Calibri"/>
            </a:endParaRPr>
          </a:p>
        </p:txBody>
      </p:sp>
      <p:sp>
        <p:nvSpPr>
          <p:cNvPr id="2071" name="Google Shape;2071;p157"/>
          <p:cNvSpPr txBox="1"/>
          <p:nvPr/>
        </p:nvSpPr>
        <p:spPr>
          <a:xfrm>
            <a:off x="9650437" y="2715065"/>
            <a:ext cx="11113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A’</a:t>
            </a:r>
            <a:endParaRPr b="1" i="0" sz="2800" u="none" cap="none" strike="noStrike">
              <a:solidFill>
                <a:schemeClr val="dk1"/>
              </a:solidFill>
              <a:latin typeface="Calibri"/>
              <a:ea typeface="Calibri"/>
              <a:cs typeface="Calibri"/>
              <a:sym typeface="Calibri"/>
            </a:endParaRPr>
          </a:p>
        </p:txBody>
      </p:sp>
      <p:sp>
        <p:nvSpPr>
          <p:cNvPr id="2072" name="Google Shape;2072;p157"/>
          <p:cNvSpPr txBox="1"/>
          <p:nvPr/>
        </p:nvSpPr>
        <p:spPr>
          <a:xfrm>
            <a:off x="5050302" y="5430129"/>
            <a:ext cx="5627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B’</a:t>
            </a:r>
            <a:endParaRPr b="1" i="0" sz="2800" u="none" cap="none" strike="noStrike">
              <a:solidFill>
                <a:schemeClr val="dk1"/>
              </a:solidFill>
              <a:latin typeface="Calibri"/>
              <a:ea typeface="Calibri"/>
              <a:cs typeface="Calibri"/>
              <a:sym typeface="Calibri"/>
            </a:endParaRPr>
          </a:p>
        </p:txBody>
      </p:sp>
      <p:sp>
        <p:nvSpPr>
          <p:cNvPr id="2073" name="Google Shape;2073;p157"/>
          <p:cNvSpPr txBox="1"/>
          <p:nvPr/>
        </p:nvSpPr>
        <p:spPr>
          <a:xfrm>
            <a:off x="9500259" y="3673822"/>
            <a:ext cx="229303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0000"/>
                </a:solidFill>
                <a:latin typeface="Calibri"/>
                <a:ea typeface="Calibri"/>
                <a:cs typeface="Calibri"/>
                <a:sym typeface="Calibri"/>
              </a:rPr>
              <a:t>Y = A’ + B’</a:t>
            </a:r>
            <a:endParaRPr b="1" i="0" sz="3200" u="none" cap="none" strike="noStrike">
              <a:solidFill>
                <a:srgbClr val="FF0000"/>
              </a:solidFill>
              <a:latin typeface="Calibri"/>
              <a:ea typeface="Calibri"/>
              <a:cs typeface="Calibri"/>
              <a:sym typeface="Calibri"/>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158"/>
          <p:cNvSpPr txBox="1"/>
          <p:nvPr>
            <p:ph type="title"/>
          </p:nvPr>
        </p:nvSpPr>
        <p:spPr>
          <a:xfrm>
            <a:off x="1755553" y="392930"/>
            <a:ext cx="912368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Example (Contd..)</a:t>
            </a:r>
            <a:endParaRPr sz="3200">
              <a:solidFill>
                <a:schemeClr val="dk1"/>
              </a:solidFill>
            </a:endParaRPr>
          </a:p>
        </p:txBody>
      </p:sp>
      <p:sp>
        <p:nvSpPr>
          <p:cNvPr id="2079" name="Google Shape;2079;p158"/>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80" name="Google Shape;2080;p158"/>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081" name="Google Shape;2081;p158"/>
          <p:cNvPicPr preferRelativeResize="0"/>
          <p:nvPr/>
        </p:nvPicPr>
        <p:blipFill rotWithShape="1">
          <a:blip r:embed="rId3">
            <a:alphaModFix/>
          </a:blip>
          <a:srcRect b="0" l="0" r="0" t="0"/>
          <a:stretch/>
        </p:blipFill>
        <p:spPr>
          <a:xfrm>
            <a:off x="1" y="1"/>
            <a:ext cx="1269599" cy="1313597"/>
          </a:xfrm>
          <a:prstGeom prst="rect">
            <a:avLst/>
          </a:prstGeom>
          <a:noFill/>
          <a:ln>
            <a:noFill/>
          </a:ln>
        </p:spPr>
      </p:pic>
      <p:pic>
        <p:nvPicPr>
          <p:cNvPr id="2082" name="Google Shape;2082;p158"/>
          <p:cNvPicPr preferRelativeResize="0"/>
          <p:nvPr/>
        </p:nvPicPr>
        <p:blipFill rotWithShape="1">
          <a:blip r:embed="rId4">
            <a:alphaModFix/>
          </a:blip>
          <a:srcRect b="0" l="0" r="0" t="0"/>
          <a:stretch/>
        </p:blipFill>
        <p:spPr>
          <a:xfrm>
            <a:off x="1829035" y="1409076"/>
            <a:ext cx="7061747" cy="955702"/>
          </a:xfrm>
          <a:prstGeom prst="rect">
            <a:avLst/>
          </a:prstGeom>
          <a:noFill/>
          <a:ln>
            <a:noFill/>
          </a:ln>
        </p:spPr>
      </p:pic>
      <p:graphicFrame>
        <p:nvGraphicFramePr>
          <p:cNvPr id="2083" name="Google Shape;2083;p158"/>
          <p:cNvGraphicFramePr/>
          <p:nvPr/>
        </p:nvGraphicFramePr>
        <p:xfrm>
          <a:off x="2121941" y="3162922"/>
          <a:ext cx="3000000" cy="3000000"/>
        </p:xfrm>
        <a:graphic>
          <a:graphicData uri="http://schemas.openxmlformats.org/drawingml/2006/table">
            <a:tbl>
              <a:tblPr bandRow="1" firstRow="1">
                <a:noFill/>
                <a:tableStyleId>{B788AA85-BDE0-41F2-A794-91C11FAC9022}</a:tableStyleId>
              </a:tblPr>
              <a:tblGrid>
                <a:gridCol w="1519425"/>
                <a:gridCol w="1519425"/>
                <a:gridCol w="1519425"/>
                <a:gridCol w="1519425"/>
              </a:tblGrid>
              <a:tr h="637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91450" marL="91450"/>
                </a:tc>
              </a:tr>
              <a:tr h="637075">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91450" marL="91450"/>
                </a:tc>
              </a:tr>
            </a:tbl>
          </a:graphicData>
        </a:graphic>
      </p:graphicFrame>
      <p:cxnSp>
        <p:nvCxnSpPr>
          <p:cNvPr id="2084" name="Google Shape;2084;p158"/>
          <p:cNvCxnSpPr/>
          <p:nvPr/>
        </p:nvCxnSpPr>
        <p:spPr>
          <a:xfrm>
            <a:off x="1693889" y="2818151"/>
            <a:ext cx="464695" cy="374754"/>
          </a:xfrm>
          <a:prstGeom prst="straightConnector1">
            <a:avLst/>
          </a:prstGeom>
          <a:noFill/>
          <a:ln cap="flat" cmpd="sng" w="9525">
            <a:solidFill>
              <a:schemeClr val="accent1"/>
            </a:solidFill>
            <a:prstDash val="solid"/>
            <a:miter lim="800000"/>
            <a:headEnd len="sm" w="sm" type="none"/>
            <a:tailEnd len="sm" w="sm" type="none"/>
          </a:ln>
        </p:spPr>
      </p:cxnSp>
      <p:sp>
        <p:nvSpPr>
          <p:cNvPr id="2085" name="Google Shape;2085;p158"/>
          <p:cNvSpPr txBox="1"/>
          <p:nvPr/>
        </p:nvSpPr>
        <p:spPr>
          <a:xfrm>
            <a:off x="1439056" y="2923082"/>
            <a:ext cx="40473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a:t>
            </a:r>
            <a:endParaRPr b="0" i="0" sz="2400" u="none" cap="none" strike="noStrike">
              <a:solidFill>
                <a:schemeClr val="dk1"/>
              </a:solidFill>
              <a:latin typeface="Calibri"/>
              <a:ea typeface="Calibri"/>
              <a:cs typeface="Calibri"/>
              <a:sym typeface="Calibri"/>
            </a:endParaRPr>
          </a:p>
        </p:txBody>
      </p:sp>
      <p:sp>
        <p:nvSpPr>
          <p:cNvPr id="2086" name="Google Shape;2086;p158"/>
          <p:cNvSpPr txBox="1"/>
          <p:nvPr/>
        </p:nvSpPr>
        <p:spPr>
          <a:xfrm>
            <a:off x="1873770" y="2503357"/>
            <a:ext cx="79447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BC</a:t>
            </a:r>
            <a:endParaRPr b="0" i="0" sz="2400" u="none" cap="none" strike="noStrike">
              <a:solidFill>
                <a:schemeClr val="dk1"/>
              </a:solidFill>
              <a:latin typeface="Calibri"/>
              <a:ea typeface="Calibri"/>
              <a:cs typeface="Calibri"/>
              <a:sym typeface="Calibri"/>
            </a:endParaRPr>
          </a:p>
        </p:txBody>
      </p:sp>
      <p:sp>
        <p:nvSpPr>
          <p:cNvPr id="2087" name="Google Shape;2087;p158"/>
          <p:cNvSpPr txBox="1"/>
          <p:nvPr/>
        </p:nvSpPr>
        <p:spPr>
          <a:xfrm>
            <a:off x="2488367" y="2698230"/>
            <a:ext cx="58461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00</a:t>
            </a:r>
            <a:endParaRPr b="0" i="0" sz="2000" u="none" cap="none" strike="noStrike">
              <a:solidFill>
                <a:schemeClr val="dk1"/>
              </a:solidFill>
              <a:latin typeface="Calibri"/>
              <a:ea typeface="Calibri"/>
              <a:cs typeface="Calibri"/>
              <a:sym typeface="Calibri"/>
            </a:endParaRPr>
          </a:p>
        </p:txBody>
      </p:sp>
      <p:sp>
        <p:nvSpPr>
          <p:cNvPr id="2088" name="Google Shape;2088;p158"/>
          <p:cNvSpPr txBox="1"/>
          <p:nvPr/>
        </p:nvSpPr>
        <p:spPr>
          <a:xfrm>
            <a:off x="4137285" y="2683239"/>
            <a:ext cx="68954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01</a:t>
            </a:r>
            <a:endParaRPr b="0" i="0" sz="2000" u="none" cap="none" strike="noStrike">
              <a:solidFill>
                <a:schemeClr val="dk1"/>
              </a:solidFill>
              <a:latin typeface="Calibri"/>
              <a:ea typeface="Calibri"/>
              <a:cs typeface="Calibri"/>
              <a:sym typeface="Calibri"/>
            </a:endParaRPr>
          </a:p>
        </p:txBody>
      </p:sp>
      <p:sp>
        <p:nvSpPr>
          <p:cNvPr id="2089" name="Google Shape;2089;p158"/>
          <p:cNvSpPr txBox="1"/>
          <p:nvPr/>
        </p:nvSpPr>
        <p:spPr>
          <a:xfrm>
            <a:off x="5636302" y="2653260"/>
            <a:ext cx="71952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11</a:t>
            </a:r>
            <a:endParaRPr b="0" i="0" sz="2000" u="none" cap="none" strike="noStrike">
              <a:solidFill>
                <a:schemeClr val="dk1"/>
              </a:solidFill>
              <a:latin typeface="Calibri"/>
              <a:ea typeface="Calibri"/>
              <a:cs typeface="Calibri"/>
              <a:sym typeface="Calibri"/>
            </a:endParaRPr>
          </a:p>
        </p:txBody>
      </p:sp>
      <p:sp>
        <p:nvSpPr>
          <p:cNvPr id="2090" name="Google Shape;2090;p158"/>
          <p:cNvSpPr txBox="1"/>
          <p:nvPr/>
        </p:nvSpPr>
        <p:spPr>
          <a:xfrm>
            <a:off x="6985417" y="2653260"/>
            <a:ext cx="71952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10</a:t>
            </a:r>
            <a:endParaRPr b="0" i="0" sz="2000" u="none" cap="none" strike="noStrike">
              <a:solidFill>
                <a:schemeClr val="dk1"/>
              </a:solidFill>
              <a:latin typeface="Calibri"/>
              <a:ea typeface="Calibri"/>
              <a:cs typeface="Calibri"/>
              <a:sym typeface="Calibri"/>
            </a:endParaRPr>
          </a:p>
        </p:txBody>
      </p:sp>
      <p:sp>
        <p:nvSpPr>
          <p:cNvPr id="2091" name="Google Shape;2091;p158"/>
          <p:cNvSpPr txBox="1"/>
          <p:nvPr/>
        </p:nvSpPr>
        <p:spPr>
          <a:xfrm>
            <a:off x="1798820" y="3252866"/>
            <a:ext cx="25483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0</a:t>
            </a:r>
            <a:endParaRPr b="0" i="0" sz="2000" u="none" cap="none" strike="noStrike">
              <a:solidFill>
                <a:schemeClr val="dk1"/>
              </a:solidFill>
              <a:latin typeface="Calibri"/>
              <a:ea typeface="Calibri"/>
              <a:cs typeface="Calibri"/>
              <a:sym typeface="Calibri"/>
            </a:endParaRPr>
          </a:p>
        </p:txBody>
      </p:sp>
      <p:sp>
        <p:nvSpPr>
          <p:cNvPr id="2092" name="Google Shape;2092;p158"/>
          <p:cNvSpPr txBox="1"/>
          <p:nvPr/>
        </p:nvSpPr>
        <p:spPr>
          <a:xfrm>
            <a:off x="1768839" y="3882452"/>
            <a:ext cx="1948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a:t>
            </a:r>
            <a:endParaRPr b="0" i="0" sz="2000" u="none" cap="none" strike="noStrike">
              <a:solidFill>
                <a:schemeClr val="dk1"/>
              </a:solidFill>
              <a:latin typeface="Calibri"/>
              <a:ea typeface="Calibri"/>
              <a:cs typeface="Calibri"/>
              <a:sym typeface="Calibri"/>
            </a:endParaRPr>
          </a:p>
        </p:txBody>
      </p:sp>
      <p:sp>
        <p:nvSpPr>
          <p:cNvPr id="2093" name="Google Shape;2093;p158"/>
          <p:cNvSpPr/>
          <p:nvPr/>
        </p:nvSpPr>
        <p:spPr>
          <a:xfrm>
            <a:off x="5621312" y="3207895"/>
            <a:ext cx="2173574" cy="1064301"/>
          </a:xfrm>
          <a:prstGeom prst="rect">
            <a:avLst/>
          </a:prstGeom>
          <a:noFill/>
          <a:ln cap="flat" cmpd="sng" w="5715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4" name="Google Shape;2094;p158"/>
          <p:cNvSpPr/>
          <p:nvPr/>
        </p:nvSpPr>
        <p:spPr>
          <a:xfrm>
            <a:off x="4257207" y="3897443"/>
            <a:ext cx="2098623" cy="419724"/>
          </a:xfrm>
          <a:prstGeom prst="rect">
            <a:avLst/>
          </a:prstGeom>
          <a:noFill/>
          <a:ln cap="flat" cmpd="sng" w="5715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95" name="Google Shape;2095;p158"/>
          <p:cNvGrpSpPr/>
          <p:nvPr/>
        </p:nvGrpSpPr>
        <p:grpSpPr>
          <a:xfrm>
            <a:off x="2443397" y="3207895"/>
            <a:ext cx="764498" cy="434715"/>
            <a:chOff x="2443397" y="3207895"/>
            <a:chExt cx="764498" cy="434715"/>
          </a:xfrm>
        </p:grpSpPr>
        <p:cxnSp>
          <p:nvCxnSpPr>
            <p:cNvPr id="2096" name="Google Shape;2096;p158"/>
            <p:cNvCxnSpPr/>
            <p:nvPr/>
          </p:nvCxnSpPr>
          <p:spPr>
            <a:xfrm>
              <a:off x="2443397" y="3207895"/>
              <a:ext cx="764498" cy="29980"/>
            </a:xfrm>
            <a:prstGeom prst="straightConnector1">
              <a:avLst/>
            </a:prstGeom>
            <a:noFill/>
            <a:ln cap="flat" cmpd="sng" w="9525">
              <a:solidFill>
                <a:srgbClr val="FF0000"/>
              </a:solidFill>
              <a:prstDash val="solid"/>
              <a:miter lim="800000"/>
              <a:headEnd len="sm" w="sm" type="none"/>
              <a:tailEnd len="sm" w="sm" type="none"/>
            </a:ln>
          </p:spPr>
        </p:cxnSp>
        <p:cxnSp>
          <p:nvCxnSpPr>
            <p:cNvPr id="2097" name="Google Shape;2097;p158"/>
            <p:cNvCxnSpPr/>
            <p:nvPr/>
          </p:nvCxnSpPr>
          <p:spPr>
            <a:xfrm>
              <a:off x="3207895" y="3252866"/>
              <a:ext cx="0" cy="389744"/>
            </a:xfrm>
            <a:prstGeom prst="straightConnector1">
              <a:avLst/>
            </a:prstGeom>
            <a:noFill/>
            <a:ln cap="flat" cmpd="sng" w="9525">
              <a:solidFill>
                <a:srgbClr val="C00000"/>
              </a:solidFill>
              <a:prstDash val="solid"/>
              <a:miter lim="800000"/>
              <a:headEnd len="sm" w="sm" type="none"/>
              <a:tailEnd len="sm" w="sm" type="none"/>
            </a:ln>
          </p:spPr>
        </p:cxnSp>
      </p:grpSp>
      <p:cxnSp>
        <p:nvCxnSpPr>
          <p:cNvPr id="2098" name="Google Shape;2098;p158"/>
          <p:cNvCxnSpPr/>
          <p:nvPr/>
        </p:nvCxnSpPr>
        <p:spPr>
          <a:xfrm>
            <a:off x="2473378" y="3627619"/>
            <a:ext cx="734518" cy="0"/>
          </a:xfrm>
          <a:prstGeom prst="straightConnector1">
            <a:avLst/>
          </a:prstGeom>
          <a:noFill/>
          <a:ln cap="flat" cmpd="sng" w="9525">
            <a:solidFill>
              <a:srgbClr val="C00000"/>
            </a:solidFill>
            <a:prstDash val="solid"/>
            <a:miter lim="800000"/>
            <a:headEnd len="sm" w="sm" type="none"/>
            <a:tailEnd len="sm" w="sm" type="none"/>
          </a:ln>
        </p:spPr>
      </p:cxnSp>
      <p:grpSp>
        <p:nvGrpSpPr>
          <p:cNvPr id="2099" name="Google Shape;2099;p158"/>
          <p:cNvGrpSpPr/>
          <p:nvPr/>
        </p:nvGrpSpPr>
        <p:grpSpPr>
          <a:xfrm>
            <a:off x="7210269" y="3192904"/>
            <a:ext cx="809469" cy="419726"/>
            <a:chOff x="7210269" y="3192904"/>
            <a:chExt cx="809469" cy="419726"/>
          </a:xfrm>
        </p:grpSpPr>
        <p:cxnSp>
          <p:nvCxnSpPr>
            <p:cNvPr id="2100" name="Google Shape;2100;p158"/>
            <p:cNvCxnSpPr/>
            <p:nvPr/>
          </p:nvCxnSpPr>
          <p:spPr>
            <a:xfrm>
              <a:off x="7225260" y="3207895"/>
              <a:ext cx="14990" cy="404735"/>
            </a:xfrm>
            <a:prstGeom prst="straightConnector1">
              <a:avLst/>
            </a:prstGeom>
            <a:noFill/>
            <a:ln cap="flat" cmpd="sng" w="9525">
              <a:solidFill>
                <a:srgbClr val="C00000"/>
              </a:solidFill>
              <a:prstDash val="solid"/>
              <a:miter lim="800000"/>
              <a:headEnd len="sm" w="sm" type="none"/>
              <a:tailEnd len="sm" w="sm" type="none"/>
            </a:ln>
          </p:spPr>
        </p:cxnSp>
        <p:cxnSp>
          <p:nvCxnSpPr>
            <p:cNvPr id="2101" name="Google Shape;2101;p158"/>
            <p:cNvCxnSpPr/>
            <p:nvPr/>
          </p:nvCxnSpPr>
          <p:spPr>
            <a:xfrm>
              <a:off x="7225258" y="3192904"/>
              <a:ext cx="674557" cy="14990"/>
            </a:xfrm>
            <a:prstGeom prst="straightConnector1">
              <a:avLst/>
            </a:prstGeom>
            <a:noFill/>
            <a:ln cap="flat" cmpd="sng" w="9525">
              <a:solidFill>
                <a:srgbClr val="C00000"/>
              </a:solidFill>
              <a:prstDash val="solid"/>
              <a:miter lim="800000"/>
              <a:headEnd len="sm" w="sm" type="none"/>
              <a:tailEnd len="sm" w="sm" type="none"/>
            </a:ln>
          </p:spPr>
        </p:cxnSp>
        <p:cxnSp>
          <p:nvCxnSpPr>
            <p:cNvPr id="2102" name="Google Shape;2102;p158"/>
            <p:cNvCxnSpPr/>
            <p:nvPr/>
          </p:nvCxnSpPr>
          <p:spPr>
            <a:xfrm>
              <a:off x="7210269" y="3597638"/>
              <a:ext cx="809469" cy="14992"/>
            </a:xfrm>
            <a:prstGeom prst="straightConnector1">
              <a:avLst/>
            </a:prstGeom>
            <a:noFill/>
            <a:ln cap="flat" cmpd="sng" w="9525">
              <a:solidFill>
                <a:srgbClr val="C00000"/>
              </a:solidFill>
              <a:prstDash val="solid"/>
              <a:miter lim="800000"/>
              <a:headEnd len="sm" w="sm" type="none"/>
              <a:tailEnd len="sm" w="sm" type="none"/>
            </a:ln>
          </p:spPr>
        </p:cxnSp>
      </p:grpSp>
      <p:sp>
        <p:nvSpPr>
          <p:cNvPr id="2103" name="Google Shape;2103;p158"/>
          <p:cNvSpPr txBox="1"/>
          <p:nvPr/>
        </p:nvSpPr>
        <p:spPr>
          <a:xfrm>
            <a:off x="3522689" y="4886794"/>
            <a:ext cx="595109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Z = A’C’ + AC + B</a:t>
            </a:r>
            <a:endParaRPr b="1" i="0" sz="2800" u="none" cap="none" strike="noStrike">
              <a:solidFill>
                <a:schemeClr val="dk1"/>
              </a:solidFill>
              <a:latin typeface="Calibri"/>
              <a:ea typeface="Calibri"/>
              <a:cs typeface="Calibri"/>
              <a:sym typeface="Calibri"/>
            </a:endParaRPr>
          </a:p>
        </p:txBody>
      </p:sp>
      <p:sp>
        <p:nvSpPr>
          <p:cNvPr id="2104" name="Google Shape;2104;p158"/>
          <p:cNvSpPr txBox="1"/>
          <p:nvPr/>
        </p:nvSpPr>
        <p:spPr>
          <a:xfrm>
            <a:off x="9473784" y="1173126"/>
            <a:ext cx="27182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Minterms: 0,2,6,3,7,5</a:t>
            </a:r>
            <a:endParaRPr b="0" i="0" sz="1800" u="none" cap="none" strike="noStrike">
              <a:solidFill>
                <a:schemeClr val="dk1"/>
              </a:solidFill>
              <a:latin typeface="Calibri"/>
              <a:ea typeface="Calibri"/>
              <a:cs typeface="Calibri"/>
              <a:sym typeface="Calibri"/>
            </a:endParaRPr>
          </a:p>
        </p:txBody>
      </p:sp>
      <p:pic>
        <p:nvPicPr>
          <p:cNvPr id="2105" name="Google Shape;2105;p158"/>
          <p:cNvPicPr preferRelativeResize="0"/>
          <p:nvPr/>
        </p:nvPicPr>
        <p:blipFill rotWithShape="1">
          <a:blip r:embed="rId5">
            <a:alphaModFix/>
          </a:blip>
          <a:srcRect b="0" l="0" r="0" t="0"/>
          <a:stretch/>
        </p:blipFill>
        <p:spPr>
          <a:xfrm>
            <a:off x="9192425" y="1622915"/>
            <a:ext cx="2724753" cy="1648750"/>
          </a:xfrm>
          <a:prstGeom prst="rect">
            <a:avLst/>
          </a:prstGeom>
          <a:noFill/>
          <a:ln>
            <a:noFill/>
          </a:ln>
        </p:spPr>
      </p:pic>
      <p:cxnSp>
        <p:nvCxnSpPr>
          <p:cNvPr id="2106" name="Google Shape;2106;p158"/>
          <p:cNvCxnSpPr/>
          <p:nvPr/>
        </p:nvCxnSpPr>
        <p:spPr>
          <a:xfrm>
            <a:off x="8890782" y="534572"/>
            <a:ext cx="0" cy="5627077"/>
          </a:xfrm>
          <a:prstGeom prst="straightConnector1">
            <a:avLst/>
          </a:prstGeom>
          <a:noFill/>
          <a:ln cap="flat" cmpd="sng" w="76200">
            <a:solidFill>
              <a:srgbClr val="FF0000"/>
            </a:solidFill>
            <a:prstDash val="solid"/>
            <a:miter lim="800000"/>
            <a:headEnd len="sm" w="sm" type="none"/>
            <a:tailEnd len="sm" w="sm" type="non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159"/>
          <p:cNvSpPr txBox="1"/>
          <p:nvPr>
            <p:ph type="title"/>
          </p:nvPr>
        </p:nvSpPr>
        <p:spPr>
          <a:xfrm>
            <a:off x="3401719" y="286605"/>
            <a:ext cx="4024671"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Four Adjacent ones</a:t>
            </a:r>
            <a:endParaRPr b="1" sz="3200">
              <a:solidFill>
                <a:schemeClr val="dk1"/>
              </a:solidFill>
              <a:latin typeface="Times New Roman"/>
              <a:ea typeface="Times New Roman"/>
              <a:cs typeface="Times New Roman"/>
              <a:sym typeface="Times New Roman"/>
            </a:endParaRPr>
          </a:p>
        </p:txBody>
      </p:sp>
      <p:graphicFrame>
        <p:nvGraphicFramePr>
          <p:cNvPr id="2112" name="Google Shape;2112;p159"/>
          <p:cNvGraphicFramePr/>
          <p:nvPr/>
        </p:nvGraphicFramePr>
        <p:xfrm>
          <a:off x="3503712" y="2771636"/>
          <a:ext cx="3000000" cy="3000000"/>
        </p:xfrm>
        <a:graphic>
          <a:graphicData uri="http://schemas.openxmlformats.org/drawingml/2006/table">
            <a:tbl>
              <a:tblPr bandRow="1" firstRow="1">
                <a:noFill/>
                <a:tableStyleId>{B788AA85-BDE0-41F2-A794-91C11FAC9022}</a:tableStyleId>
              </a:tblPr>
              <a:tblGrid>
                <a:gridCol w="1203575"/>
                <a:gridCol w="1203575"/>
                <a:gridCol w="1203575"/>
                <a:gridCol w="1203575"/>
              </a:tblGrid>
              <a:tr h="3852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0       </a:t>
                      </a:r>
                      <a:r>
                        <a:rPr lang="en-US" sz="1600" u="none" cap="none" strike="noStrike">
                          <a:solidFill>
                            <a:srgbClr val="FF0000"/>
                          </a:solidFill>
                          <a:latin typeface="Times New Roman"/>
                          <a:ea typeface="Times New Roman"/>
                          <a:cs typeface="Times New Roman"/>
                          <a:sym typeface="Times New Roman"/>
                        </a:rPr>
                        <a:t>1</a:t>
                      </a:r>
                      <a:endParaRPr sz="1600" u="none" cap="none" strike="noStrike">
                        <a:solidFill>
                          <a:srgbClr val="FF0000"/>
                        </a:solidFill>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4</a:t>
                      </a:r>
                      <a:endParaRPr sz="11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12       </a:t>
                      </a:r>
                      <a:endParaRPr sz="11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200"/>
                        <a:buFont typeface="Times New Roman"/>
                        <a:buNone/>
                      </a:pPr>
                      <a:r>
                        <a:rPr b="1" lang="en-US" sz="1200" u="none" cap="none" strike="noStrike">
                          <a:solidFill>
                            <a:schemeClr val="lt1"/>
                          </a:solidFill>
                          <a:latin typeface="Times New Roman"/>
                          <a:ea typeface="Times New Roman"/>
                          <a:cs typeface="Times New Roman"/>
                          <a:sym typeface="Times New Roman"/>
                        </a:rPr>
                        <a:t>8 </a:t>
                      </a:r>
                      <a:r>
                        <a:rPr b="1" lang="en-US" sz="1100" u="none" cap="none" strike="noStrike">
                          <a:solidFill>
                            <a:schemeClr val="lt1"/>
                          </a:solidFill>
                          <a:latin typeface="Times New Roman"/>
                          <a:ea typeface="Times New Roman"/>
                          <a:cs typeface="Times New Roman"/>
                          <a:sym typeface="Times New Roman"/>
                        </a:rPr>
                        <a:t> </a:t>
                      </a:r>
                      <a:r>
                        <a:rPr b="1" lang="en-US" sz="1100" u="none" cap="none" strike="noStrike">
                          <a:solidFill>
                            <a:schemeClr val="dk1"/>
                          </a:solidFill>
                          <a:latin typeface="Times New Roman"/>
                          <a:ea typeface="Times New Roman"/>
                          <a:cs typeface="Times New Roman"/>
                          <a:sym typeface="Times New Roman"/>
                        </a:rPr>
                        <a:t>     </a:t>
                      </a:r>
                      <a:r>
                        <a:rPr b="1" lang="en-US" sz="1600" u="none" cap="none" strike="noStrike">
                          <a:solidFill>
                            <a:srgbClr val="FF0000"/>
                          </a:solidFill>
                          <a:latin typeface="Times New Roman"/>
                          <a:ea typeface="Times New Roman"/>
                          <a:cs typeface="Times New Roman"/>
                          <a:sym typeface="Times New Roman"/>
                        </a:rPr>
                        <a:t>1</a:t>
                      </a:r>
                      <a:endParaRPr b="1" sz="1100" u="none" cap="none" strike="noStrike">
                        <a:solidFill>
                          <a:srgbClr val="FF0000"/>
                        </a:solidFill>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5200">
                <a:tc>
                  <a:txBody>
                    <a:bodyPr/>
                    <a:lstStyle/>
                    <a:p>
                      <a:pPr indent="0" lvl="0" marL="0" marR="0" rtl="0" algn="l">
                        <a:lnSpc>
                          <a:spcPct val="100000"/>
                        </a:lnSpc>
                        <a:spcBef>
                          <a:spcPts val="0"/>
                        </a:spcBef>
                        <a:spcAft>
                          <a:spcPts val="0"/>
                        </a:spcAft>
                        <a:buClr>
                          <a:schemeClr val="dk1"/>
                        </a:buClr>
                        <a:buSzPts val="1100"/>
                        <a:buFont typeface="Times New Roman"/>
                        <a:buNone/>
                      </a:pPr>
                      <a:r>
                        <a:rPr b="0" lang="en-US" sz="1100" u="none" cap="none" strike="noStrike">
                          <a:solidFill>
                            <a:schemeClr val="dk1"/>
                          </a:solidFill>
                          <a:latin typeface="Times New Roman"/>
                          <a:ea typeface="Times New Roman"/>
                          <a:cs typeface="Times New Roman"/>
                          <a:sym typeface="Times New Roman"/>
                        </a:rPr>
                        <a:t>1       </a:t>
                      </a:r>
                      <a:r>
                        <a:rPr b="1" lang="en-US" sz="1600" u="none" cap="none" strike="noStrike">
                          <a:solidFill>
                            <a:srgbClr val="FF0000"/>
                          </a:solidFill>
                          <a:latin typeface="Times New Roman"/>
                          <a:ea typeface="Times New Roman"/>
                          <a:cs typeface="Times New Roman"/>
                          <a:sym typeface="Times New Roman"/>
                        </a:rPr>
                        <a:t>1</a:t>
                      </a:r>
                      <a:endParaRPr b="1" sz="900" u="none" cap="none" strike="noStrike">
                        <a:solidFill>
                          <a:srgbClr val="FF0000"/>
                        </a:solidFill>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5       </a:t>
                      </a:r>
                      <a:endParaRPr b="1" sz="11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lang="en-US" sz="1100" u="none" cap="none" strike="noStrike">
                          <a:latin typeface="Times New Roman"/>
                          <a:ea typeface="Times New Roman"/>
                          <a:cs typeface="Times New Roman"/>
                          <a:sym typeface="Times New Roman"/>
                        </a:rPr>
                        <a:t>13</a:t>
                      </a:r>
                      <a:endParaRPr b="1" sz="11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Times New Roman"/>
                        <a:buNone/>
                      </a:pPr>
                      <a:r>
                        <a:rPr b="1" lang="en-US" sz="1100" u="none" cap="none" strike="noStrike">
                          <a:latin typeface="Times New Roman"/>
                          <a:ea typeface="Times New Roman"/>
                          <a:cs typeface="Times New Roman"/>
                          <a:sym typeface="Times New Roman"/>
                        </a:rPr>
                        <a:t>9       </a:t>
                      </a:r>
                      <a:r>
                        <a:rPr b="1" lang="en-US" sz="1600" u="none" cap="none" strike="noStrike">
                          <a:solidFill>
                            <a:srgbClr val="FF0000"/>
                          </a:solidFill>
                          <a:latin typeface="Times New Roman"/>
                          <a:ea typeface="Times New Roman"/>
                          <a:cs typeface="Times New Roman"/>
                          <a:sym typeface="Times New Roman"/>
                        </a:rPr>
                        <a:t>1</a:t>
                      </a:r>
                      <a:r>
                        <a:rPr b="1" lang="en-US" sz="1100" u="none" cap="none" strike="noStrike">
                          <a:latin typeface="Times New Roman"/>
                          <a:ea typeface="Times New Roman"/>
                          <a:cs typeface="Times New Roman"/>
                          <a:sym typeface="Times New Roman"/>
                        </a:rPr>
                        <a:t>       </a:t>
                      </a:r>
                      <a:endParaRPr b="1" sz="11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5200">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solidFill>
                            <a:schemeClr val="dk1"/>
                          </a:solidFill>
                          <a:latin typeface="Times New Roman"/>
                          <a:ea typeface="Times New Roman"/>
                          <a:cs typeface="Times New Roman"/>
                          <a:sym typeface="Times New Roman"/>
                        </a:rPr>
                        <a:t>3</a:t>
                      </a:r>
                      <a:r>
                        <a:rPr b="1" lang="en-US" sz="1600" u="none" cap="none" strike="noStrike">
                          <a:solidFill>
                            <a:srgbClr val="FF0000"/>
                          </a:solidFill>
                          <a:latin typeface="Times New Roman"/>
                          <a:ea typeface="Times New Roman"/>
                          <a:cs typeface="Times New Roman"/>
                          <a:sym typeface="Times New Roman"/>
                        </a:rPr>
                        <a:t>     1</a:t>
                      </a:r>
                      <a:endParaRPr sz="11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lang="en-US" sz="1100" u="none" cap="none" strike="noStrike">
                          <a:solidFill>
                            <a:schemeClr val="dk1"/>
                          </a:solidFill>
                          <a:latin typeface="Times New Roman"/>
                          <a:ea typeface="Times New Roman"/>
                          <a:cs typeface="Times New Roman"/>
                          <a:sym typeface="Times New Roman"/>
                        </a:rPr>
                        <a:t>7</a:t>
                      </a:r>
                      <a:r>
                        <a:rPr b="1" lang="en-US" sz="1600" u="none" cap="none" strike="noStrike">
                          <a:solidFill>
                            <a:srgbClr val="FF0000"/>
                          </a:solidFill>
                          <a:latin typeface="Times New Roman"/>
                          <a:ea typeface="Times New Roman"/>
                          <a:cs typeface="Times New Roman"/>
                          <a:sym typeface="Times New Roman"/>
                        </a:rPr>
                        <a:t>   1</a:t>
                      </a:r>
                      <a:endParaRPr b="1" sz="1100" u="none" cap="none" strike="noStrike">
                        <a:solidFill>
                          <a:srgbClr val="FF0000"/>
                        </a:solidFill>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15      </a:t>
                      </a:r>
                      <a:r>
                        <a:rPr b="1" lang="en-US" sz="1600" u="none" cap="none" strike="noStrike">
                          <a:solidFill>
                            <a:srgbClr val="FF0000"/>
                          </a:solidFill>
                          <a:latin typeface="Times New Roman"/>
                          <a:ea typeface="Times New Roman"/>
                          <a:cs typeface="Times New Roman"/>
                          <a:sym typeface="Times New Roman"/>
                        </a:rPr>
                        <a:t>1</a:t>
                      </a:r>
                      <a:endParaRPr sz="11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Times New Roman"/>
                        <a:buNone/>
                      </a:pPr>
                      <a:r>
                        <a:rPr lang="en-US" sz="1100" u="none" cap="none" strike="noStrike">
                          <a:latin typeface="Times New Roman"/>
                          <a:ea typeface="Times New Roman"/>
                          <a:cs typeface="Times New Roman"/>
                          <a:sym typeface="Times New Roman"/>
                        </a:rPr>
                        <a:t>11</a:t>
                      </a:r>
                      <a:r>
                        <a:rPr lang="en-US" sz="1600" u="none" cap="none" strike="noStrike">
                          <a:latin typeface="Times New Roman"/>
                          <a:ea typeface="Times New Roman"/>
                          <a:cs typeface="Times New Roman"/>
                          <a:sym typeface="Times New Roman"/>
                        </a:rPr>
                        <a:t>   </a:t>
                      </a:r>
                      <a:r>
                        <a:rPr b="1" lang="en-US" sz="1600" u="none" cap="none" strike="noStrike">
                          <a:solidFill>
                            <a:srgbClr val="FF0000"/>
                          </a:solidFill>
                          <a:latin typeface="Times New Roman"/>
                          <a:ea typeface="Times New Roman"/>
                          <a:cs typeface="Times New Roman"/>
                          <a:sym typeface="Times New Roman"/>
                        </a:rPr>
                        <a:t>1</a:t>
                      </a:r>
                      <a:endParaRPr sz="11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52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2</a:t>
                      </a:r>
                      <a:endParaRPr sz="11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lang="en-US" sz="1100" u="none" cap="none" strike="noStrike">
                          <a:solidFill>
                            <a:schemeClr val="dk1"/>
                          </a:solidFill>
                          <a:latin typeface="Times New Roman"/>
                          <a:ea typeface="Times New Roman"/>
                          <a:cs typeface="Times New Roman"/>
                          <a:sym typeface="Times New Roman"/>
                        </a:rPr>
                        <a:t>6</a:t>
                      </a:r>
                      <a:endParaRPr b="0" sz="1100" u="none" cap="none" strike="noStrike">
                        <a:solidFill>
                          <a:schemeClr val="dk1"/>
                        </a:solidFill>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14</a:t>
                      </a:r>
                      <a:endParaRPr sz="11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10</a:t>
                      </a:r>
                      <a:endParaRPr sz="1100" u="none" cap="none" strike="noStrike">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113" name="Google Shape;2113;p159"/>
          <p:cNvSpPr txBox="1"/>
          <p:nvPr/>
        </p:nvSpPr>
        <p:spPr>
          <a:xfrm>
            <a:off x="3119670" y="2267580"/>
            <a:ext cx="45236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CD</a:t>
            </a:r>
            <a:endParaRPr b="1" i="0" sz="1800" u="none" cap="none" strike="noStrike">
              <a:solidFill>
                <a:schemeClr val="dk1"/>
              </a:solidFill>
              <a:latin typeface="Calibri"/>
              <a:ea typeface="Calibri"/>
              <a:cs typeface="Calibri"/>
              <a:sym typeface="Calibri"/>
            </a:endParaRPr>
          </a:p>
        </p:txBody>
      </p:sp>
      <p:grpSp>
        <p:nvGrpSpPr>
          <p:cNvPr id="2114" name="Google Shape;2114;p159"/>
          <p:cNvGrpSpPr/>
          <p:nvPr/>
        </p:nvGrpSpPr>
        <p:grpSpPr>
          <a:xfrm>
            <a:off x="2639616" y="2339588"/>
            <a:ext cx="5926600" cy="2025516"/>
            <a:chOff x="2639616" y="2339588"/>
            <a:chExt cx="5926600" cy="2025516"/>
          </a:xfrm>
        </p:grpSpPr>
        <p:cxnSp>
          <p:nvCxnSpPr>
            <p:cNvPr id="2115" name="Google Shape;2115;p159"/>
            <p:cNvCxnSpPr/>
            <p:nvPr/>
          </p:nvCxnSpPr>
          <p:spPr>
            <a:xfrm>
              <a:off x="2927648" y="2339588"/>
              <a:ext cx="576064" cy="432048"/>
            </a:xfrm>
            <a:prstGeom prst="straightConnector1">
              <a:avLst/>
            </a:prstGeom>
            <a:noFill/>
            <a:ln cap="flat" cmpd="sng" w="9525">
              <a:solidFill>
                <a:schemeClr val="dk1"/>
              </a:solidFill>
              <a:prstDash val="solid"/>
              <a:miter lim="800000"/>
              <a:headEnd len="sm" w="sm" type="none"/>
              <a:tailEnd len="sm" w="sm" type="none"/>
            </a:ln>
          </p:spPr>
        </p:cxnSp>
        <p:sp>
          <p:nvSpPr>
            <p:cNvPr id="2116" name="Google Shape;2116;p159"/>
            <p:cNvSpPr txBox="1"/>
            <p:nvPr/>
          </p:nvSpPr>
          <p:spPr>
            <a:xfrm>
              <a:off x="3880923" y="2411596"/>
              <a:ext cx="41549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00</a:t>
              </a:r>
              <a:endParaRPr b="1" i="0" sz="1800" u="none" cap="none" strike="noStrike">
                <a:solidFill>
                  <a:schemeClr val="dk1"/>
                </a:solidFill>
                <a:latin typeface="Times New Roman"/>
                <a:ea typeface="Times New Roman"/>
                <a:cs typeface="Times New Roman"/>
                <a:sym typeface="Times New Roman"/>
              </a:endParaRPr>
            </a:p>
          </p:txBody>
        </p:sp>
        <p:sp>
          <p:nvSpPr>
            <p:cNvPr id="2117" name="Google Shape;2117;p159"/>
            <p:cNvSpPr txBox="1"/>
            <p:nvPr/>
          </p:nvSpPr>
          <p:spPr>
            <a:xfrm>
              <a:off x="5022871" y="2411596"/>
              <a:ext cx="41549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01</a:t>
              </a:r>
              <a:endParaRPr b="1" i="0" sz="1800" u="none" cap="none" strike="noStrike">
                <a:solidFill>
                  <a:schemeClr val="dk1"/>
                </a:solidFill>
                <a:latin typeface="Times New Roman"/>
                <a:ea typeface="Times New Roman"/>
                <a:cs typeface="Times New Roman"/>
                <a:sym typeface="Times New Roman"/>
              </a:endParaRPr>
            </a:p>
          </p:txBody>
        </p:sp>
        <p:sp>
          <p:nvSpPr>
            <p:cNvPr id="2118" name="Google Shape;2118;p159"/>
            <p:cNvSpPr txBox="1"/>
            <p:nvPr/>
          </p:nvSpPr>
          <p:spPr>
            <a:xfrm>
              <a:off x="6231090" y="2411596"/>
              <a:ext cx="40273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11</a:t>
              </a:r>
              <a:endParaRPr b="1" i="0" sz="1800" u="none" cap="none" strike="noStrike">
                <a:solidFill>
                  <a:schemeClr val="dk1"/>
                </a:solidFill>
                <a:latin typeface="Times New Roman"/>
                <a:ea typeface="Times New Roman"/>
                <a:cs typeface="Times New Roman"/>
                <a:sym typeface="Times New Roman"/>
              </a:endParaRPr>
            </a:p>
          </p:txBody>
        </p:sp>
        <p:sp>
          <p:nvSpPr>
            <p:cNvPr id="2119" name="Google Shape;2119;p159"/>
            <p:cNvSpPr txBox="1"/>
            <p:nvPr/>
          </p:nvSpPr>
          <p:spPr>
            <a:xfrm>
              <a:off x="7462216" y="2411596"/>
              <a:ext cx="41549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10</a:t>
              </a:r>
              <a:endParaRPr b="1" i="0" sz="1800" u="none" cap="none" strike="noStrike">
                <a:solidFill>
                  <a:schemeClr val="dk1"/>
                </a:solidFill>
                <a:latin typeface="Times New Roman"/>
                <a:ea typeface="Times New Roman"/>
                <a:cs typeface="Times New Roman"/>
                <a:sym typeface="Times New Roman"/>
              </a:endParaRPr>
            </a:p>
          </p:txBody>
        </p:sp>
        <p:sp>
          <p:nvSpPr>
            <p:cNvPr id="2120" name="Google Shape;2120;p159"/>
            <p:cNvSpPr txBox="1"/>
            <p:nvPr/>
          </p:nvSpPr>
          <p:spPr>
            <a:xfrm>
              <a:off x="2903024" y="2771636"/>
              <a:ext cx="41549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00</a:t>
              </a:r>
              <a:endParaRPr b="1" i="0" sz="1800" u="none" cap="none" strike="noStrike">
                <a:solidFill>
                  <a:schemeClr val="dk1"/>
                </a:solidFill>
                <a:latin typeface="Times New Roman"/>
                <a:ea typeface="Times New Roman"/>
                <a:cs typeface="Times New Roman"/>
                <a:sym typeface="Times New Roman"/>
              </a:endParaRPr>
            </a:p>
          </p:txBody>
        </p:sp>
        <p:sp>
          <p:nvSpPr>
            <p:cNvPr id="2121" name="Google Shape;2121;p159"/>
            <p:cNvSpPr txBox="1"/>
            <p:nvPr/>
          </p:nvSpPr>
          <p:spPr>
            <a:xfrm>
              <a:off x="2903024" y="3203684"/>
              <a:ext cx="41549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01</a:t>
              </a:r>
              <a:endParaRPr b="1" i="0" sz="1800" u="none" cap="none" strike="noStrike">
                <a:solidFill>
                  <a:schemeClr val="dk1"/>
                </a:solidFill>
                <a:latin typeface="Times New Roman"/>
                <a:ea typeface="Times New Roman"/>
                <a:cs typeface="Times New Roman"/>
                <a:sym typeface="Times New Roman"/>
              </a:endParaRPr>
            </a:p>
          </p:txBody>
        </p:sp>
        <p:sp>
          <p:nvSpPr>
            <p:cNvPr id="2122" name="Google Shape;2122;p159"/>
            <p:cNvSpPr txBox="1"/>
            <p:nvPr/>
          </p:nvSpPr>
          <p:spPr>
            <a:xfrm>
              <a:off x="2898760" y="3626440"/>
              <a:ext cx="40273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11</a:t>
              </a:r>
              <a:endParaRPr b="1" i="0" sz="1800" u="none" cap="none" strike="noStrike">
                <a:solidFill>
                  <a:schemeClr val="dk1"/>
                </a:solidFill>
                <a:latin typeface="Times New Roman"/>
                <a:ea typeface="Times New Roman"/>
                <a:cs typeface="Times New Roman"/>
                <a:sym typeface="Times New Roman"/>
              </a:endParaRPr>
            </a:p>
          </p:txBody>
        </p:sp>
        <p:sp>
          <p:nvSpPr>
            <p:cNvPr id="2123" name="Google Shape;2123;p159"/>
            <p:cNvSpPr txBox="1"/>
            <p:nvPr/>
          </p:nvSpPr>
          <p:spPr>
            <a:xfrm>
              <a:off x="2892380" y="3995772"/>
              <a:ext cx="41549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10</a:t>
              </a:r>
              <a:endParaRPr b="1" i="0" sz="1800" u="none" cap="none" strike="noStrike">
                <a:solidFill>
                  <a:schemeClr val="dk1"/>
                </a:solidFill>
                <a:latin typeface="Times New Roman"/>
                <a:ea typeface="Times New Roman"/>
                <a:cs typeface="Times New Roman"/>
                <a:sym typeface="Times New Roman"/>
              </a:endParaRPr>
            </a:p>
          </p:txBody>
        </p:sp>
        <p:sp>
          <p:nvSpPr>
            <p:cNvPr id="2124" name="Google Shape;2124;p159"/>
            <p:cNvSpPr txBox="1"/>
            <p:nvPr/>
          </p:nvSpPr>
          <p:spPr>
            <a:xfrm>
              <a:off x="2639616" y="2474312"/>
              <a:ext cx="45397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AB</a:t>
              </a:r>
              <a:endParaRPr b="1" i="0" sz="1800" u="none" cap="none" strike="noStrike">
                <a:solidFill>
                  <a:schemeClr val="dk1"/>
                </a:solidFill>
                <a:latin typeface="Calibri"/>
                <a:ea typeface="Calibri"/>
                <a:cs typeface="Calibri"/>
                <a:sym typeface="Calibri"/>
              </a:endParaRPr>
            </a:p>
          </p:txBody>
        </p:sp>
        <p:sp>
          <p:nvSpPr>
            <p:cNvPr id="2125" name="Google Shape;2125;p159"/>
            <p:cNvSpPr/>
            <p:nvPr/>
          </p:nvSpPr>
          <p:spPr>
            <a:xfrm>
              <a:off x="3983765" y="3573016"/>
              <a:ext cx="4032448" cy="27037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6" name="Google Shape;2126;p159"/>
            <p:cNvSpPr/>
            <p:nvPr/>
          </p:nvSpPr>
          <p:spPr>
            <a:xfrm>
              <a:off x="7462216" y="2790978"/>
              <a:ext cx="1104000" cy="673200"/>
            </a:xfrm>
            <a:prstGeom prst="leftBracket">
              <a:avLst>
                <a:gd fmla="val 8333" name="adj"/>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7" name="Google Shape;2127;p159"/>
            <p:cNvSpPr/>
            <p:nvPr/>
          </p:nvSpPr>
          <p:spPr>
            <a:xfrm>
              <a:off x="2925123" y="2822847"/>
              <a:ext cx="1442685" cy="661942"/>
            </a:xfrm>
            <a:prstGeom prst="rightBracket">
              <a:avLst>
                <a:gd fmla="val 8333" name="adj"/>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28" name="Google Shape;2128;p159"/>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29" name="Google Shape;2129;p159"/>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130" name="Google Shape;2130;p159"/>
          <p:cNvPicPr preferRelativeResize="0"/>
          <p:nvPr/>
        </p:nvPicPr>
        <p:blipFill rotWithShape="1">
          <a:blip r:embed="rId3">
            <a:alphaModFix/>
          </a:blip>
          <a:srcRect b="0" l="0" r="0" t="0"/>
          <a:stretch/>
        </p:blipFill>
        <p:spPr>
          <a:xfrm>
            <a:off x="2" y="1"/>
            <a:ext cx="1165122" cy="1205499"/>
          </a:xfrm>
          <a:prstGeom prst="rect">
            <a:avLst/>
          </a:prstGeom>
          <a:noFill/>
          <a:ln>
            <a:noFill/>
          </a:ln>
        </p:spPr>
      </p:pic>
      <p:sp>
        <p:nvSpPr>
          <p:cNvPr id="2131" name="Google Shape;2131;p159"/>
          <p:cNvSpPr/>
          <p:nvPr/>
        </p:nvSpPr>
        <p:spPr>
          <a:xfrm>
            <a:off x="8119187" y="3708201"/>
            <a:ext cx="1320235" cy="135185"/>
          </a:xfrm>
          <a:prstGeom prst="rightArrow">
            <a:avLst>
              <a:gd fmla="val 50000" name="adj1"/>
              <a:gd fmla="val 50000" name="adj2"/>
            </a:avLst>
          </a:prstGeom>
          <a:solidFill>
            <a:srgbClr val="FFC000"/>
          </a:solidFill>
          <a:ln cap="flat" cmpd="sng" w="5715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2" name="Google Shape;2132;p159"/>
          <p:cNvSpPr/>
          <p:nvPr/>
        </p:nvSpPr>
        <p:spPr>
          <a:xfrm>
            <a:off x="8119187" y="1645920"/>
            <a:ext cx="180751" cy="1125716"/>
          </a:xfrm>
          <a:prstGeom prst="upArrow">
            <a:avLst>
              <a:gd fmla="val 50000" name="adj1"/>
              <a:gd fmla="val 50000" name="adj2"/>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3" name="Google Shape;2133;p159"/>
          <p:cNvSpPr txBox="1"/>
          <p:nvPr/>
        </p:nvSpPr>
        <p:spPr>
          <a:xfrm>
            <a:off x="7877714" y="1066801"/>
            <a:ext cx="71518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A’D’</a:t>
            </a:r>
            <a:endParaRPr b="1" i="0" sz="2400" u="none" cap="none" strike="noStrike">
              <a:solidFill>
                <a:srgbClr val="FF0000"/>
              </a:solidFill>
              <a:latin typeface="Calibri"/>
              <a:ea typeface="Calibri"/>
              <a:cs typeface="Calibri"/>
              <a:sym typeface="Calibri"/>
            </a:endParaRPr>
          </a:p>
        </p:txBody>
      </p:sp>
      <p:sp>
        <p:nvSpPr>
          <p:cNvPr id="2134" name="Google Shape;2134;p159"/>
          <p:cNvSpPr txBox="1"/>
          <p:nvPr/>
        </p:nvSpPr>
        <p:spPr>
          <a:xfrm>
            <a:off x="9636369" y="3573016"/>
            <a:ext cx="113948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F0000"/>
                </a:solidFill>
                <a:latin typeface="Calibri"/>
                <a:ea typeface="Calibri"/>
                <a:cs typeface="Calibri"/>
                <a:sym typeface="Calibri"/>
              </a:rPr>
              <a:t>AB</a:t>
            </a:r>
            <a:endParaRPr b="1" i="0" sz="2800" u="none" cap="none" strike="noStrike">
              <a:solidFill>
                <a:srgbClr val="FF0000"/>
              </a:solidFill>
              <a:latin typeface="Calibri"/>
              <a:ea typeface="Calibri"/>
              <a:cs typeface="Calibri"/>
              <a:sym typeface="Calibri"/>
            </a:endParaRPr>
          </a:p>
        </p:txBody>
      </p:sp>
      <p:sp>
        <p:nvSpPr>
          <p:cNvPr id="2135" name="Google Shape;2135;p159"/>
          <p:cNvSpPr txBox="1"/>
          <p:nvPr/>
        </p:nvSpPr>
        <p:spPr>
          <a:xfrm>
            <a:off x="4636680" y="4794240"/>
            <a:ext cx="324103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2060"/>
                </a:solidFill>
                <a:latin typeface="Calibri"/>
                <a:ea typeface="Calibri"/>
                <a:cs typeface="Calibri"/>
                <a:sym typeface="Calibri"/>
              </a:rPr>
              <a:t>Y = A’D’ + AB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16"/>
          <p:cNvPicPr preferRelativeResize="0"/>
          <p:nvPr/>
        </p:nvPicPr>
        <p:blipFill rotWithShape="1">
          <a:blip r:embed="rId3">
            <a:alphaModFix/>
          </a:blip>
          <a:srcRect b="0" l="0" r="0" t="0"/>
          <a:stretch/>
        </p:blipFill>
        <p:spPr>
          <a:xfrm>
            <a:off x="1524000" y="1484899"/>
            <a:ext cx="9144000" cy="5373215"/>
          </a:xfrm>
          <a:prstGeom prst="rect">
            <a:avLst/>
          </a:prstGeom>
          <a:noFill/>
          <a:ln>
            <a:noFill/>
          </a:ln>
        </p:spPr>
      </p:pic>
      <p:sp>
        <p:nvSpPr>
          <p:cNvPr id="243" name="Google Shape;243;p16"/>
          <p:cNvSpPr txBox="1"/>
          <p:nvPr/>
        </p:nvSpPr>
        <p:spPr>
          <a:xfrm>
            <a:off x="1396717" y="232712"/>
            <a:ext cx="9820701" cy="61751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A System Using Anolog and Digital Methods</a:t>
            </a:r>
            <a:endParaRPr b="1" i="0" sz="3200" u="none" cap="none" strike="noStrike">
              <a:solidFill>
                <a:schemeClr val="dk1"/>
              </a:solidFill>
              <a:latin typeface="Times New Roman"/>
              <a:ea typeface="Times New Roman"/>
              <a:cs typeface="Times New Roman"/>
              <a:sym typeface="Times New Roman"/>
            </a:endParaRPr>
          </a:p>
        </p:txBody>
      </p:sp>
      <p:sp>
        <p:nvSpPr>
          <p:cNvPr id="244" name="Google Shape;244;p16"/>
          <p:cNvSpPr txBox="1"/>
          <p:nvPr/>
        </p:nvSpPr>
        <p:spPr>
          <a:xfrm>
            <a:off x="737420" y="1189701"/>
            <a:ext cx="10943304" cy="544707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45" name="Google Shape;24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46" name="Google Shape;24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60"/>
          <p:cNvSpPr txBox="1"/>
          <p:nvPr>
            <p:ph idx="1" type="body"/>
          </p:nvPr>
        </p:nvSpPr>
        <p:spPr>
          <a:xfrm>
            <a:off x="489098" y="2114107"/>
            <a:ext cx="5635255" cy="186247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800"/>
              <a:buNone/>
            </a:pPr>
            <a:r>
              <a:rPr lang="en-US" sz="2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sp>
        <p:nvSpPr>
          <p:cNvPr id="2141" name="Google Shape;2141;p160"/>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42" name="Google Shape;2142;p160"/>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143" name="Google Shape;2143;p160"/>
          <p:cNvPicPr preferRelativeResize="0"/>
          <p:nvPr/>
        </p:nvPicPr>
        <p:blipFill rotWithShape="1">
          <a:blip r:embed="rId3">
            <a:alphaModFix/>
          </a:blip>
          <a:srcRect b="0" l="0" r="0" t="0"/>
          <a:stretch/>
        </p:blipFill>
        <p:spPr>
          <a:xfrm>
            <a:off x="8119187" y="729778"/>
            <a:ext cx="3601842" cy="4881416"/>
          </a:xfrm>
          <a:prstGeom prst="rect">
            <a:avLst/>
          </a:prstGeom>
          <a:noFill/>
          <a:ln>
            <a:noFill/>
          </a:ln>
        </p:spPr>
      </p:pic>
      <p:pic>
        <p:nvPicPr>
          <p:cNvPr id="2144" name="Google Shape;2144;p160"/>
          <p:cNvPicPr preferRelativeResize="0"/>
          <p:nvPr/>
        </p:nvPicPr>
        <p:blipFill rotWithShape="1">
          <a:blip r:embed="rId4">
            <a:alphaModFix/>
          </a:blip>
          <a:srcRect b="0" l="0" r="0" t="0"/>
          <a:stretch/>
        </p:blipFill>
        <p:spPr>
          <a:xfrm>
            <a:off x="412218" y="1113945"/>
            <a:ext cx="7389679" cy="5493332"/>
          </a:xfrm>
          <a:prstGeom prst="rect">
            <a:avLst/>
          </a:prstGeom>
          <a:solidFill>
            <a:srgbClr val="BBD6EE"/>
          </a:solidFill>
          <a:ln>
            <a:noFill/>
          </a:ln>
        </p:spPr>
      </p:pic>
      <p:pic>
        <p:nvPicPr>
          <p:cNvPr id="2145" name="Google Shape;2145;p160"/>
          <p:cNvPicPr preferRelativeResize="0"/>
          <p:nvPr/>
        </p:nvPicPr>
        <p:blipFill rotWithShape="1">
          <a:blip r:embed="rId5">
            <a:alphaModFix/>
          </a:blip>
          <a:srcRect b="0" l="0" r="0" t="0"/>
          <a:stretch/>
        </p:blipFill>
        <p:spPr>
          <a:xfrm>
            <a:off x="1" y="2"/>
            <a:ext cx="1076631" cy="1113942"/>
          </a:xfrm>
          <a:prstGeom prst="rect">
            <a:avLst/>
          </a:prstGeom>
          <a:noFill/>
          <a:ln>
            <a:noFill/>
          </a:ln>
        </p:spPr>
      </p:pic>
      <p:sp>
        <p:nvSpPr>
          <p:cNvPr id="2146" name="Google Shape;2146;p160"/>
          <p:cNvSpPr txBox="1"/>
          <p:nvPr/>
        </p:nvSpPr>
        <p:spPr>
          <a:xfrm>
            <a:off x="1923811" y="166875"/>
            <a:ext cx="528320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Practice Example</a:t>
            </a:r>
            <a:endParaRPr b="1"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161"/>
          <p:cNvSpPr txBox="1"/>
          <p:nvPr>
            <p:ph type="title"/>
          </p:nvPr>
        </p:nvSpPr>
        <p:spPr>
          <a:xfrm>
            <a:off x="1625600" y="286605"/>
            <a:ext cx="953008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   Example</a:t>
            </a:r>
            <a:endParaRPr b="1" sz="3200">
              <a:latin typeface="Times New Roman"/>
              <a:ea typeface="Times New Roman"/>
              <a:cs typeface="Times New Roman"/>
              <a:sym typeface="Times New Roman"/>
            </a:endParaRPr>
          </a:p>
        </p:txBody>
      </p:sp>
      <p:sp>
        <p:nvSpPr>
          <p:cNvPr id="2152" name="Google Shape;2152;p161"/>
          <p:cNvSpPr txBox="1"/>
          <p:nvPr>
            <p:ph idx="1" type="body"/>
          </p:nvPr>
        </p:nvSpPr>
        <p:spPr>
          <a:xfrm>
            <a:off x="1145142" y="1313598"/>
            <a:ext cx="10292316" cy="175714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87629" lvl="0" marL="228600" rtl="0" algn="just">
              <a:lnSpc>
                <a:spcPct val="90000"/>
              </a:lnSpc>
              <a:spcBef>
                <a:spcPts val="0"/>
              </a:spcBef>
              <a:spcAft>
                <a:spcPts val="0"/>
              </a:spcAft>
              <a:buClr>
                <a:schemeClr val="dk1"/>
              </a:buClr>
              <a:buSzPct val="100000"/>
              <a:buNone/>
            </a:pPr>
            <a:r>
              <a:t/>
            </a:r>
            <a:endParaRPr>
              <a:latin typeface="Times New Roman"/>
              <a:ea typeface="Times New Roman"/>
              <a:cs typeface="Times New Roman"/>
              <a:sym typeface="Times New Roman"/>
            </a:endParaRPr>
          </a:p>
          <a:p>
            <a:pPr indent="-87629" lvl="0" marL="22860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FF0000"/>
              </a:buClr>
              <a:buSzPct val="100000"/>
              <a:buNone/>
            </a:pPr>
            <a:r>
              <a:rPr b="1" lang="en-US" sz="3600">
                <a:solidFill>
                  <a:srgbClr val="FF0000"/>
                </a:solidFill>
                <a:latin typeface="Times New Roman"/>
                <a:ea typeface="Times New Roman"/>
                <a:cs typeface="Times New Roman"/>
                <a:sym typeface="Times New Roman"/>
              </a:rPr>
              <a:t>What is the solution of k map if all entries are 1?. We want SOP form solution.</a:t>
            </a:r>
            <a:endParaRPr sz="3600">
              <a:solidFill>
                <a:srgbClr val="FF0000"/>
              </a:solidFill>
            </a:endParaRPr>
          </a:p>
          <a:p>
            <a:pPr indent="-87629" lvl="0" marL="228600" rtl="0" algn="l">
              <a:lnSpc>
                <a:spcPct val="90000"/>
              </a:lnSpc>
              <a:spcBef>
                <a:spcPts val="1000"/>
              </a:spcBef>
              <a:spcAft>
                <a:spcPts val="0"/>
              </a:spcAft>
              <a:buClr>
                <a:schemeClr val="dk1"/>
              </a:buClr>
              <a:buSzPct val="100000"/>
              <a:buNone/>
            </a:pPr>
            <a:r>
              <a:t/>
            </a:r>
            <a:endParaRPr/>
          </a:p>
        </p:txBody>
      </p:sp>
      <p:sp>
        <p:nvSpPr>
          <p:cNvPr id="2153" name="Google Shape;2153;p161"/>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54" name="Google Shape;2154;p161"/>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155" name="Google Shape;2155;p161"/>
          <p:cNvPicPr preferRelativeResize="0"/>
          <p:nvPr/>
        </p:nvPicPr>
        <p:blipFill rotWithShape="1">
          <a:blip r:embed="rId3">
            <a:alphaModFix/>
          </a:blip>
          <a:srcRect b="0" l="0" r="0" t="0"/>
          <a:stretch/>
        </p:blipFill>
        <p:spPr>
          <a:xfrm>
            <a:off x="1" y="1"/>
            <a:ext cx="1269599" cy="1313597"/>
          </a:xfrm>
          <a:prstGeom prst="rect">
            <a:avLst/>
          </a:prstGeom>
          <a:noFill/>
          <a:ln>
            <a:noFill/>
          </a:ln>
        </p:spPr>
      </p:pic>
      <p:pic>
        <p:nvPicPr>
          <p:cNvPr id="2156" name="Google Shape;2156;p161"/>
          <p:cNvPicPr preferRelativeResize="0"/>
          <p:nvPr/>
        </p:nvPicPr>
        <p:blipFill rotWithShape="1">
          <a:blip r:embed="rId4">
            <a:alphaModFix/>
          </a:blip>
          <a:srcRect b="0" l="0" r="0" t="0"/>
          <a:stretch/>
        </p:blipFill>
        <p:spPr>
          <a:xfrm>
            <a:off x="3894781" y="3294703"/>
            <a:ext cx="3878237" cy="2522703"/>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162"/>
          <p:cNvSpPr txBox="1"/>
          <p:nvPr>
            <p:ph type="title"/>
          </p:nvPr>
        </p:nvSpPr>
        <p:spPr>
          <a:xfrm>
            <a:off x="1625600" y="286605"/>
            <a:ext cx="953008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Times New Roman"/>
              <a:buNone/>
            </a:pPr>
            <a:br>
              <a:rPr b="1" lang="en-US" sz="3200">
                <a:solidFill>
                  <a:srgbClr val="FF0000"/>
                </a:solidFill>
                <a:latin typeface="Times New Roman"/>
                <a:ea typeface="Times New Roman"/>
                <a:cs typeface="Times New Roman"/>
                <a:sym typeface="Times New Roman"/>
              </a:rPr>
            </a:br>
            <a:r>
              <a:rPr b="1" lang="en-US" sz="3200">
                <a:solidFill>
                  <a:srgbClr val="FF0000"/>
                </a:solidFill>
                <a:latin typeface="Times New Roman"/>
                <a:ea typeface="Times New Roman"/>
                <a:cs typeface="Times New Roman"/>
                <a:sym typeface="Times New Roman"/>
              </a:rPr>
              <a:t>What is the solution of k map if all entries are 1?. We want SOP form solution.</a:t>
            </a:r>
            <a:br>
              <a:rPr lang="en-US" sz="3200">
                <a:solidFill>
                  <a:srgbClr val="FF0000"/>
                </a:solidFill>
              </a:rPr>
            </a:br>
            <a:endParaRPr b="1" sz="3200">
              <a:latin typeface="Times New Roman"/>
              <a:ea typeface="Times New Roman"/>
              <a:cs typeface="Times New Roman"/>
              <a:sym typeface="Times New Roman"/>
            </a:endParaRPr>
          </a:p>
        </p:txBody>
      </p:sp>
      <p:sp>
        <p:nvSpPr>
          <p:cNvPr id="2162" name="Google Shape;2162;p162"/>
          <p:cNvSpPr txBox="1"/>
          <p:nvPr>
            <p:ph idx="1" type="body"/>
          </p:nvPr>
        </p:nvSpPr>
        <p:spPr>
          <a:xfrm>
            <a:off x="1063256" y="1447800"/>
            <a:ext cx="10292316" cy="44196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rtl="0" algn="just">
              <a:lnSpc>
                <a:spcPct val="90000"/>
              </a:lnSpc>
              <a:spcBef>
                <a:spcPts val="0"/>
              </a:spcBef>
              <a:spcAft>
                <a:spcPts val="0"/>
              </a:spcAft>
              <a:buClr>
                <a:schemeClr val="dk1"/>
              </a:buClr>
              <a:buSzPts val="2400"/>
              <a:buNone/>
            </a:pPr>
            <a:r>
              <a:t/>
            </a:r>
            <a:endParaRPr>
              <a:latin typeface="Times New Roman"/>
              <a:ea typeface="Times New Roman"/>
              <a:cs typeface="Times New Roman"/>
              <a:sym typeface="Times New Roman"/>
            </a:endParaRPr>
          </a:p>
          <a:p>
            <a:pPr indent="-76200" lvl="0" marL="228600" rtl="0" algn="just">
              <a:lnSpc>
                <a:spcPct val="90000"/>
              </a:lnSpc>
              <a:spcBef>
                <a:spcPts val="1000"/>
              </a:spcBef>
              <a:spcAft>
                <a:spcPts val="0"/>
              </a:spcAft>
              <a:buClr>
                <a:schemeClr val="dk1"/>
              </a:buClr>
              <a:buSzPts val="24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a:p>
        </p:txBody>
      </p:sp>
      <p:sp>
        <p:nvSpPr>
          <p:cNvPr id="2163" name="Google Shape;2163;p162"/>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64" name="Google Shape;2164;p162"/>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165" name="Google Shape;2165;p162"/>
          <p:cNvPicPr preferRelativeResize="0"/>
          <p:nvPr/>
        </p:nvPicPr>
        <p:blipFill rotWithShape="1">
          <a:blip r:embed="rId3">
            <a:alphaModFix/>
          </a:blip>
          <a:srcRect b="0" l="0" r="0" t="0"/>
          <a:stretch/>
        </p:blipFill>
        <p:spPr>
          <a:xfrm>
            <a:off x="1" y="1"/>
            <a:ext cx="1269599" cy="1313597"/>
          </a:xfrm>
          <a:prstGeom prst="rect">
            <a:avLst/>
          </a:prstGeom>
          <a:noFill/>
          <a:ln>
            <a:noFill/>
          </a:ln>
        </p:spPr>
      </p:pic>
      <p:pic>
        <p:nvPicPr>
          <p:cNvPr id="2166" name="Google Shape;2166;p162"/>
          <p:cNvPicPr preferRelativeResize="0"/>
          <p:nvPr/>
        </p:nvPicPr>
        <p:blipFill rotWithShape="1">
          <a:blip r:embed="rId4">
            <a:alphaModFix/>
          </a:blip>
          <a:srcRect b="0" l="0" r="0" t="0"/>
          <a:stretch/>
        </p:blipFill>
        <p:spPr>
          <a:xfrm>
            <a:off x="1269600" y="1066801"/>
            <a:ext cx="4391025" cy="1976650"/>
          </a:xfrm>
          <a:prstGeom prst="rect">
            <a:avLst/>
          </a:prstGeom>
          <a:noFill/>
          <a:ln>
            <a:noFill/>
          </a:ln>
        </p:spPr>
      </p:pic>
      <p:graphicFrame>
        <p:nvGraphicFramePr>
          <p:cNvPr id="2167" name="Google Shape;2167;p162"/>
          <p:cNvGraphicFramePr/>
          <p:nvPr/>
        </p:nvGraphicFramePr>
        <p:xfrm>
          <a:off x="1885097" y="3835830"/>
          <a:ext cx="3000000" cy="3000000"/>
        </p:xfrm>
        <a:graphic>
          <a:graphicData uri="http://schemas.openxmlformats.org/drawingml/2006/table">
            <a:tbl>
              <a:tblPr bandRow="1" firstRow="1">
                <a:noFill/>
                <a:tableStyleId>{B788AA85-BDE0-41F2-A794-91C11FAC9022}</a:tableStyleId>
              </a:tblPr>
              <a:tblGrid>
                <a:gridCol w="1114225"/>
                <a:gridCol w="1114225"/>
                <a:gridCol w="1114225"/>
                <a:gridCol w="1114225"/>
              </a:tblGrid>
              <a:tr h="501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3</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a:t>
                      </a:r>
                      <a:endParaRPr sz="1800" u="none" cap="none" strike="noStrike"/>
                    </a:p>
                  </a:txBody>
                  <a:tcPr marT="45725" marB="45725" marR="91450" marL="91450"/>
                </a:tc>
              </a:tr>
              <a:tr h="501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4</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7</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6</a:t>
                      </a:r>
                      <a:endParaRPr sz="1800" u="none" cap="none" strike="noStrike"/>
                    </a:p>
                  </a:txBody>
                  <a:tcPr marT="45725" marB="45725" marR="91450" marL="91450"/>
                </a:tc>
              </a:tr>
              <a:tr h="501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12</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13</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14</a:t>
                      </a:r>
                      <a:endParaRPr sz="1800" u="none" cap="none" strike="noStrike"/>
                    </a:p>
                  </a:txBody>
                  <a:tcPr marT="45725" marB="45725" marR="91450" marL="91450"/>
                </a:tc>
              </a:tr>
              <a:tr h="501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8</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9</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11</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a:t>
                      </a:r>
                      <a:endParaRPr sz="1800" u="none" cap="none" strike="noStrike"/>
                    </a:p>
                  </a:txBody>
                  <a:tcPr marT="45725" marB="45725" marR="91450" marL="91450"/>
                </a:tc>
              </a:tr>
            </a:tbl>
          </a:graphicData>
        </a:graphic>
      </p:graphicFrame>
      <p:grpSp>
        <p:nvGrpSpPr>
          <p:cNvPr id="2168" name="Google Shape;2168;p162"/>
          <p:cNvGrpSpPr/>
          <p:nvPr/>
        </p:nvGrpSpPr>
        <p:grpSpPr>
          <a:xfrm>
            <a:off x="1269600" y="3470315"/>
            <a:ext cx="5286771" cy="2397085"/>
            <a:chOff x="2164080" y="1478280"/>
            <a:chExt cx="5286771" cy="2397085"/>
          </a:xfrm>
        </p:grpSpPr>
        <p:sp>
          <p:nvSpPr>
            <p:cNvPr id="2169" name="Google Shape;2169;p162"/>
            <p:cNvSpPr txBox="1"/>
            <p:nvPr/>
          </p:nvSpPr>
          <p:spPr>
            <a:xfrm>
              <a:off x="2164080" y="1627108"/>
              <a:ext cx="533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AB</a:t>
              </a:r>
              <a:endParaRPr b="0" i="0" sz="1800" u="none" cap="none" strike="noStrike">
                <a:solidFill>
                  <a:schemeClr val="dk1"/>
                </a:solidFill>
                <a:latin typeface="Calibri"/>
                <a:ea typeface="Calibri"/>
                <a:cs typeface="Calibri"/>
                <a:sym typeface="Calibri"/>
              </a:endParaRPr>
            </a:p>
          </p:txBody>
        </p:sp>
        <p:grpSp>
          <p:nvGrpSpPr>
            <p:cNvPr id="2170" name="Google Shape;2170;p162"/>
            <p:cNvGrpSpPr/>
            <p:nvPr/>
          </p:nvGrpSpPr>
          <p:grpSpPr>
            <a:xfrm>
              <a:off x="2240280" y="1478280"/>
              <a:ext cx="5210571" cy="2397085"/>
              <a:chOff x="2240280" y="1478280"/>
              <a:chExt cx="5210571" cy="2397085"/>
            </a:xfrm>
          </p:grpSpPr>
          <p:cxnSp>
            <p:nvCxnSpPr>
              <p:cNvPr id="2171" name="Google Shape;2171;p162"/>
              <p:cNvCxnSpPr/>
              <p:nvPr/>
            </p:nvCxnSpPr>
            <p:spPr>
              <a:xfrm>
                <a:off x="2392680" y="1478280"/>
                <a:ext cx="381000" cy="365760"/>
              </a:xfrm>
              <a:prstGeom prst="straightConnector1">
                <a:avLst/>
              </a:prstGeom>
              <a:noFill/>
              <a:ln cap="flat" cmpd="sng" w="9525">
                <a:solidFill>
                  <a:schemeClr val="accent1"/>
                </a:solidFill>
                <a:prstDash val="solid"/>
                <a:miter lim="800000"/>
                <a:headEnd len="sm" w="sm" type="none"/>
                <a:tailEnd len="sm" w="sm" type="none"/>
              </a:ln>
            </p:spPr>
          </p:cxnSp>
          <p:sp>
            <p:nvSpPr>
              <p:cNvPr id="2172" name="Google Shape;2172;p162"/>
              <p:cNvSpPr txBox="1"/>
              <p:nvPr/>
            </p:nvSpPr>
            <p:spPr>
              <a:xfrm>
                <a:off x="3185160" y="1520428"/>
                <a:ext cx="42656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	01	     11	          10</a:t>
                </a:r>
                <a:endParaRPr b="0" i="0" sz="1800" u="none" cap="none" strike="noStrike">
                  <a:solidFill>
                    <a:schemeClr val="dk1"/>
                  </a:solidFill>
                  <a:latin typeface="Calibri"/>
                  <a:ea typeface="Calibri"/>
                  <a:cs typeface="Calibri"/>
                  <a:sym typeface="Calibri"/>
                </a:endParaRPr>
              </a:p>
            </p:txBody>
          </p:sp>
          <p:sp>
            <p:nvSpPr>
              <p:cNvPr id="2173" name="Google Shape;2173;p162"/>
              <p:cNvSpPr txBox="1"/>
              <p:nvPr/>
            </p:nvSpPr>
            <p:spPr>
              <a:xfrm>
                <a:off x="2583180" y="1478280"/>
                <a:ext cx="4953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CD</a:t>
                </a:r>
                <a:endParaRPr b="0" i="0" sz="1800" u="none" cap="none" strike="noStrike">
                  <a:solidFill>
                    <a:schemeClr val="dk1"/>
                  </a:solidFill>
                  <a:latin typeface="Calibri"/>
                  <a:ea typeface="Calibri"/>
                  <a:cs typeface="Calibri"/>
                  <a:sym typeface="Calibri"/>
                </a:endParaRPr>
              </a:p>
            </p:txBody>
          </p:sp>
          <p:sp>
            <p:nvSpPr>
              <p:cNvPr id="2174" name="Google Shape;2174;p162"/>
              <p:cNvSpPr txBox="1"/>
              <p:nvPr/>
            </p:nvSpPr>
            <p:spPr>
              <a:xfrm>
                <a:off x="2240280" y="1844040"/>
                <a:ext cx="4953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10</a:t>
                </a:r>
                <a:endParaRPr b="0" i="0" sz="1800" u="none" cap="none" strike="noStrike">
                  <a:solidFill>
                    <a:schemeClr val="dk1"/>
                  </a:solidFill>
                  <a:latin typeface="Calibri"/>
                  <a:ea typeface="Calibri"/>
                  <a:cs typeface="Calibri"/>
                  <a:sym typeface="Calibri"/>
                </a:endParaRPr>
              </a:p>
            </p:txBody>
          </p:sp>
        </p:grpSp>
      </p:grpSp>
      <p:pic>
        <p:nvPicPr>
          <p:cNvPr id="2175" name="Google Shape;2175;p162"/>
          <p:cNvPicPr preferRelativeResize="0"/>
          <p:nvPr/>
        </p:nvPicPr>
        <p:blipFill rotWithShape="1">
          <a:blip r:embed="rId5">
            <a:alphaModFix/>
          </a:blip>
          <a:srcRect b="0" l="0" r="0" t="0"/>
          <a:stretch/>
        </p:blipFill>
        <p:spPr>
          <a:xfrm>
            <a:off x="7477334" y="764275"/>
            <a:ext cx="3878237" cy="2522703"/>
          </a:xfrm>
          <a:prstGeom prst="rect">
            <a:avLst/>
          </a:prstGeom>
          <a:noFill/>
          <a:ln>
            <a:noFill/>
          </a:ln>
        </p:spPr>
      </p:pic>
      <p:sp>
        <p:nvSpPr>
          <p:cNvPr id="2176" name="Google Shape;2176;p162"/>
          <p:cNvSpPr txBox="1"/>
          <p:nvPr/>
        </p:nvSpPr>
        <p:spPr>
          <a:xfrm>
            <a:off x="7477335" y="3836075"/>
            <a:ext cx="4068672"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Y (A,B)  = A’B’+ A’B +AB’+ AB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Y            = A’(B’+B)  +  A B’+B)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Y             = A’+ 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Y              = 1 </a:t>
            </a:r>
            <a:endParaRPr b="1" i="0" sz="2400" u="none" cap="none" strike="noStrike">
              <a:solidFill>
                <a:schemeClr val="dk1"/>
              </a:solidFill>
              <a:latin typeface="Calibri"/>
              <a:ea typeface="Calibri"/>
              <a:cs typeface="Calibri"/>
              <a:sym typeface="Calibri"/>
            </a:endParaRPr>
          </a:p>
        </p:txBody>
      </p:sp>
      <p:cxnSp>
        <p:nvCxnSpPr>
          <p:cNvPr id="2177" name="Google Shape;2177;p162"/>
          <p:cNvCxnSpPr/>
          <p:nvPr/>
        </p:nvCxnSpPr>
        <p:spPr>
          <a:xfrm>
            <a:off x="6842974" y="873457"/>
            <a:ext cx="0" cy="5167907"/>
          </a:xfrm>
          <a:prstGeom prst="straightConnector1">
            <a:avLst/>
          </a:prstGeom>
          <a:noFill/>
          <a:ln cap="flat" cmpd="sng" w="76200">
            <a:solidFill>
              <a:srgbClr val="FFC000"/>
            </a:solidFill>
            <a:prstDash val="solid"/>
            <a:miter lim="800000"/>
            <a:headEnd len="sm" w="sm" type="none"/>
            <a:tailEnd len="sm" w="sm" type="none"/>
          </a:ln>
        </p:spPr>
      </p:cxn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163"/>
          <p:cNvSpPr txBox="1"/>
          <p:nvPr>
            <p:ph type="title"/>
          </p:nvPr>
        </p:nvSpPr>
        <p:spPr>
          <a:xfrm>
            <a:off x="1501877" y="298567"/>
            <a:ext cx="9338187" cy="57785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70C0"/>
              </a:buClr>
              <a:buSzPct val="100000"/>
              <a:buFont typeface="Times New Roman"/>
              <a:buNone/>
            </a:pPr>
            <a:r>
              <a:rPr b="1" lang="en-US" sz="4000">
                <a:solidFill>
                  <a:srgbClr val="0070C0"/>
                </a:solidFill>
              </a:rPr>
              <a:t>Folding K map in horizontal direction</a:t>
            </a:r>
            <a:endParaRPr b="1" sz="4000">
              <a:solidFill>
                <a:srgbClr val="0070C0"/>
              </a:solidFill>
            </a:endParaRPr>
          </a:p>
        </p:txBody>
      </p:sp>
      <p:sp>
        <p:nvSpPr>
          <p:cNvPr id="2183" name="Google Shape;2183;p1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184" name="Google Shape;2184;p1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85" name="Google Shape;2185;p163"/>
          <p:cNvPicPr preferRelativeResize="0"/>
          <p:nvPr/>
        </p:nvPicPr>
        <p:blipFill rotWithShape="1">
          <a:blip r:embed="rId3">
            <a:alphaModFix/>
          </a:blip>
          <a:srcRect b="0" l="0" r="0" t="0"/>
          <a:stretch/>
        </p:blipFill>
        <p:spPr>
          <a:xfrm>
            <a:off x="1135625" y="1174981"/>
            <a:ext cx="10369437" cy="5001981"/>
          </a:xfrm>
          <a:prstGeom prst="rect">
            <a:avLst/>
          </a:prstGeom>
          <a:noFill/>
          <a:ln>
            <a:noFill/>
          </a:ln>
        </p:spPr>
      </p:pic>
      <p:pic>
        <p:nvPicPr>
          <p:cNvPr id="2186" name="Google Shape;2186;p163"/>
          <p:cNvPicPr preferRelativeResize="0"/>
          <p:nvPr/>
        </p:nvPicPr>
        <p:blipFill rotWithShape="1">
          <a:blip r:embed="rId4">
            <a:alphaModFix/>
          </a:blip>
          <a:srcRect b="0" l="0" r="0" t="0"/>
          <a:stretch/>
        </p:blipFill>
        <p:spPr>
          <a:xfrm>
            <a:off x="1" y="2"/>
            <a:ext cx="1135625" cy="117498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164"/>
          <p:cNvSpPr txBox="1"/>
          <p:nvPr>
            <p:ph type="title"/>
          </p:nvPr>
        </p:nvSpPr>
        <p:spPr>
          <a:xfrm>
            <a:off x="1076632" y="304772"/>
            <a:ext cx="4846496" cy="79298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3200"/>
              <a:buFont typeface="Times New Roman"/>
              <a:buNone/>
            </a:pPr>
            <a:r>
              <a:rPr b="1" lang="en-US" sz="3200">
                <a:solidFill>
                  <a:srgbClr val="0070C0"/>
                </a:solidFill>
              </a:rPr>
              <a:t>Folding K map  only in horizontal direction</a:t>
            </a:r>
            <a:endParaRPr b="1" sz="3200">
              <a:solidFill>
                <a:srgbClr val="0070C0"/>
              </a:solidFill>
            </a:endParaRPr>
          </a:p>
        </p:txBody>
      </p:sp>
      <p:sp>
        <p:nvSpPr>
          <p:cNvPr id="2192" name="Google Shape;2192;p1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93" name="Google Shape;2193;p164"/>
          <p:cNvSpPr txBox="1"/>
          <p:nvPr/>
        </p:nvSpPr>
        <p:spPr>
          <a:xfrm>
            <a:off x="6960358" y="304771"/>
            <a:ext cx="496778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B050"/>
                </a:solidFill>
                <a:latin typeface="Calibri"/>
                <a:ea typeface="Calibri"/>
                <a:cs typeface="Calibri"/>
                <a:sym typeface="Calibri"/>
              </a:rPr>
              <a:t>Folding K map only in Vertical direction</a:t>
            </a:r>
            <a:endParaRPr b="0" i="0" sz="2800" u="none" cap="none" strike="noStrike">
              <a:solidFill>
                <a:srgbClr val="00B050"/>
              </a:solidFill>
              <a:latin typeface="Calibri"/>
              <a:ea typeface="Calibri"/>
              <a:cs typeface="Calibri"/>
              <a:sym typeface="Calibri"/>
            </a:endParaRPr>
          </a:p>
        </p:txBody>
      </p:sp>
      <p:cxnSp>
        <p:nvCxnSpPr>
          <p:cNvPr id="2194" name="Google Shape;2194;p164"/>
          <p:cNvCxnSpPr/>
          <p:nvPr/>
        </p:nvCxnSpPr>
        <p:spPr>
          <a:xfrm flipH="1">
            <a:off x="6373504" y="589754"/>
            <a:ext cx="13648" cy="5456204"/>
          </a:xfrm>
          <a:prstGeom prst="straightConnector1">
            <a:avLst/>
          </a:prstGeom>
          <a:noFill/>
          <a:ln cap="flat" cmpd="sng" w="76200">
            <a:solidFill>
              <a:schemeClr val="accent1"/>
            </a:solidFill>
            <a:prstDash val="solid"/>
            <a:miter lim="800000"/>
            <a:headEnd len="sm" w="sm" type="none"/>
            <a:tailEnd len="sm" w="sm" type="none"/>
          </a:ln>
        </p:spPr>
      </p:cxnSp>
      <p:sp>
        <p:nvSpPr>
          <p:cNvPr id="2195" name="Google Shape;2195;p164"/>
          <p:cNvSpPr txBox="1"/>
          <p:nvPr>
            <p:ph idx="1" type="body"/>
          </p:nvPr>
        </p:nvSpPr>
        <p:spPr>
          <a:xfrm>
            <a:off x="838200" y="1825625"/>
            <a:ext cx="10515600"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pic>
        <p:nvPicPr>
          <p:cNvPr id="2196" name="Google Shape;2196;p164"/>
          <p:cNvPicPr preferRelativeResize="0"/>
          <p:nvPr/>
        </p:nvPicPr>
        <p:blipFill rotWithShape="1">
          <a:blip r:embed="rId3">
            <a:alphaModFix/>
          </a:blip>
          <a:srcRect b="0" l="0" r="0" t="0"/>
          <a:stretch/>
        </p:blipFill>
        <p:spPr>
          <a:xfrm>
            <a:off x="363656" y="1349385"/>
            <a:ext cx="5705475" cy="4743450"/>
          </a:xfrm>
          <a:prstGeom prst="rect">
            <a:avLst/>
          </a:prstGeom>
          <a:noFill/>
          <a:ln>
            <a:noFill/>
          </a:ln>
        </p:spPr>
      </p:pic>
      <p:pic>
        <p:nvPicPr>
          <p:cNvPr id="2197" name="Google Shape;2197;p164"/>
          <p:cNvPicPr preferRelativeResize="0"/>
          <p:nvPr/>
        </p:nvPicPr>
        <p:blipFill rotWithShape="1">
          <a:blip r:embed="rId4">
            <a:alphaModFix/>
          </a:blip>
          <a:srcRect b="0" l="0" r="0" t="0"/>
          <a:stretch/>
        </p:blipFill>
        <p:spPr>
          <a:xfrm>
            <a:off x="6519507" y="1325572"/>
            <a:ext cx="4972050" cy="4791075"/>
          </a:xfrm>
          <a:prstGeom prst="rect">
            <a:avLst/>
          </a:prstGeom>
          <a:noFill/>
          <a:ln>
            <a:noFill/>
          </a:ln>
        </p:spPr>
      </p:pic>
      <p:sp>
        <p:nvSpPr>
          <p:cNvPr id="2198" name="Google Shape;2198;p1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199" name="Google Shape;2199;p164"/>
          <p:cNvPicPr preferRelativeResize="0"/>
          <p:nvPr/>
        </p:nvPicPr>
        <p:blipFill rotWithShape="1">
          <a:blip r:embed="rId5">
            <a:alphaModFix/>
          </a:blip>
          <a:srcRect b="0" l="0" r="0" t="0"/>
          <a:stretch/>
        </p:blipFill>
        <p:spPr>
          <a:xfrm>
            <a:off x="2" y="1"/>
            <a:ext cx="940790" cy="973393"/>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65"/>
          <p:cNvSpPr txBox="1"/>
          <p:nvPr>
            <p:ph type="title"/>
          </p:nvPr>
        </p:nvSpPr>
        <p:spPr>
          <a:xfrm>
            <a:off x="1445342" y="365126"/>
            <a:ext cx="9908458" cy="65845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70C0"/>
              </a:buClr>
              <a:buSzPct val="100000"/>
              <a:buFont typeface="Times New Roman"/>
              <a:buNone/>
            </a:pPr>
            <a:r>
              <a:rPr b="1" lang="en-US" sz="3200">
                <a:solidFill>
                  <a:srgbClr val="0070C0"/>
                </a:solidFill>
              </a:rPr>
              <a:t>Folding K map in both horizontal as well as vertical direction</a:t>
            </a:r>
            <a:endParaRPr b="1" sz="3200">
              <a:solidFill>
                <a:srgbClr val="0070C0"/>
              </a:solidFill>
            </a:endParaRPr>
          </a:p>
        </p:txBody>
      </p:sp>
      <p:sp>
        <p:nvSpPr>
          <p:cNvPr id="2205" name="Google Shape;2205;p1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206" name="Google Shape;2206;p1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07" name="Google Shape;2207;p165"/>
          <p:cNvSpPr txBox="1"/>
          <p:nvPr>
            <p:ph idx="1" type="body"/>
          </p:nvPr>
        </p:nvSpPr>
        <p:spPr>
          <a:xfrm>
            <a:off x="838200" y="1825625"/>
            <a:ext cx="10515600" cy="355159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pic>
        <p:nvPicPr>
          <p:cNvPr id="2208" name="Google Shape;2208;p165"/>
          <p:cNvPicPr preferRelativeResize="0"/>
          <p:nvPr/>
        </p:nvPicPr>
        <p:blipFill rotWithShape="1">
          <a:blip r:embed="rId3">
            <a:alphaModFix/>
          </a:blip>
          <a:srcRect b="0" l="0" r="0" t="0"/>
          <a:stretch/>
        </p:blipFill>
        <p:spPr>
          <a:xfrm>
            <a:off x="1633537" y="947737"/>
            <a:ext cx="8924925" cy="5408613"/>
          </a:xfrm>
          <a:prstGeom prst="rect">
            <a:avLst/>
          </a:prstGeom>
          <a:noFill/>
          <a:ln>
            <a:noFill/>
          </a:ln>
        </p:spPr>
      </p:pic>
      <p:pic>
        <p:nvPicPr>
          <p:cNvPr id="2209" name="Google Shape;2209;p165"/>
          <p:cNvPicPr preferRelativeResize="0"/>
          <p:nvPr/>
        </p:nvPicPr>
        <p:blipFill rotWithShape="1">
          <a:blip r:embed="rId4">
            <a:alphaModFix/>
          </a:blip>
          <a:srcRect b="0" l="0" r="0" t="0"/>
          <a:stretch/>
        </p:blipFill>
        <p:spPr>
          <a:xfrm>
            <a:off x="2" y="2"/>
            <a:ext cx="958644" cy="99186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166"/>
          <p:cNvSpPr txBox="1"/>
          <p:nvPr>
            <p:ph type="title"/>
          </p:nvPr>
        </p:nvSpPr>
        <p:spPr>
          <a:xfrm>
            <a:off x="2519516" y="335629"/>
            <a:ext cx="6904703" cy="65845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200"/>
              <a:buFont typeface="Times New Roman"/>
              <a:buNone/>
            </a:pPr>
            <a:r>
              <a:rPr b="1" lang="en-US" sz="3200">
                <a:solidFill>
                  <a:srgbClr val="0070C0"/>
                </a:solidFill>
              </a:rPr>
              <a:t>Folding K map  - AN EXAMPLE </a:t>
            </a:r>
            <a:endParaRPr b="1" sz="3200">
              <a:solidFill>
                <a:srgbClr val="0070C0"/>
              </a:solidFill>
            </a:endParaRPr>
          </a:p>
        </p:txBody>
      </p:sp>
      <p:sp>
        <p:nvSpPr>
          <p:cNvPr id="2215" name="Google Shape;2215;p1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216" name="Google Shape;2216;p1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17" name="Google Shape;2217;p166"/>
          <p:cNvPicPr preferRelativeResize="0"/>
          <p:nvPr>
            <p:ph idx="1" type="body"/>
          </p:nvPr>
        </p:nvPicPr>
        <p:blipFill rotWithShape="1">
          <a:blip r:embed="rId3">
            <a:alphaModFix/>
          </a:blip>
          <a:srcRect b="0" l="0" r="0" t="0"/>
          <a:stretch/>
        </p:blipFill>
        <p:spPr>
          <a:xfrm>
            <a:off x="2033515" y="1023584"/>
            <a:ext cx="8434317" cy="4896997"/>
          </a:xfrm>
          <a:prstGeom prst="rect">
            <a:avLst/>
          </a:prstGeom>
          <a:noFill/>
          <a:ln cap="flat" cmpd="sng" w="9525">
            <a:solidFill>
              <a:schemeClr val="dk1"/>
            </a:solidFill>
            <a:prstDash val="solid"/>
            <a:round/>
            <a:headEnd len="sm" w="sm" type="none"/>
            <a:tailEnd len="sm" w="sm" type="none"/>
          </a:ln>
        </p:spPr>
      </p:pic>
      <p:pic>
        <p:nvPicPr>
          <p:cNvPr id="2218" name="Google Shape;2218;p166"/>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167"/>
          <p:cNvSpPr txBox="1"/>
          <p:nvPr>
            <p:ph type="title"/>
          </p:nvPr>
        </p:nvSpPr>
        <p:spPr>
          <a:xfrm>
            <a:off x="1814052" y="365126"/>
            <a:ext cx="9539748" cy="88848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B050"/>
              </a:buClr>
              <a:buSzPts val="3600"/>
              <a:buFont typeface="Times New Roman"/>
              <a:buNone/>
            </a:pPr>
            <a:r>
              <a:rPr b="1" lang="en-US" sz="3600">
                <a:solidFill>
                  <a:srgbClr val="00B050"/>
                </a:solidFill>
              </a:rPr>
              <a:t>K map for POS form Boolean expressions</a:t>
            </a:r>
            <a:endParaRPr b="1" sz="3600">
              <a:solidFill>
                <a:srgbClr val="00B050"/>
              </a:solidFill>
            </a:endParaRPr>
          </a:p>
        </p:txBody>
      </p:sp>
      <p:pic>
        <p:nvPicPr>
          <p:cNvPr id="2224" name="Google Shape;2224;p167"/>
          <p:cNvPicPr preferRelativeResize="0"/>
          <p:nvPr>
            <p:ph idx="1" type="body"/>
          </p:nvPr>
        </p:nvPicPr>
        <p:blipFill rotWithShape="1">
          <a:blip r:embed="rId3">
            <a:alphaModFix/>
          </a:blip>
          <a:srcRect b="0" l="0" r="0" t="0"/>
          <a:stretch/>
        </p:blipFill>
        <p:spPr>
          <a:xfrm>
            <a:off x="2320120" y="1514902"/>
            <a:ext cx="6728346" cy="4681182"/>
          </a:xfrm>
          <a:prstGeom prst="rect">
            <a:avLst/>
          </a:prstGeom>
          <a:noFill/>
          <a:ln cap="flat" cmpd="sng" w="9525">
            <a:solidFill>
              <a:schemeClr val="dk1"/>
            </a:solidFill>
            <a:prstDash val="solid"/>
            <a:round/>
            <a:headEnd len="sm" w="sm" type="none"/>
            <a:tailEnd len="sm" w="sm" type="none"/>
          </a:ln>
        </p:spPr>
      </p:pic>
      <p:sp>
        <p:nvSpPr>
          <p:cNvPr id="2225" name="Google Shape;2225;p1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26" name="Google Shape;2226;p1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227" name="Google Shape;2227;p167"/>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168"/>
          <p:cNvSpPr txBox="1"/>
          <p:nvPr>
            <p:ph type="title"/>
          </p:nvPr>
        </p:nvSpPr>
        <p:spPr>
          <a:xfrm>
            <a:off x="2904699" y="262835"/>
            <a:ext cx="6091817" cy="84329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200"/>
              <a:buFont typeface="Times New Roman"/>
              <a:buNone/>
            </a:pPr>
            <a:r>
              <a:rPr b="1" lang="en-US" sz="3200">
                <a:solidFill>
                  <a:srgbClr val="0070C0"/>
                </a:solidFill>
              </a:rPr>
              <a:t>POS form – k map simplification</a:t>
            </a:r>
            <a:endParaRPr b="1" sz="3200">
              <a:solidFill>
                <a:srgbClr val="0070C0"/>
              </a:solidFill>
            </a:endParaRPr>
          </a:p>
        </p:txBody>
      </p:sp>
      <p:sp>
        <p:nvSpPr>
          <p:cNvPr id="2233" name="Google Shape;2233;p1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234" name="Google Shape;2234;p1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35" name="Google Shape;2235;p168"/>
          <p:cNvPicPr preferRelativeResize="0"/>
          <p:nvPr>
            <p:ph idx="1" type="body"/>
          </p:nvPr>
        </p:nvPicPr>
        <p:blipFill rotWithShape="1">
          <a:blip r:embed="rId3">
            <a:alphaModFix/>
          </a:blip>
          <a:srcRect b="0" l="0" r="0" t="0"/>
          <a:stretch/>
        </p:blipFill>
        <p:spPr>
          <a:xfrm>
            <a:off x="1869742" y="1364775"/>
            <a:ext cx="7820167" cy="4763069"/>
          </a:xfrm>
          <a:prstGeom prst="rect">
            <a:avLst/>
          </a:prstGeom>
          <a:noFill/>
          <a:ln cap="flat" cmpd="sng" w="9525">
            <a:solidFill>
              <a:schemeClr val="dk1"/>
            </a:solidFill>
            <a:prstDash val="solid"/>
            <a:round/>
            <a:headEnd len="sm" w="sm" type="none"/>
            <a:tailEnd len="sm" w="sm" type="none"/>
          </a:ln>
        </p:spPr>
      </p:pic>
      <p:pic>
        <p:nvPicPr>
          <p:cNvPr id="2236" name="Google Shape;2236;p168"/>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69"/>
          <p:cNvSpPr txBox="1"/>
          <p:nvPr>
            <p:ph type="title"/>
          </p:nvPr>
        </p:nvSpPr>
        <p:spPr>
          <a:xfrm>
            <a:off x="2448636" y="324183"/>
            <a:ext cx="7350457" cy="86317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200"/>
              <a:buFont typeface="Times New Roman"/>
              <a:buNone/>
            </a:pPr>
            <a:r>
              <a:rPr b="1" lang="en-US">
                <a:solidFill>
                  <a:srgbClr val="0070C0"/>
                </a:solidFill>
              </a:rPr>
              <a:t>POS form – k map simplification</a:t>
            </a:r>
            <a:endParaRPr/>
          </a:p>
        </p:txBody>
      </p:sp>
      <p:pic>
        <p:nvPicPr>
          <p:cNvPr id="2242" name="Google Shape;2242;p169"/>
          <p:cNvPicPr preferRelativeResize="0"/>
          <p:nvPr>
            <p:ph idx="1" type="body"/>
          </p:nvPr>
        </p:nvPicPr>
        <p:blipFill rotWithShape="1">
          <a:blip r:embed="rId3">
            <a:alphaModFix/>
          </a:blip>
          <a:srcRect b="0" l="0" r="0" t="0"/>
          <a:stretch/>
        </p:blipFill>
        <p:spPr>
          <a:xfrm>
            <a:off x="1774209" y="1337481"/>
            <a:ext cx="8802805" cy="4702163"/>
          </a:xfrm>
          <a:prstGeom prst="rect">
            <a:avLst/>
          </a:prstGeom>
          <a:noFill/>
          <a:ln cap="flat" cmpd="sng" w="9525">
            <a:solidFill>
              <a:schemeClr val="dk1"/>
            </a:solidFill>
            <a:prstDash val="solid"/>
            <a:round/>
            <a:headEnd len="sm" w="sm" type="none"/>
            <a:tailEnd len="sm" w="sm" type="none"/>
          </a:ln>
        </p:spPr>
      </p:pic>
      <p:sp>
        <p:nvSpPr>
          <p:cNvPr id="2243" name="Google Shape;2243;p1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244" name="Google Shape;2244;p1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45" name="Google Shape;2245;p169"/>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17"/>
          <p:cNvPicPr preferRelativeResize="0"/>
          <p:nvPr/>
        </p:nvPicPr>
        <p:blipFill rotWithShape="1">
          <a:blip r:embed="rId3">
            <a:alphaModFix/>
          </a:blip>
          <a:srcRect b="0" l="0" r="0" t="0"/>
          <a:stretch/>
        </p:blipFill>
        <p:spPr>
          <a:xfrm>
            <a:off x="2763011" y="3024087"/>
            <a:ext cx="6264696" cy="3579826"/>
          </a:xfrm>
          <a:prstGeom prst="rect">
            <a:avLst/>
          </a:prstGeom>
          <a:noFill/>
          <a:ln>
            <a:noFill/>
          </a:ln>
        </p:spPr>
      </p:pic>
      <p:sp>
        <p:nvSpPr>
          <p:cNvPr id="252" name="Google Shape;252;p17"/>
          <p:cNvSpPr/>
          <p:nvPr/>
        </p:nvSpPr>
        <p:spPr>
          <a:xfrm>
            <a:off x="1185649" y="1003289"/>
            <a:ext cx="9820701" cy="156966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The interdisciplinary field that comprises both mechanical and electronic components is known as mechatronics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Both digital and analog electronics are used in the control of various mechanical systems.</a:t>
            </a:r>
            <a:endParaRPr b="0" i="0" sz="1400" u="none" cap="none" strike="noStrike">
              <a:solidFill>
                <a:srgbClr val="000000"/>
              </a:solidFill>
              <a:latin typeface="Arial"/>
              <a:ea typeface="Arial"/>
              <a:cs typeface="Arial"/>
              <a:sym typeface="Arial"/>
            </a:endParaRPr>
          </a:p>
        </p:txBody>
      </p:sp>
      <p:sp>
        <p:nvSpPr>
          <p:cNvPr id="253" name="Google Shape;253;p17"/>
          <p:cNvSpPr txBox="1"/>
          <p:nvPr/>
        </p:nvSpPr>
        <p:spPr>
          <a:xfrm>
            <a:off x="1185649" y="149801"/>
            <a:ext cx="9820701" cy="61751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Mechatronics</a:t>
            </a:r>
            <a:endParaRPr b="1" i="0" sz="3200" u="none" cap="none" strike="noStrike">
              <a:solidFill>
                <a:schemeClr val="dk1"/>
              </a:solidFill>
              <a:latin typeface="Times New Roman"/>
              <a:ea typeface="Times New Roman"/>
              <a:cs typeface="Times New Roman"/>
              <a:sym typeface="Times New Roman"/>
            </a:endParaRPr>
          </a:p>
        </p:txBody>
      </p:sp>
      <p:sp>
        <p:nvSpPr>
          <p:cNvPr id="254" name="Google Shape;254;p17"/>
          <p:cNvSpPr txBox="1"/>
          <p:nvPr/>
        </p:nvSpPr>
        <p:spPr>
          <a:xfrm>
            <a:off x="673509" y="934064"/>
            <a:ext cx="10943304" cy="5762849"/>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55" name="Google Shape;25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56" name="Google Shape;25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57" name="Google Shape;257;p17"/>
          <p:cNvPicPr preferRelativeResize="0"/>
          <p:nvPr/>
        </p:nvPicPr>
        <p:blipFill rotWithShape="1">
          <a:blip r:embed="rId4">
            <a:alphaModFix/>
          </a:blip>
          <a:srcRect b="0" l="0" r="0" t="0"/>
          <a:stretch/>
        </p:blipFill>
        <p:spPr>
          <a:xfrm>
            <a:off x="130792" y="40180"/>
            <a:ext cx="795122" cy="75139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170"/>
          <p:cNvSpPr txBox="1"/>
          <p:nvPr>
            <p:ph type="title"/>
          </p:nvPr>
        </p:nvSpPr>
        <p:spPr>
          <a:xfrm>
            <a:off x="2904699" y="262835"/>
            <a:ext cx="6283546" cy="65845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200"/>
              <a:buFont typeface="Times New Roman"/>
              <a:buNone/>
            </a:pPr>
            <a:r>
              <a:rPr b="1" lang="en-US" sz="3200">
                <a:solidFill>
                  <a:srgbClr val="0070C0"/>
                </a:solidFill>
              </a:rPr>
              <a:t>POS form – k map simplification</a:t>
            </a:r>
            <a:endParaRPr b="1" sz="3200">
              <a:solidFill>
                <a:srgbClr val="0070C0"/>
              </a:solidFill>
            </a:endParaRPr>
          </a:p>
        </p:txBody>
      </p:sp>
      <p:sp>
        <p:nvSpPr>
          <p:cNvPr id="2251" name="Google Shape;2251;p1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252" name="Google Shape;2252;p1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53" name="Google Shape;2253;p170"/>
          <p:cNvSpPr txBox="1"/>
          <p:nvPr>
            <p:ph idx="1" type="body"/>
          </p:nvPr>
        </p:nvSpPr>
        <p:spPr>
          <a:xfrm>
            <a:off x="838200" y="1825625"/>
            <a:ext cx="10515600"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pic>
        <p:nvPicPr>
          <p:cNvPr id="2254" name="Google Shape;2254;p170"/>
          <p:cNvPicPr preferRelativeResize="0"/>
          <p:nvPr/>
        </p:nvPicPr>
        <p:blipFill rotWithShape="1">
          <a:blip r:embed="rId3">
            <a:alphaModFix/>
          </a:blip>
          <a:srcRect b="0" l="0" r="0" t="0"/>
          <a:stretch/>
        </p:blipFill>
        <p:spPr>
          <a:xfrm>
            <a:off x="1795462" y="1100679"/>
            <a:ext cx="8413063" cy="4781505"/>
          </a:xfrm>
          <a:prstGeom prst="rect">
            <a:avLst/>
          </a:prstGeom>
          <a:noFill/>
          <a:ln>
            <a:noFill/>
          </a:ln>
        </p:spPr>
      </p:pic>
      <p:pic>
        <p:nvPicPr>
          <p:cNvPr id="2255" name="Google Shape;2255;p170"/>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p171"/>
          <p:cNvSpPr txBox="1"/>
          <p:nvPr>
            <p:ph type="title"/>
          </p:nvPr>
        </p:nvSpPr>
        <p:spPr>
          <a:xfrm>
            <a:off x="1727200" y="286605"/>
            <a:ext cx="942848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Prime Implicant</a:t>
            </a:r>
            <a:endParaRPr sz="3200">
              <a:solidFill>
                <a:schemeClr val="dk1"/>
              </a:solidFill>
            </a:endParaRPr>
          </a:p>
        </p:txBody>
      </p:sp>
      <p:sp>
        <p:nvSpPr>
          <p:cNvPr id="2261" name="Google Shape;2261;p171"/>
          <p:cNvSpPr txBox="1"/>
          <p:nvPr>
            <p:ph idx="1" type="body"/>
          </p:nvPr>
        </p:nvSpPr>
        <p:spPr>
          <a:xfrm>
            <a:off x="1016001" y="1523999"/>
            <a:ext cx="10743608" cy="421758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lnSpcReduction="10000"/>
          </a:bodyPr>
          <a:lstStyle/>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The process of simplification involves grouping of Minterms &amp; identifying Prime Implicants (PI) &amp; Essential Prime Implicants (EPI)</a:t>
            </a:r>
            <a:endParaRPr/>
          </a:p>
          <a:p>
            <a:pPr indent="-76200" lvl="0" marL="22860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Prime implicant is a group of ones (minterms) that cannot be combined with any other ones (minterms) or groups</a:t>
            </a:r>
            <a:endParaRPr/>
          </a:p>
          <a:p>
            <a:pPr indent="-76200" lvl="0" marL="22860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EPI is PI, in which one or more minterms are unique</a:t>
            </a:r>
            <a:endParaRPr/>
          </a:p>
          <a:p>
            <a:pPr indent="-228600" lvl="1" marL="6858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i.e. it contain atleast one minterm which is not contained in any other PI</a:t>
            </a:r>
            <a:endParaRPr sz="2400">
              <a:solidFill>
                <a:schemeClr val="dk1"/>
              </a:solidFill>
              <a:latin typeface="Times New Roman"/>
              <a:ea typeface="Times New Roman"/>
              <a:cs typeface="Times New Roman"/>
              <a:sym typeface="Times New Roman"/>
            </a:endParaRPr>
          </a:p>
          <a:p>
            <a:pPr indent="-76200" lvl="1" marL="685800" rtl="0" algn="just">
              <a:lnSpc>
                <a:spcPct val="90000"/>
              </a:lnSpc>
              <a:spcBef>
                <a:spcPts val="500"/>
              </a:spcBef>
              <a:spcAft>
                <a:spcPts val="0"/>
              </a:spcAft>
              <a:buClr>
                <a:schemeClr val="dk1"/>
              </a:buClr>
              <a:buSzPts val="2400"/>
              <a:buFont typeface="Noto Sans"/>
              <a:buNone/>
            </a:pPr>
            <a:r>
              <a:t/>
            </a:r>
            <a:endParaRPr>
              <a:solidFill>
                <a:schemeClr val="dk1"/>
              </a:solidFill>
              <a:latin typeface="Times New Roman"/>
              <a:ea typeface="Times New Roman"/>
              <a:cs typeface="Times New Roman"/>
              <a:sym typeface="Times New Roman"/>
            </a:endParaRPr>
          </a:p>
          <a:p>
            <a:pPr indent="-76200" lvl="1" marL="685800" rtl="0" algn="l">
              <a:lnSpc>
                <a:spcPct val="90000"/>
              </a:lnSpc>
              <a:spcBef>
                <a:spcPts val="500"/>
              </a:spcBef>
              <a:spcAft>
                <a:spcPts val="0"/>
              </a:spcAft>
              <a:buClr>
                <a:schemeClr val="dk1"/>
              </a:buClr>
              <a:buSzPts val="2400"/>
              <a:buNone/>
            </a:pPr>
            <a:r>
              <a:t/>
            </a:r>
            <a:endParaRPr/>
          </a:p>
        </p:txBody>
      </p:sp>
      <p:sp>
        <p:nvSpPr>
          <p:cNvPr id="2262" name="Google Shape;2262;p171"/>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63" name="Google Shape;2263;p171"/>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264" name="Google Shape;2264;p171"/>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172"/>
          <p:cNvSpPr txBox="1"/>
          <p:nvPr>
            <p:ph type="title"/>
          </p:nvPr>
        </p:nvSpPr>
        <p:spPr>
          <a:xfrm>
            <a:off x="1665767" y="286605"/>
            <a:ext cx="902208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Prime Implicant (Contd..)</a:t>
            </a:r>
            <a:endParaRPr sz="3200">
              <a:solidFill>
                <a:schemeClr val="dk1"/>
              </a:solidFill>
            </a:endParaRPr>
          </a:p>
        </p:txBody>
      </p:sp>
      <p:graphicFrame>
        <p:nvGraphicFramePr>
          <p:cNvPr id="2271" name="Google Shape;2271;p172"/>
          <p:cNvGraphicFramePr/>
          <p:nvPr/>
        </p:nvGraphicFramePr>
        <p:xfrm>
          <a:off x="6274230" y="4509120"/>
          <a:ext cx="3000000" cy="3000000"/>
        </p:xfrm>
        <a:graphic>
          <a:graphicData uri="http://schemas.openxmlformats.org/drawingml/2006/table">
            <a:tbl>
              <a:tblPr bandRow="1" firstRow="1">
                <a:noFill/>
                <a:tableStyleId>{B788AA85-BDE0-41F2-A794-91C11FAC9022}</a:tableStyleId>
              </a:tblPr>
              <a:tblGrid>
                <a:gridCol w="1203575"/>
                <a:gridCol w="1203575"/>
                <a:gridCol w="1203575"/>
                <a:gridCol w="1203575"/>
              </a:tblGrid>
              <a:tr h="38520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52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520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520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2272" name="Google Shape;2272;p172"/>
          <p:cNvGraphicFramePr/>
          <p:nvPr/>
        </p:nvGraphicFramePr>
        <p:xfrm>
          <a:off x="1665717" y="2464296"/>
          <a:ext cx="3000000" cy="3000000"/>
        </p:xfrm>
        <a:graphic>
          <a:graphicData uri="http://schemas.openxmlformats.org/drawingml/2006/table">
            <a:tbl>
              <a:tblPr bandRow="1" firstRow="1">
                <a:noFill/>
                <a:tableStyleId>{B788AA85-BDE0-41F2-A794-91C11FAC9022}</a:tableStyleId>
              </a:tblPr>
              <a:tblGrid>
                <a:gridCol w="1155575"/>
                <a:gridCol w="1155575"/>
                <a:gridCol w="1155575"/>
                <a:gridCol w="1155575"/>
              </a:tblGrid>
              <a:tr h="4463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lt1"/>
                          </a:solidFill>
                        </a:rPr>
                        <a:t>1</a:t>
                      </a:r>
                      <a:endParaRPr sz="1800" u="none" cap="none" strike="noStrike">
                        <a:solidFill>
                          <a:schemeClr val="lt1"/>
                        </a:solidFill>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solidFill>
                          <a:schemeClr val="lt1"/>
                        </a:solidFill>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6350">
                <a:tc>
                  <a:txBody>
                    <a:bodyPr/>
                    <a:lstStyle/>
                    <a:p>
                      <a:pPr indent="0" lvl="0" marL="0" marR="0" rtl="0" algn="ctr">
                        <a:lnSpc>
                          <a:spcPct val="100000"/>
                        </a:lnSpc>
                        <a:spcBef>
                          <a:spcPts val="0"/>
                        </a:spcBef>
                        <a:spcAft>
                          <a:spcPts val="0"/>
                        </a:spcAft>
                        <a:buClr>
                          <a:schemeClr val="dk1"/>
                        </a:buClr>
                        <a:buSzPts val="1800"/>
                        <a:buFont typeface="Calibri"/>
                        <a:buNone/>
                      </a:pPr>
                      <a:r>
                        <a:rPr b="1" lang="en-US" sz="1800" u="none" cap="none" strike="noStrike">
                          <a:solidFill>
                            <a:schemeClr val="dk1"/>
                          </a:solidFill>
                        </a:rPr>
                        <a:t>1</a:t>
                      </a:r>
                      <a:endParaRPr b="1" sz="1800" u="none" cap="none" strike="noStrike">
                        <a:solidFill>
                          <a:schemeClr val="dk1"/>
                        </a:solidFill>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solidFill>
                          <a:schemeClr val="dk1"/>
                        </a:solidFill>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dk1"/>
                          </a:solidFill>
                          <a:latin typeface="Times New Roman"/>
                          <a:ea typeface="Times New Roman"/>
                          <a:cs typeface="Times New Roman"/>
                          <a:sym typeface="Times New Roman"/>
                        </a:rPr>
                        <a:t>1</a:t>
                      </a:r>
                      <a:endParaRPr b="1" sz="1800" u="none" cap="none" strike="noStrike">
                        <a:solidFill>
                          <a:schemeClr val="dk1"/>
                        </a:solidFill>
                        <a:latin typeface="Times New Roman"/>
                        <a:ea typeface="Times New Roman"/>
                        <a:cs typeface="Times New Roman"/>
                        <a:sym typeface="Times New Roman"/>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solidFill>
                          <a:schemeClr val="dk1"/>
                        </a:solidFill>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cxnSp>
        <p:nvCxnSpPr>
          <p:cNvPr id="2273" name="Google Shape;2273;p172"/>
          <p:cNvCxnSpPr/>
          <p:nvPr/>
        </p:nvCxnSpPr>
        <p:spPr>
          <a:xfrm>
            <a:off x="1145465" y="2060848"/>
            <a:ext cx="576065" cy="432048"/>
          </a:xfrm>
          <a:prstGeom prst="straightConnector1">
            <a:avLst/>
          </a:prstGeom>
          <a:noFill/>
          <a:ln cap="flat" cmpd="sng" w="9525">
            <a:solidFill>
              <a:schemeClr val="dk1"/>
            </a:solidFill>
            <a:prstDash val="solid"/>
            <a:miter lim="800000"/>
            <a:headEnd len="sm" w="sm" type="none"/>
            <a:tailEnd len="sm" w="sm" type="none"/>
          </a:ln>
        </p:spPr>
      </p:cxnSp>
      <p:sp>
        <p:nvSpPr>
          <p:cNvPr id="2274" name="Google Shape;2274;p172"/>
          <p:cNvSpPr txBox="1"/>
          <p:nvPr/>
        </p:nvSpPr>
        <p:spPr>
          <a:xfrm>
            <a:off x="1337486" y="1916832"/>
            <a:ext cx="45397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AB</a:t>
            </a:r>
            <a:endParaRPr b="1" i="0" sz="1800" u="none" cap="none" strike="noStrike">
              <a:solidFill>
                <a:schemeClr val="dk1"/>
              </a:solidFill>
              <a:latin typeface="Calibri"/>
              <a:ea typeface="Calibri"/>
              <a:cs typeface="Calibri"/>
              <a:sym typeface="Calibri"/>
            </a:endParaRPr>
          </a:p>
        </p:txBody>
      </p:sp>
      <p:sp>
        <p:nvSpPr>
          <p:cNvPr id="2275" name="Google Shape;2275;p172"/>
          <p:cNvSpPr txBox="1"/>
          <p:nvPr/>
        </p:nvSpPr>
        <p:spPr>
          <a:xfrm>
            <a:off x="857432" y="2195572"/>
            <a:ext cx="3064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a:t>
            </a:r>
            <a:endParaRPr b="1" i="0" sz="1800" u="none" cap="none" strike="noStrike">
              <a:solidFill>
                <a:schemeClr val="dk1"/>
              </a:solidFill>
              <a:latin typeface="Calibri"/>
              <a:ea typeface="Calibri"/>
              <a:cs typeface="Calibri"/>
              <a:sym typeface="Calibri"/>
            </a:endParaRPr>
          </a:p>
        </p:txBody>
      </p:sp>
      <p:sp>
        <p:nvSpPr>
          <p:cNvPr id="2276" name="Google Shape;2276;p172"/>
          <p:cNvSpPr txBox="1"/>
          <p:nvPr/>
        </p:nvSpPr>
        <p:spPr>
          <a:xfrm>
            <a:off x="2098739" y="2060848"/>
            <a:ext cx="41549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00</a:t>
            </a:r>
            <a:endParaRPr b="1" i="0" sz="1800" u="none" cap="none" strike="noStrike">
              <a:solidFill>
                <a:schemeClr val="dk1"/>
              </a:solidFill>
              <a:latin typeface="Times New Roman"/>
              <a:ea typeface="Times New Roman"/>
              <a:cs typeface="Times New Roman"/>
              <a:sym typeface="Times New Roman"/>
            </a:endParaRPr>
          </a:p>
        </p:txBody>
      </p:sp>
      <p:sp>
        <p:nvSpPr>
          <p:cNvPr id="2277" name="Google Shape;2277;p172"/>
          <p:cNvSpPr txBox="1"/>
          <p:nvPr/>
        </p:nvSpPr>
        <p:spPr>
          <a:xfrm>
            <a:off x="3240687" y="2060848"/>
            <a:ext cx="41549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01</a:t>
            </a:r>
            <a:endParaRPr b="1" i="0" sz="1800" u="none" cap="none" strike="noStrike">
              <a:solidFill>
                <a:schemeClr val="dk1"/>
              </a:solidFill>
              <a:latin typeface="Times New Roman"/>
              <a:ea typeface="Times New Roman"/>
              <a:cs typeface="Times New Roman"/>
              <a:sym typeface="Times New Roman"/>
            </a:endParaRPr>
          </a:p>
        </p:txBody>
      </p:sp>
      <p:sp>
        <p:nvSpPr>
          <p:cNvPr id="2278" name="Google Shape;2278;p172"/>
          <p:cNvSpPr txBox="1"/>
          <p:nvPr/>
        </p:nvSpPr>
        <p:spPr>
          <a:xfrm>
            <a:off x="4352896" y="2060848"/>
            <a:ext cx="40273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11</a:t>
            </a:r>
            <a:endParaRPr b="1" i="0" sz="1800" u="none" cap="none" strike="noStrike">
              <a:solidFill>
                <a:schemeClr val="dk1"/>
              </a:solidFill>
              <a:latin typeface="Times New Roman"/>
              <a:ea typeface="Times New Roman"/>
              <a:cs typeface="Times New Roman"/>
              <a:sym typeface="Times New Roman"/>
            </a:endParaRPr>
          </a:p>
        </p:txBody>
      </p:sp>
      <p:sp>
        <p:nvSpPr>
          <p:cNvPr id="2279" name="Google Shape;2279;p172"/>
          <p:cNvSpPr txBox="1"/>
          <p:nvPr/>
        </p:nvSpPr>
        <p:spPr>
          <a:xfrm>
            <a:off x="5488011" y="2060848"/>
            <a:ext cx="41549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10</a:t>
            </a:r>
            <a:endParaRPr b="1" i="0" sz="1800" u="none" cap="none" strike="noStrike">
              <a:solidFill>
                <a:schemeClr val="dk1"/>
              </a:solidFill>
              <a:latin typeface="Times New Roman"/>
              <a:ea typeface="Times New Roman"/>
              <a:cs typeface="Times New Roman"/>
              <a:sym typeface="Times New Roman"/>
            </a:endParaRPr>
          </a:p>
        </p:txBody>
      </p:sp>
      <p:sp>
        <p:nvSpPr>
          <p:cNvPr id="2280" name="Google Shape;2280;p172"/>
          <p:cNvSpPr txBox="1"/>
          <p:nvPr/>
        </p:nvSpPr>
        <p:spPr>
          <a:xfrm>
            <a:off x="1241475" y="2483604"/>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0</a:t>
            </a:r>
            <a:endParaRPr b="1" i="0" sz="1800" u="none" cap="none" strike="noStrike">
              <a:solidFill>
                <a:schemeClr val="dk1"/>
              </a:solidFill>
              <a:latin typeface="Times New Roman"/>
              <a:ea typeface="Times New Roman"/>
              <a:cs typeface="Times New Roman"/>
              <a:sym typeface="Times New Roman"/>
            </a:endParaRPr>
          </a:p>
        </p:txBody>
      </p:sp>
      <p:sp>
        <p:nvSpPr>
          <p:cNvPr id="2281" name="Google Shape;2281;p172"/>
          <p:cNvSpPr txBox="1"/>
          <p:nvPr/>
        </p:nvSpPr>
        <p:spPr>
          <a:xfrm>
            <a:off x="1241475" y="2915652"/>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1</a:t>
            </a:r>
            <a:endParaRPr b="1" i="0" sz="1800" u="none" cap="none" strike="noStrike">
              <a:solidFill>
                <a:schemeClr val="dk1"/>
              </a:solidFill>
              <a:latin typeface="Times New Roman"/>
              <a:ea typeface="Times New Roman"/>
              <a:cs typeface="Times New Roman"/>
              <a:sym typeface="Times New Roman"/>
            </a:endParaRPr>
          </a:p>
        </p:txBody>
      </p:sp>
      <p:sp>
        <p:nvSpPr>
          <p:cNvPr id="2282" name="Google Shape;2282;p172"/>
          <p:cNvSpPr/>
          <p:nvPr/>
        </p:nvSpPr>
        <p:spPr>
          <a:xfrm>
            <a:off x="4271798" y="2915652"/>
            <a:ext cx="536985" cy="36933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3" name="Google Shape;2283;p172"/>
          <p:cNvSpPr txBox="1"/>
          <p:nvPr/>
        </p:nvSpPr>
        <p:spPr>
          <a:xfrm>
            <a:off x="1487488" y="4869160"/>
            <a:ext cx="307234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Prime Implicant</a:t>
            </a:r>
            <a:endParaRPr b="1" i="0" sz="1800" u="none" cap="none" strike="noStrike">
              <a:solidFill>
                <a:schemeClr val="dk1"/>
              </a:solidFill>
              <a:latin typeface="Times New Roman"/>
              <a:ea typeface="Times New Roman"/>
              <a:cs typeface="Times New Roman"/>
              <a:sym typeface="Times New Roman"/>
            </a:endParaRPr>
          </a:p>
        </p:txBody>
      </p:sp>
      <p:cxnSp>
        <p:nvCxnSpPr>
          <p:cNvPr id="2284" name="Google Shape;2284;p172"/>
          <p:cNvCxnSpPr/>
          <p:nvPr/>
        </p:nvCxnSpPr>
        <p:spPr>
          <a:xfrm>
            <a:off x="5698165" y="4077072"/>
            <a:ext cx="576064" cy="432048"/>
          </a:xfrm>
          <a:prstGeom prst="straightConnector1">
            <a:avLst/>
          </a:prstGeom>
          <a:noFill/>
          <a:ln cap="flat" cmpd="sng" w="9525">
            <a:solidFill>
              <a:schemeClr val="dk1"/>
            </a:solidFill>
            <a:prstDash val="solid"/>
            <a:miter lim="800000"/>
            <a:headEnd len="sm" w="sm" type="none"/>
            <a:tailEnd len="sm" w="sm" type="none"/>
          </a:ln>
        </p:spPr>
      </p:cxnSp>
      <p:sp>
        <p:nvSpPr>
          <p:cNvPr id="2285" name="Google Shape;2285;p172"/>
          <p:cNvSpPr txBox="1"/>
          <p:nvPr/>
        </p:nvSpPr>
        <p:spPr>
          <a:xfrm>
            <a:off x="6651440" y="4149080"/>
            <a:ext cx="41549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00</a:t>
            </a:r>
            <a:endParaRPr b="1" i="0" sz="1800" u="none" cap="none" strike="noStrike">
              <a:solidFill>
                <a:schemeClr val="dk1"/>
              </a:solidFill>
              <a:latin typeface="Times New Roman"/>
              <a:ea typeface="Times New Roman"/>
              <a:cs typeface="Times New Roman"/>
              <a:sym typeface="Times New Roman"/>
            </a:endParaRPr>
          </a:p>
        </p:txBody>
      </p:sp>
      <p:sp>
        <p:nvSpPr>
          <p:cNvPr id="2286" name="Google Shape;2286;p172"/>
          <p:cNvSpPr txBox="1"/>
          <p:nvPr/>
        </p:nvSpPr>
        <p:spPr>
          <a:xfrm>
            <a:off x="7793388" y="4149080"/>
            <a:ext cx="41549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01</a:t>
            </a:r>
            <a:endParaRPr b="1" i="0" sz="1800" u="none" cap="none" strike="noStrike">
              <a:solidFill>
                <a:schemeClr val="dk1"/>
              </a:solidFill>
              <a:latin typeface="Times New Roman"/>
              <a:ea typeface="Times New Roman"/>
              <a:cs typeface="Times New Roman"/>
              <a:sym typeface="Times New Roman"/>
            </a:endParaRPr>
          </a:p>
        </p:txBody>
      </p:sp>
      <p:sp>
        <p:nvSpPr>
          <p:cNvPr id="2287" name="Google Shape;2287;p172"/>
          <p:cNvSpPr txBox="1"/>
          <p:nvPr/>
        </p:nvSpPr>
        <p:spPr>
          <a:xfrm>
            <a:off x="9001608" y="4149080"/>
            <a:ext cx="40273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11</a:t>
            </a:r>
            <a:endParaRPr b="1" i="0" sz="1800" u="none" cap="none" strike="noStrike">
              <a:solidFill>
                <a:schemeClr val="dk1"/>
              </a:solidFill>
              <a:latin typeface="Times New Roman"/>
              <a:ea typeface="Times New Roman"/>
              <a:cs typeface="Times New Roman"/>
              <a:sym typeface="Times New Roman"/>
            </a:endParaRPr>
          </a:p>
        </p:txBody>
      </p:sp>
      <p:sp>
        <p:nvSpPr>
          <p:cNvPr id="2288" name="Google Shape;2288;p172"/>
          <p:cNvSpPr txBox="1"/>
          <p:nvPr/>
        </p:nvSpPr>
        <p:spPr>
          <a:xfrm>
            <a:off x="10232734" y="4149080"/>
            <a:ext cx="41549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10</a:t>
            </a:r>
            <a:endParaRPr b="1" i="0" sz="1800" u="none" cap="none" strike="noStrike">
              <a:solidFill>
                <a:schemeClr val="dk1"/>
              </a:solidFill>
              <a:latin typeface="Times New Roman"/>
              <a:ea typeface="Times New Roman"/>
              <a:cs typeface="Times New Roman"/>
              <a:sym typeface="Times New Roman"/>
            </a:endParaRPr>
          </a:p>
        </p:txBody>
      </p:sp>
      <p:sp>
        <p:nvSpPr>
          <p:cNvPr id="2289" name="Google Shape;2289;p172"/>
          <p:cNvSpPr txBox="1"/>
          <p:nvPr/>
        </p:nvSpPr>
        <p:spPr>
          <a:xfrm>
            <a:off x="5673542" y="4509120"/>
            <a:ext cx="41549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00</a:t>
            </a:r>
            <a:endParaRPr b="1" i="0" sz="1800" u="none" cap="none" strike="noStrike">
              <a:solidFill>
                <a:schemeClr val="dk1"/>
              </a:solidFill>
              <a:latin typeface="Times New Roman"/>
              <a:ea typeface="Times New Roman"/>
              <a:cs typeface="Times New Roman"/>
              <a:sym typeface="Times New Roman"/>
            </a:endParaRPr>
          </a:p>
        </p:txBody>
      </p:sp>
      <p:sp>
        <p:nvSpPr>
          <p:cNvPr id="2290" name="Google Shape;2290;p172"/>
          <p:cNvSpPr txBox="1"/>
          <p:nvPr/>
        </p:nvSpPr>
        <p:spPr>
          <a:xfrm>
            <a:off x="5673541" y="4941168"/>
            <a:ext cx="41549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01</a:t>
            </a:r>
            <a:endParaRPr b="1" i="0" sz="1800" u="none" cap="none" strike="noStrike">
              <a:solidFill>
                <a:schemeClr val="dk1"/>
              </a:solidFill>
              <a:latin typeface="Times New Roman"/>
              <a:ea typeface="Times New Roman"/>
              <a:cs typeface="Times New Roman"/>
              <a:sym typeface="Times New Roman"/>
            </a:endParaRPr>
          </a:p>
        </p:txBody>
      </p:sp>
      <p:sp>
        <p:nvSpPr>
          <p:cNvPr id="2291" name="Google Shape;2291;p172"/>
          <p:cNvSpPr txBox="1"/>
          <p:nvPr/>
        </p:nvSpPr>
        <p:spPr>
          <a:xfrm>
            <a:off x="5669278" y="5363924"/>
            <a:ext cx="40273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11</a:t>
            </a:r>
            <a:endParaRPr b="1" i="0" sz="1800" u="none" cap="none" strike="noStrike">
              <a:solidFill>
                <a:schemeClr val="dk1"/>
              </a:solidFill>
              <a:latin typeface="Times New Roman"/>
              <a:ea typeface="Times New Roman"/>
              <a:cs typeface="Times New Roman"/>
              <a:sym typeface="Times New Roman"/>
            </a:endParaRPr>
          </a:p>
        </p:txBody>
      </p:sp>
      <p:sp>
        <p:nvSpPr>
          <p:cNvPr id="2292" name="Google Shape;2292;p172"/>
          <p:cNvSpPr txBox="1"/>
          <p:nvPr/>
        </p:nvSpPr>
        <p:spPr>
          <a:xfrm>
            <a:off x="5662897" y="5733256"/>
            <a:ext cx="41549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10</a:t>
            </a:r>
            <a:endParaRPr b="1" i="0" sz="1800" u="none" cap="none" strike="noStrike">
              <a:solidFill>
                <a:schemeClr val="dk1"/>
              </a:solidFill>
              <a:latin typeface="Times New Roman"/>
              <a:ea typeface="Times New Roman"/>
              <a:cs typeface="Times New Roman"/>
              <a:sym typeface="Times New Roman"/>
            </a:endParaRPr>
          </a:p>
        </p:txBody>
      </p:sp>
      <p:sp>
        <p:nvSpPr>
          <p:cNvPr id="2293" name="Google Shape;2293;p172"/>
          <p:cNvSpPr txBox="1"/>
          <p:nvPr/>
        </p:nvSpPr>
        <p:spPr>
          <a:xfrm>
            <a:off x="5890187" y="4005064"/>
            <a:ext cx="45172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BA</a:t>
            </a:r>
            <a:endParaRPr b="1" i="0" sz="1800" u="none" cap="none" strike="noStrike">
              <a:solidFill>
                <a:schemeClr val="dk1"/>
              </a:solidFill>
              <a:latin typeface="Calibri"/>
              <a:ea typeface="Calibri"/>
              <a:cs typeface="Calibri"/>
              <a:sym typeface="Calibri"/>
            </a:endParaRPr>
          </a:p>
        </p:txBody>
      </p:sp>
      <p:sp>
        <p:nvSpPr>
          <p:cNvPr id="2294" name="Google Shape;2294;p172"/>
          <p:cNvSpPr txBox="1"/>
          <p:nvPr/>
        </p:nvSpPr>
        <p:spPr>
          <a:xfrm>
            <a:off x="5410134" y="4211796"/>
            <a:ext cx="45236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DC</a:t>
            </a:r>
            <a:endParaRPr b="1" i="0" sz="1800" u="none" cap="none" strike="noStrike">
              <a:solidFill>
                <a:schemeClr val="dk1"/>
              </a:solidFill>
              <a:latin typeface="Calibri"/>
              <a:ea typeface="Calibri"/>
              <a:cs typeface="Calibri"/>
              <a:sym typeface="Calibri"/>
            </a:endParaRPr>
          </a:p>
        </p:txBody>
      </p:sp>
      <p:sp>
        <p:nvSpPr>
          <p:cNvPr id="2295" name="Google Shape;2295;p172"/>
          <p:cNvSpPr/>
          <p:nvPr/>
        </p:nvSpPr>
        <p:spPr>
          <a:xfrm>
            <a:off x="10232734" y="4581128"/>
            <a:ext cx="553997" cy="144016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6" name="Google Shape;2296;p172"/>
          <p:cNvSpPr/>
          <p:nvPr/>
        </p:nvSpPr>
        <p:spPr>
          <a:xfrm>
            <a:off x="9001607" y="4571836"/>
            <a:ext cx="1785124" cy="2973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7" name="Google Shape;2297;p172"/>
          <p:cNvSpPr/>
          <p:nvPr/>
        </p:nvSpPr>
        <p:spPr>
          <a:xfrm>
            <a:off x="9015399" y="5301208"/>
            <a:ext cx="1785124" cy="2973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8" name="Google Shape;2298;p172"/>
          <p:cNvSpPr/>
          <p:nvPr/>
        </p:nvSpPr>
        <p:spPr>
          <a:xfrm>
            <a:off x="6672065" y="4941168"/>
            <a:ext cx="408684" cy="270504"/>
          </a:xfrm>
          <a:prstGeom prst="rect">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299" name="Google Shape;2299;p172"/>
          <p:cNvCxnSpPr/>
          <p:nvPr/>
        </p:nvCxnSpPr>
        <p:spPr>
          <a:xfrm rot="-5400000">
            <a:off x="3133844" y="3381612"/>
            <a:ext cx="1584300" cy="1390800"/>
          </a:xfrm>
          <a:prstGeom prst="bentConnector3">
            <a:avLst>
              <a:gd fmla="val 50000" name="adj1"/>
            </a:avLst>
          </a:prstGeom>
          <a:noFill/>
          <a:ln cap="flat" cmpd="sng" w="31750">
            <a:solidFill>
              <a:schemeClr val="accent1"/>
            </a:solidFill>
            <a:prstDash val="solid"/>
            <a:miter lim="800000"/>
            <a:headEnd len="sm" w="sm" type="none"/>
            <a:tailEnd len="med" w="med" type="stealth"/>
          </a:ln>
        </p:spPr>
      </p:cxnSp>
      <p:cxnSp>
        <p:nvCxnSpPr>
          <p:cNvPr id="2300" name="Google Shape;2300;p172"/>
          <p:cNvCxnSpPr/>
          <p:nvPr/>
        </p:nvCxnSpPr>
        <p:spPr>
          <a:xfrm>
            <a:off x="3900560" y="5091601"/>
            <a:ext cx="2675493" cy="0"/>
          </a:xfrm>
          <a:prstGeom prst="straightConnector1">
            <a:avLst/>
          </a:prstGeom>
          <a:noFill/>
          <a:ln cap="flat" cmpd="sng" w="31750">
            <a:solidFill>
              <a:schemeClr val="accent1"/>
            </a:solidFill>
            <a:prstDash val="solid"/>
            <a:miter lim="800000"/>
            <a:headEnd len="sm" w="sm" type="none"/>
            <a:tailEnd len="med" w="med" type="stealth"/>
          </a:ln>
        </p:spPr>
      </p:cxnSp>
      <p:sp>
        <p:nvSpPr>
          <p:cNvPr id="2301" name="Google Shape;2301;p172"/>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02" name="Google Shape;2302;p172"/>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303" name="Google Shape;2303;p172"/>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173"/>
          <p:cNvSpPr txBox="1"/>
          <p:nvPr>
            <p:ph type="title"/>
          </p:nvPr>
        </p:nvSpPr>
        <p:spPr>
          <a:xfrm>
            <a:off x="1625600" y="286605"/>
            <a:ext cx="953008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Don’t Care Condition </a:t>
            </a:r>
            <a:r>
              <a:rPr b="1" lang="en-US" sz="3200">
                <a:latin typeface="Times New Roman"/>
                <a:ea typeface="Times New Roman"/>
                <a:cs typeface="Times New Roman"/>
                <a:sym typeface="Times New Roman"/>
              </a:rPr>
              <a:t>(</a:t>
            </a:r>
            <a:r>
              <a:rPr b="1" lang="en-US" sz="3200">
                <a:solidFill>
                  <a:srgbClr val="FF0000"/>
                </a:solidFill>
                <a:latin typeface="Times New Roman"/>
                <a:ea typeface="Times New Roman"/>
                <a:cs typeface="Times New Roman"/>
                <a:sym typeface="Times New Roman"/>
              </a:rPr>
              <a:t>X</a:t>
            </a:r>
            <a:r>
              <a:rPr b="1" lang="en-US" sz="3200">
                <a:latin typeface="Times New Roman"/>
                <a:ea typeface="Times New Roman"/>
                <a:cs typeface="Times New Roman"/>
                <a:sym typeface="Times New Roman"/>
              </a:rPr>
              <a:t>)</a:t>
            </a:r>
            <a:endParaRPr b="1" sz="3200">
              <a:latin typeface="Times New Roman"/>
              <a:ea typeface="Times New Roman"/>
              <a:cs typeface="Times New Roman"/>
              <a:sym typeface="Times New Roman"/>
            </a:endParaRPr>
          </a:p>
        </p:txBody>
      </p:sp>
      <p:sp>
        <p:nvSpPr>
          <p:cNvPr id="2309" name="Google Shape;2309;p173"/>
          <p:cNvSpPr txBox="1"/>
          <p:nvPr>
            <p:ph idx="1" type="body"/>
          </p:nvPr>
        </p:nvSpPr>
        <p:spPr>
          <a:xfrm>
            <a:off x="1063256" y="1447800"/>
            <a:ext cx="10292316" cy="44196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The K-Maps are simplified using either 1’s or 0’s, therefore we make the entries in the map for either 0 or 1</a:t>
            </a:r>
            <a:endParaRPr/>
          </a:p>
          <a:p>
            <a:pPr indent="-76200" lvl="0" marL="22860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The cell which do not contain </a:t>
            </a:r>
            <a:r>
              <a:rPr b="1" lang="en-US" sz="2400">
                <a:solidFill>
                  <a:schemeClr val="dk1"/>
                </a:solidFill>
                <a:latin typeface="Times New Roman"/>
                <a:ea typeface="Times New Roman"/>
                <a:cs typeface="Times New Roman"/>
                <a:sym typeface="Times New Roman"/>
              </a:rPr>
              <a:t>1</a:t>
            </a:r>
            <a:r>
              <a:rPr lang="en-US" sz="2400">
                <a:solidFill>
                  <a:schemeClr val="dk1"/>
                </a:solidFill>
                <a:latin typeface="Times New Roman"/>
                <a:ea typeface="Times New Roman"/>
                <a:cs typeface="Times New Roman"/>
                <a:sym typeface="Times New Roman"/>
              </a:rPr>
              <a:t> are assumed to contain </a:t>
            </a:r>
            <a:r>
              <a:rPr b="1" lang="en-US" sz="2400">
                <a:solidFill>
                  <a:schemeClr val="dk1"/>
                </a:solidFill>
                <a:latin typeface="Times New Roman"/>
                <a:ea typeface="Times New Roman"/>
                <a:cs typeface="Times New Roman"/>
                <a:sym typeface="Times New Roman"/>
              </a:rPr>
              <a:t>0</a:t>
            </a:r>
            <a:r>
              <a:rPr lang="en-US" sz="2400">
                <a:solidFill>
                  <a:schemeClr val="dk1"/>
                </a:solidFill>
                <a:latin typeface="Times New Roman"/>
                <a:ea typeface="Times New Roman"/>
                <a:cs typeface="Times New Roman"/>
                <a:sym typeface="Times New Roman"/>
              </a:rPr>
              <a:t> &amp; vice versa</a:t>
            </a:r>
            <a:endParaRPr/>
          </a:p>
          <a:p>
            <a:pPr indent="-76200" lvl="0" marL="22860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This is not always true, since there are cases in which certain combinations of I/P variables do not matter</a:t>
            </a:r>
            <a:endParaRPr/>
          </a:p>
          <a:p>
            <a:pPr indent="-76200" lvl="0" marL="228600" rtl="0" algn="just">
              <a:lnSpc>
                <a:spcPct val="90000"/>
              </a:lnSpc>
              <a:spcBef>
                <a:spcPts val="1000"/>
              </a:spcBef>
              <a:spcAft>
                <a:spcPts val="0"/>
              </a:spcAft>
              <a:buClr>
                <a:schemeClr val="dk1"/>
              </a:buClr>
              <a:buSzPts val="2400"/>
              <a:buNone/>
            </a:pPr>
            <a:r>
              <a:t/>
            </a:r>
            <a:endParaRPr>
              <a:latin typeface="Times New Roman"/>
              <a:ea typeface="Times New Roman"/>
              <a:cs typeface="Times New Roman"/>
              <a:sym typeface="Times New Roman"/>
            </a:endParaRPr>
          </a:p>
          <a:p>
            <a:pPr indent="-76200" lvl="0" marL="228600" rtl="0" algn="just">
              <a:lnSpc>
                <a:spcPct val="90000"/>
              </a:lnSpc>
              <a:spcBef>
                <a:spcPts val="1000"/>
              </a:spcBef>
              <a:spcAft>
                <a:spcPts val="0"/>
              </a:spcAft>
              <a:buClr>
                <a:schemeClr val="dk1"/>
              </a:buClr>
              <a:buSzPts val="2400"/>
              <a:buNone/>
            </a:pPr>
            <a:r>
              <a:t/>
            </a:r>
            <a:endParaRPr>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a:p>
        </p:txBody>
      </p:sp>
      <p:sp>
        <p:nvSpPr>
          <p:cNvPr id="2310" name="Google Shape;2310;p173"/>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11" name="Google Shape;2311;p173"/>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312" name="Google Shape;2312;p173"/>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174"/>
          <p:cNvSpPr txBox="1"/>
          <p:nvPr>
            <p:ph type="title"/>
          </p:nvPr>
        </p:nvSpPr>
        <p:spPr>
          <a:xfrm>
            <a:off x="1625600" y="256125"/>
            <a:ext cx="953008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Don’t Care Condition </a:t>
            </a:r>
            <a:r>
              <a:rPr b="1" lang="en-US" sz="3200">
                <a:latin typeface="Times New Roman"/>
                <a:ea typeface="Times New Roman"/>
                <a:cs typeface="Times New Roman"/>
                <a:sym typeface="Times New Roman"/>
              </a:rPr>
              <a:t>(</a:t>
            </a:r>
            <a:r>
              <a:rPr b="1" lang="en-US" sz="3200">
                <a:solidFill>
                  <a:srgbClr val="FF0000"/>
                </a:solidFill>
                <a:latin typeface="Times New Roman"/>
                <a:ea typeface="Times New Roman"/>
                <a:cs typeface="Times New Roman"/>
                <a:sym typeface="Times New Roman"/>
              </a:rPr>
              <a:t>X</a:t>
            </a:r>
            <a:r>
              <a:rPr b="1" lang="en-US" sz="3200">
                <a:latin typeface="Times New Roman"/>
                <a:ea typeface="Times New Roman"/>
                <a:cs typeface="Times New Roman"/>
                <a:sym typeface="Times New Roman"/>
              </a:rPr>
              <a:t>)</a:t>
            </a:r>
            <a:endParaRPr sz="3200"/>
          </a:p>
        </p:txBody>
      </p:sp>
      <p:sp>
        <p:nvSpPr>
          <p:cNvPr id="2318" name="Google Shape;2318;p174"/>
          <p:cNvSpPr txBox="1"/>
          <p:nvPr>
            <p:ph idx="1" type="body"/>
          </p:nvPr>
        </p:nvSpPr>
        <p:spPr>
          <a:xfrm>
            <a:off x="838199" y="1531088"/>
            <a:ext cx="10730024" cy="464587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In such  a situation the designer has a flexibility &amp; it is left to him whether to assume 0 or 1 as O/P for each of these combinations</a:t>
            </a:r>
            <a:endParaRPr/>
          </a:p>
          <a:p>
            <a:pPr indent="-76200" lvl="0" marL="22860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This condition is known as </a:t>
            </a:r>
            <a:r>
              <a:rPr b="1" lang="en-US" sz="2400" u="sng">
                <a:solidFill>
                  <a:srgbClr val="FF0000"/>
                </a:solidFill>
                <a:latin typeface="Times New Roman"/>
                <a:ea typeface="Times New Roman"/>
                <a:cs typeface="Times New Roman"/>
                <a:sym typeface="Times New Roman"/>
              </a:rPr>
              <a:t>Don’t Care Condition</a:t>
            </a:r>
            <a:r>
              <a:rPr lang="en-US" sz="2400">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and can be represented on K-Map as a </a:t>
            </a:r>
            <a:r>
              <a:rPr b="1" lang="en-US" sz="2400">
                <a:solidFill>
                  <a:schemeClr val="dk1"/>
                </a:solidFill>
                <a:latin typeface="Times New Roman"/>
                <a:ea typeface="Times New Roman"/>
                <a:cs typeface="Times New Roman"/>
                <a:sym typeface="Times New Roman"/>
              </a:rPr>
              <a:t>X</a:t>
            </a:r>
            <a:r>
              <a:rPr lang="en-US" sz="2400">
                <a:solidFill>
                  <a:schemeClr val="dk1"/>
                </a:solidFill>
                <a:latin typeface="Times New Roman"/>
                <a:ea typeface="Times New Roman"/>
                <a:cs typeface="Times New Roman"/>
                <a:sym typeface="Times New Roman"/>
              </a:rPr>
              <a:t> mark in the corresponding cell</a:t>
            </a:r>
            <a:endParaRPr/>
          </a:p>
          <a:p>
            <a:pPr indent="-76200" lvl="0" marL="228600" rtl="0" algn="just">
              <a:lnSpc>
                <a:spcPct val="150000"/>
              </a:lnSpc>
              <a:spcBef>
                <a:spcPts val="0"/>
              </a:spcBef>
              <a:spcAft>
                <a:spcPts val="0"/>
              </a:spcAft>
              <a:buClr>
                <a:schemeClr val="dk1"/>
              </a:buClr>
              <a:buSzPts val="2400"/>
              <a:buNone/>
            </a:pPr>
            <a:r>
              <a:t/>
            </a:r>
            <a:endParaRPr sz="2400">
              <a:solidFill>
                <a:schemeClr val="dk1"/>
              </a:solidFill>
              <a:latin typeface="Times New Roman"/>
              <a:ea typeface="Times New Roman"/>
              <a:cs typeface="Times New Roman"/>
              <a:sym typeface="Times New Roman"/>
            </a:endParaRPr>
          </a:p>
          <a:p>
            <a:pPr indent="-228600" lvl="0" marL="228600" rtl="0" algn="just">
              <a:lnSpc>
                <a:spcPct val="150000"/>
              </a:lnSpc>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The X mark in a cell may be assumed to be a 1 or 0 depending upon which one leads to a simpler expression</a:t>
            </a:r>
            <a:endParaRPr/>
          </a:p>
          <a:p>
            <a:pPr indent="-76200" lvl="0" marL="228600" rtl="0" algn="l">
              <a:lnSpc>
                <a:spcPct val="90000"/>
              </a:lnSpc>
              <a:spcBef>
                <a:spcPts val="1000"/>
              </a:spcBef>
              <a:spcAft>
                <a:spcPts val="0"/>
              </a:spcAft>
              <a:buClr>
                <a:schemeClr val="dk1"/>
              </a:buClr>
              <a:buSzPts val="2400"/>
              <a:buNone/>
            </a:pPr>
            <a:r>
              <a:t/>
            </a:r>
            <a:endParaRPr/>
          </a:p>
        </p:txBody>
      </p:sp>
      <p:sp>
        <p:nvSpPr>
          <p:cNvPr id="2319" name="Google Shape;2319;p174"/>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20" name="Google Shape;2320;p174"/>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321" name="Google Shape;2321;p174"/>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175"/>
          <p:cNvSpPr txBox="1"/>
          <p:nvPr>
            <p:ph type="title"/>
          </p:nvPr>
        </p:nvSpPr>
        <p:spPr>
          <a:xfrm>
            <a:off x="838200" y="365125"/>
            <a:ext cx="10515600" cy="132556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a:latin typeface="Times New Roman"/>
                <a:ea typeface="Times New Roman"/>
                <a:cs typeface="Times New Roman"/>
                <a:sym typeface="Times New Roman"/>
              </a:rPr>
              <a:t>Don’t Care Condition (</a:t>
            </a:r>
            <a:r>
              <a:rPr b="1" lang="en-US">
                <a:solidFill>
                  <a:srgbClr val="FF0000"/>
                </a:solidFill>
                <a:latin typeface="Times New Roman"/>
                <a:ea typeface="Times New Roman"/>
                <a:cs typeface="Times New Roman"/>
                <a:sym typeface="Times New Roman"/>
              </a:rPr>
              <a:t>X</a:t>
            </a:r>
            <a:r>
              <a:rPr b="1" lang="en-US">
                <a:latin typeface="Times New Roman"/>
                <a:ea typeface="Times New Roman"/>
                <a:cs typeface="Times New Roman"/>
                <a:sym typeface="Times New Roman"/>
              </a:rPr>
              <a:t>)</a:t>
            </a:r>
            <a:endParaRPr/>
          </a:p>
        </p:txBody>
      </p:sp>
      <p:sp>
        <p:nvSpPr>
          <p:cNvPr id="2327" name="Google Shape;2327;p1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328" name="Google Shape;2328;p1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29" name="Google Shape;2329;p175"/>
          <p:cNvSpPr txBox="1"/>
          <p:nvPr/>
        </p:nvSpPr>
        <p:spPr>
          <a:xfrm>
            <a:off x="1391844" y="3224718"/>
            <a:ext cx="3807953"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Without Considering don’t care conditions.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Y= AB’C</a:t>
            </a:r>
            <a:endParaRPr b="1" i="0" sz="2800" u="none" cap="none" strike="noStrike">
              <a:solidFill>
                <a:schemeClr val="dk1"/>
              </a:solidFill>
              <a:latin typeface="Calibri"/>
              <a:ea typeface="Calibri"/>
              <a:cs typeface="Calibri"/>
              <a:sym typeface="Calibri"/>
            </a:endParaRPr>
          </a:p>
        </p:txBody>
      </p:sp>
      <p:sp>
        <p:nvSpPr>
          <p:cNvPr id="2330" name="Google Shape;2330;p175"/>
          <p:cNvSpPr txBox="1"/>
          <p:nvPr/>
        </p:nvSpPr>
        <p:spPr>
          <a:xfrm>
            <a:off x="6533182" y="3363218"/>
            <a:ext cx="2952011"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Assuming don’t care as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Y=AC</a:t>
            </a:r>
            <a:endParaRPr b="1" i="0" sz="2800" u="none" cap="none" strike="noStrike">
              <a:solidFill>
                <a:schemeClr val="dk1"/>
              </a:solidFill>
              <a:latin typeface="Calibri"/>
              <a:ea typeface="Calibri"/>
              <a:cs typeface="Calibri"/>
              <a:sym typeface="Calibri"/>
            </a:endParaRPr>
          </a:p>
        </p:txBody>
      </p:sp>
      <p:sp>
        <p:nvSpPr>
          <p:cNvPr id="2331" name="Google Shape;2331;p175"/>
          <p:cNvSpPr txBox="1"/>
          <p:nvPr>
            <p:ph idx="1" type="body"/>
          </p:nvPr>
        </p:nvSpPr>
        <p:spPr>
          <a:xfrm>
            <a:off x="838200" y="1825625"/>
            <a:ext cx="10515600" cy="133568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  </a:t>
            </a:r>
            <a:endParaRPr/>
          </a:p>
        </p:txBody>
      </p:sp>
      <p:pic>
        <p:nvPicPr>
          <p:cNvPr id="2332" name="Google Shape;2332;p175"/>
          <p:cNvPicPr preferRelativeResize="0"/>
          <p:nvPr/>
        </p:nvPicPr>
        <p:blipFill rotWithShape="1">
          <a:blip r:embed="rId3">
            <a:alphaModFix/>
          </a:blip>
          <a:srcRect b="0" l="0" r="0" t="0"/>
          <a:stretch/>
        </p:blipFill>
        <p:spPr>
          <a:xfrm>
            <a:off x="1722119" y="1521917"/>
            <a:ext cx="7599301" cy="16287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176"/>
          <p:cNvSpPr txBox="1"/>
          <p:nvPr>
            <p:ph type="title"/>
          </p:nvPr>
        </p:nvSpPr>
        <p:spPr>
          <a:xfrm>
            <a:off x="1526363" y="329136"/>
            <a:ext cx="922528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Example</a:t>
            </a:r>
            <a:endParaRPr b="1" sz="3200">
              <a:solidFill>
                <a:schemeClr val="dk1"/>
              </a:solidFill>
              <a:latin typeface="Times New Roman"/>
              <a:ea typeface="Times New Roman"/>
              <a:cs typeface="Times New Roman"/>
              <a:sym typeface="Times New Roman"/>
            </a:endParaRPr>
          </a:p>
        </p:txBody>
      </p:sp>
      <p:pic>
        <p:nvPicPr>
          <p:cNvPr id="2338" name="Google Shape;2338;p176"/>
          <p:cNvPicPr preferRelativeResize="0"/>
          <p:nvPr/>
        </p:nvPicPr>
        <p:blipFill rotWithShape="1">
          <a:blip r:embed="rId3">
            <a:alphaModFix/>
          </a:blip>
          <a:srcRect b="85930" l="0" r="0" t="0"/>
          <a:stretch/>
        </p:blipFill>
        <p:spPr>
          <a:xfrm>
            <a:off x="1016000" y="1447801"/>
            <a:ext cx="10058400" cy="594359"/>
          </a:xfrm>
          <a:prstGeom prst="rect">
            <a:avLst/>
          </a:prstGeom>
          <a:noFill/>
          <a:ln>
            <a:noFill/>
          </a:ln>
        </p:spPr>
      </p:pic>
      <p:sp>
        <p:nvSpPr>
          <p:cNvPr id="2339" name="Google Shape;2339;p176"/>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40" name="Google Shape;2340;p176"/>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341" name="Google Shape;2341;p176"/>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177"/>
          <p:cNvSpPr txBox="1"/>
          <p:nvPr>
            <p:ph type="title"/>
          </p:nvPr>
        </p:nvSpPr>
        <p:spPr>
          <a:xfrm>
            <a:off x="1930400" y="286605"/>
            <a:ext cx="9225280" cy="7801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Example</a:t>
            </a:r>
            <a:endParaRPr b="1" sz="3200">
              <a:solidFill>
                <a:schemeClr val="dk1"/>
              </a:solidFill>
              <a:latin typeface="Times New Roman"/>
              <a:ea typeface="Times New Roman"/>
              <a:cs typeface="Times New Roman"/>
              <a:sym typeface="Times New Roman"/>
            </a:endParaRPr>
          </a:p>
        </p:txBody>
      </p:sp>
      <p:sp>
        <p:nvSpPr>
          <p:cNvPr id="2347" name="Google Shape;2347;p177"/>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48" name="Google Shape;2348;p177"/>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2349" name="Google Shape;2349;p177"/>
          <p:cNvPicPr preferRelativeResize="0"/>
          <p:nvPr/>
        </p:nvPicPr>
        <p:blipFill rotWithShape="1">
          <a:blip r:embed="rId3">
            <a:alphaModFix/>
          </a:blip>
          <a:srcRect b="0" l="0" r="0" t="0"/>
          <a:stretch/>
        </p:blipFill>
        <p:spPr>
          <a:xfrm>
            <a:off x="1" y="1"/>
            <a:ext cx="1269599" cy="1313597"/>
          </a:xfrm>
          <a:prstGeom prst="rect">
            <a:avLst/>
          </a:prstGeom>
          <a:noFill/>
          <a:ln>
            <a:noFill/>
          </a:ln>
        </p:spPr>
      </p:pic>
      <p:pic>
        <p:nvPicPr>
          <p:cNvPr id="2350" name="Google Shape;2350;p177"/>
          <p:cNvPicPr preferRelativeResize="0"/>
          <p:nvPr/>
        </p:nvPicPr>
        <p:blipFill rotWithShape="1">
          <a:blip r:embed="rId4">
            <a:alphaModFix/>
          </a:blip>
          <a:srcRect b="85930" l="0" r="0" t="0"/>
          <a:stretch/>
        </p:blipFill>
        <p:spPr>
          <a:xfrm>
            <a:off x="2133600" y="987697"/>
            <a:ext cx="10058400" cy="594359"/>
          </a:xfrm>
          <a:prstGeom prst="rect">
            <a:avLst/>
          </a:prstGeom>
          <a:noFill/>
          <a:ln>
            <a:noFill/>
          </a:ln>
        </p:spPr>
      </p:pic>
      <p:pic>
        <p:nvPicPr>
          <p:cNvPr id="2351" name="Google Shape;2351;p177"/>
          <p:cNvPicPr preferRelativeResize="0"/>
          <p:nvPr/>
        </p:nvPicPr>
        <p:blipFill rotWithShape="1">
          <a:blip r:embed="rId5">
            <a:alphaModFix/>
          </a:blip>
          <a:srcRect b="0" l="0" r="0" t="0"/>
          <a:stretch/>
        </p:blipFill>
        <p:spPr>
          <a:xfrm>
            <a:off x="1702192" y="1582056"/>
            <a:ext cx="8778240" cy="4824433"/>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178"/>
          <p:cNvSpPr txBox="1"/>
          <p:nvPr>
            <p:ph type="title"/>
          </p:nvPr>
        </p:nvSpPr>
        <p:spPr>
          <a:xfrm>
            <a:off x="1932388" y="233034"/>
            <a:ext cx="8550639" cy="59424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BCD to Excess-3 Code conversion</a:t>
            </a:r>
            <a:endParaRPr/>
          </a:p>
        </p:txBody>
      </p:sp>
      <p:sp>
        <p:nvSpPr>
          <p:cNvPr id="2357" name="Google Shape;2357;p1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358" name="Google Shape;2358;p1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59" name="Google Shape;2359;p178"/>
          <p:cNvPicPr preferRelativeResize="0"/>
          <p:nvPr/>
        </p:nvPicPr>
        <p:blipFill rotWithShape="1">
          <a:blip r:embed="rId3">
            <a:alphaModFix/>
          </a:blip>
          <a:srcRect b="0" l="0" r="0" t="0"/>
          <a:stretch/>
        </p:blipFill>
        <p:spPr>
          <a:xfrm>
            <a:off x="0" y="0"/>
            <a:ext cx="1269599" cy="1313597"/>
          </a:xfrm>
          <a:prstGeom prst="rect">
            <a:avLst/>
          </a:prstGeom>
          <a:noFill/>
          <a:ln>
            <a:noFill/>
          </a:ln>
        </p:spPr>
      </p:pic>
      <p:sp>
        <p:nvSpPr>
          <p:cNvPr id="2360" name="Google Shape;2360;p178"/>
          <p:cNvSpPr txBox="1"/>
          <p:nvPr>
            <p:ph idx="1" type="body"/>
          </p:nvPr>
        </p:nvSpPr>
        <p:spPr>
          <a:xfrm>
            <a:off x="838200" y="1825625"/>
            <a:ext cx="10515600"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pic>
        <p:nvPicPr>
          <p:cNvPr id="2361" name="Google Shape;2361;p178"/>
          <p:cNvPicPr preferRelativeResize="0"/>
          <p:nvPr/>
        </p:nvPicPr>
        <p:blipFill rotWithShape="1">
          <a:blip r:embed="rId4">
            <a:alphaModFix/>
          </a:blip>
          <a:srcRect b="0" l="0" r="0" t="0"/>
          <a:stretch/>
        </p:blipFill>
        <p:spPr>
          <a:xfrm>
            <a:off x="1932388" y="827278"/>
            <a:ext cx="8112364" cy="5625909"/>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179"/>
          <p:cNvSpPr txBox="1"/>
          <p:nvPr>
            <p:ph type="title"/>
          </p:nvPr>
        </p:nvSpPr>
        <p:spPr>
          <a:xfrm>
            <a:off x="1932388" y="233034"/>
            <a:ext cx="8550639" cy="59424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BCD to Excess-3 Code conversion</a:t>
            </a:r>
            <a:endParaRPr/>
          </a:p>
        </p:txBody>
      </p:sp>
      <p:sp>
        <p:nvSpPr>
          <p:cNvPr id="2367" name="Google Shape;2367;p1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368" name="Google Shape;2368;p1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69" name="Google Shape;2369;p179"/>
          <p:cNvPicPr preferRelativeResize="0"/>
          <p:nvPr/>
        </p:nvPicPr>
        <p:blipFill rotWithShape="1">
          <a:blip r:embed="rId3">
            <a:alphaModFix/>
          </a:blip>
          <a:srcRect b="0" l="0" r="0" t="0"/>
          <a:stretch/>
        </p:blipFill>
        <p:spPr>
          <a:xfrm>
            <a:off x="0" y="0"/>
            <a:ext cx="1269599" cy="1313597"/>
          </a:xfrm>
          <a:prstGeom prst="rect">
            <a:avLst/>
          </a:prstGeom>
          <a:noFill/>
          <a:ln>
            <a:noFill/>
          </a:ln>
        </p:spPr>
      </p:pic>
      <p:sp>
        <p:nvSpPr>
          <p:cNvPr id="2370" name="Google Shape;2370;p179"/>
          <p:cNvSpPr txBox="1"/>
          <p:nvPr>
            <p:ph idx="1" type="body"/>
          </p:nvPr>
        </p:nvSpPr>
        <p:spPr>
          <a:xfrm>
            <a:off x="838200" y="1825625"/>
            <a:ext cx="10515600"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pic>
        <p:nvPicPr>
          <p:cNvPr id="2371" name="Google Shape;2371;p179"/>
          <p:cNvPicPr preferRelativeResize="0"/>
          <p:nvPr/>
        </p:nvPicPr>
        <p:blipFill rotWithShape="1">
          <a:blip r:embed="rId4">
            <a:alphaModFix/>
          </a:blip>
          <a:srcRect b="0" l="0" r="0" t="0"/>
          <a:stretch/>
        </p:blipFill>
        <p:spPr>
          <a:xfrm>
            <a:off x="1269599" y="1006665"/>
            <a:ext cx="3158227" cy="5139590"/>
          </a:xfrm>
          <a:prstGeom prst="rect">
            <a:avLst/>
          </a:prstGeom>
          <a:noFill/>
          <a:ln>
            <a:noFill/>
          </a:ln>
        </p:spPr>
      </p:pic>
      <p:sp>
        <p:nvSpPr>
          <p:cNvPr id="2372" name="Google Shape;2372;p179"/>
          <p:cNvSpPr txBox="1"/>
          <p:nvPr/>
        </p:nvSpPr>
        <p:spPr>
          <a:xfrm>
            <a:off x="6789193" y="4694829"/>
            <a:ext cx="333744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E3 = </a:t>
            </a:r>
            <a:r>
              <a:rPr b="1" i="0" lang="en-US" sz="2400" u="none" cap="none" strike="noStrike">
                <a:solidFill>
                  <a:srgbClr val="FF0000"/>
                </a:solidFill>
                <a:latin typeface="Calibri"/>
                <a:ea typeface="Calibri"/>
                <a:cs typeface="Calibri"/>
                <a:sym typeface="Calibri"/>
              </a:rPr>
              <a:t>B3 </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00B0F0"/>
                </a:solidFill>
                <a:latin typeface="Calibri"/>
                <a:ea typeface="Calibri"/>
                <a:cs typeface="Calibri"/>
                <a:sym typeface="Calibri"/>
              </a:rPr>
              <a:t>B2B0</a:t>
            </a:r>
            <a:r>
              <a:rPr b="1" i="0" lang="en-US" sz="2400" u="none" cap="none" strike="noStrike">
                <a:solidFill>
                  <a:schemeClr val="dk1"/>
                </a:solidFill>
                <a:latin typeface="Calibri"/>
                <a:ea typeface="Calibri"/>
                <a:cs typeface="Calibri"/>
                <a:sym typeface="Calibri"/>
              </a:rPr>
              <a:t> + </a:t>
            </a:r>
            <a:r>
              <a:rPr b="1" i="0" lang="en-US" sz="2400" u="none" cap="none" strike="noStrike">
                <a:solidFill>
                  <a:srgbClr val="FFFF00"/>
                </a:solidFill>
                <a:latin typeface="Calibri"/>
                <a:ea typeface="Calibri"/>
                <a:cs typeface="Calibri"/>
                <a:sym typeface="Calibri"/>
              </a:rPr>
              <a:t>B2B1</a:t>
            </a:r>
            <a:endParaRPr b="1" i="0" sz="2400" u="none" cap="none" strike="noStrike">
              <a:solidFill>
                <a:srgbClr val="FFFF00"/>
              </a:solidFill>
              <a:latin typeface="Calibri"/>
              <a:ea typeface="Calibri"/>
              <a:cs typeface="Calibri"/>
              <a:sym typeface="Calibri"/>
            </a:endParaRPr>
          </a:p>
        </p:txBody>
      </p:sp>
      <p:pic>
        <p:nvPicPr>
          <p:cNvPr id="2373" name="Google Shape;2373;p179"/>
          <p:cNvPicPr preferRelativeResize="0"/>
          <p:nvPr/>
        </p:nvPicPr>
        <p:blipFill rotWithShape="1">
          <a:blip r:embed="rId5">
            <a:alphaModFix/>
          </a:blip>
          <a:srcRect b="0" l="0" r="0" t="0"/>
          <a:stretch/>
        </p:blipFill>
        <p:spPr>
          <a:xfrm>
            <a:off x="5172500" y="1006665"/>
            <a:ext cx="6181299" cy="36881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8"/>
          <p:cNvSpPr txBox="1"/>
          <p:nvPr/>
        </p:nvSpPr>
        <p:spPr>
          <a:xfrm>
            <a:off x="1185649" y="248223"/>
            <a:ext cx="9820701" cy="61751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Digital Electronics</a:t>
            </a:r>
            <a:endParaRPr b="1" i="0" sz="3200" u="none" cap="none" strike="noStrike">
              <a:solidFill>
                <a:schemeClr val="dk1"/>
              </a:solidFill>
              <a:latin typeface="Times New Roman"/>
              <a:ea typeface="Times New Roman"/>
              <a:cs typeface="Times New Roman"/>
              <a:sym typeface="Times New Roman"/>
            </a:endParaRPr>
          </a:p>
        </p:txBody>
      </p:sp>
      <p:sp>
        <p:nvSpPr>
          <p:cNvPr id="263" name="Google Shape;263;p18"/>
          <p:cNvSpPr txBox="1"/>
          <p:nvPr/>
        </p:nvSpPr>
        <p:spPr>
          <a:xfrm>
            <a:off x="801328" y="1018038"/>
            <a:ext cx="10943304" cy="5389439"/>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64" name="Google Shape;264;p18"/>
          <p:cNvSpPr/>
          <p:nvPr/>
        </p:nvSpPr>
        <p:spPr>
          <a:xfrm>
            <a:off x="991030" y="1024448"/>
            <a:ext cx="10209938" cy="441178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It uses Binary Digits 0 and 1</a:t>
            </a:r>
            <a:endParaRPr b="0" i="0" sz="1400" u="none" cap="none" strike="noStrike">
              <a:solidFill>
                <a:srgbClr val="000000"/>
              </a:solidFill>
              <a:latin typeface="Arial"/>
              <a:ea typeface="Arial"/>
              <a:cs typeface="Arial"/>
              <a:sym typeface="Arial"/>
            </a:endParaRPr>
          </a:p>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Each of the two digits in the binary system, 1 and 0, is called a bit, Two different voltage levels are used to represent the two bits. </a:t>
            </a:r>
            <a:endParaRPr b="0" i="0" sz="1400" u="none" cap="none" strike="noStrike">
              <a:solidFill>
                <a:srgbClr val="000000"/>
              </a:solidFill>
              <a:latin typeface="Arial"/>
              <a:ea typeface="Arial"/>
              <a:cs typeface="Arial"/>
              <a:sym typeface="Arial"/>
            </a:endParaRPr>
          </a:p>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1 - is represented by the higher voltage, which will be referred as a HIGH,</a:t>
            </a:r>
            <a:endParaRPr b="0" i="0" sz="1400" u="none" cap="none" strike="noStrike">
              <a:solidFill>
                <a:srgbClr val="000000"/>
              </a:solidFill>
              <a:latin typeface="Arial"/>
              <a:ea typeface="Arial"/>
              <a:cs typeface="Arial"/>
              <a:sym typeface="Arial"/>
            </a:endParaRPr>
          </a:p>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0 - is represented by the lower voltage level, which will be referred as a LOW. </a:t>
            </a:r>
            <a:endParaRPr b="0" i="0" sz="1400" u="none" cap="none" strike="noStrike">
              <a:solidFill>
                <a:srgbClr val="000000"/>
              </a:solidFill>
              <a:latin typeface="Arial"/>
              <a:ea typeface="Arial"/>
              <a:cs typeface="Arial"/>
              <a:sym typeface="Arial"/>
            </a:endParaRPr>
          </a:p>
          <a:p>
            <a:pPr indent="-342900" lvl="0" marL="342900" marR="0" rtl="0" algn="just">
              <a:lnSpc>
                <a:spcPct val="2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This is called positive logic and will be used throughout the topic.</a:t>
            </a:r>
            <a:endParaRPr b="0" i="0" sz="2400" u="none" cap="none" strike="noStrike">
              <a:solidFill>
                <a:schemeClr val="dk1"/>
              </a:solidFill>
              <a:latin typeface="Times New Roman"/>
              <a:ea typeface="Times New Roman"/>
              <a:cs typeface="Times New Roman"/>
              <a:sym typeface="Times New Roman"/>
            </a:endParaRPr>
          </a:p>
        </p:txBody>
      </p:sp>
      <p:pic>
        <p:nvPicPr>
          <p:cNvPr id="265" name="Google Shape;265;p18"/>
          <p:cNvPicPr preferRelativeResize="0"/>
          <p:nvPr/>
        </p:nvPicPr>
        <p:blipFill rotWithShape="1">
          <a:blip r:embed="rId3">
            <a:alphaModFix/>
          </a:blip>
          <a:srcRect b="0" l="0" r="0" t="0"/>
          <a:stretch/>
        </p:blipFill>
        <p:spPr>
          <a:xfrm>
            <a:off x="3929064" y="5669442"/>
            <a:ext cx="3876675" cy="504825"/>
          </a:xfrm>
          <a:prstGeom prst="rect">
            <a:avLst/>
          </a:prstGeom>
          <a:noFill/>
          <a:ln>
            <a:noFill/>
          </a:ln>
        </p:spPr>
      </p:pic>
      <p:sp>
        <p:nvSpPr>
          <p:cNvPr id="266" name="Google Shape;26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67" name="Google Shape;2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8" name="Google Shape;268;p18"/>
          <p:cNvPicPr preferRelativeResize="0"/>
          <p:nvPr/>
        </p:nvPicPr>
        <p:blipFill rotWithShape="1">
          <a:blip r:embed="rId4">
            <a:alphaModFix/>
          </a:blip>
          <a:srcRect b="0" l="0" r="0" t="0"/>
          <a:stretch/>
        </p:blipFill>
        <p:spPr>
          <a:xfrm>
            <a:off x="130792" y="40180"/>
            <a:ext cx="795122" cy="75139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180"/>
          <p:cNvSpPr txBox="1"/>
          <p:nvPr>
            <p:ph type="title"/>
          </p:nvPr>
        </p:nvSpPr>
        <p:spPr>
          <a:xfrm>
            <a:off x="1932388" y="233034"/>
            <a:ext cx="8550639" cy="59424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BCD to Excess-3 Code conversion</a:t>
            </a:r>
            <a:endParaRPr/>
          </a:p>
        </p:txBody>
      </p:sp>
      <p:sp>
        <p:nvSpPr>
          <p:cNvPr id="2379" name="Google Shape;2379;p1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380" name="Google Shape;2380;p1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81" name="Google Shape;2381;p180"/>
          <p:cNvPicPr preferRelativeResize="0"/>
          <p:nvPr/>
        </p:nvPicPr>
        <p:blipFill rotWithShape="1">
          <a:blip r:embed="rId3">
            <a:alphaModFix/>
          </a:blip>
          <a:srcRect b="0" l="0" r="0" t="0"/>
          <a:stretch/>
        </p:blipFill>
        <p:spPr>
          <a:xfrm>
            <a:off x="0" y="0"/>
            <a:ext cx="1269599" cy="1313597"/>
          </a:xfrm>
          <a:prstGeom prst="rect">
            <a:avLst/>
          </a:prstGeom>
          <a:noFill/>
          <a:ln>
            <a:noFill/>
          </a:ln>
        </p:spPr>
      </p:pic>
      <p:sp>
        <p:nvSpPr>
          <p:cNvPr id="2382" name="Google Shape;2382;p180"/>
          <p:cNvSpPr txBox="1"/>
          <p:nvPr>
            <p:ph idx="1" type="body"/>
          </p:nvPr>
        </p:nvSpPr>
        <p:spPr>
          <a:xfrm>
            <a:off x="838200" y="1825625"/>
            <a:ext cx="10515600"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pic>
        <p:nvPicPr>
          <p:cNvPr id="2383" name="Google Shape;2383;p180"/>
          <p:cNvPicPr preferRelativeResize="0"/>
          <p:nvPr/>
        </p:nvPicPr>
        <p:blipFill rotWithShape="1">
          <a:blip r:embed="rId4">
            <a:alphaModFix/>
          </a:blip>
          <a:srcRect b="0" l="0" r="0" t="0"/>
          <a:stretch/>
        </p:blipFill>
        <p:spPr>
          <a:xfrm>
            <a:off x="1269599" y="1006665"/>
            <a:ext cx="3158227" cy="5139590"/>
          </a:xfrm>
          <a:prstGeom prst="rect">
            <a:avLst/>
          </a:prstGeom>
          <a:noFill/>
          <a:ln>
            <a:noFill/>
          </a:ln>
        </p:spPr>
      </p:pic>
      <p:sp>
        <p:nvSpPr>
          <p:cNvPr id="2384" name="Google Shape;2384;p180"/>
          <p:cNvSpPr txBox="1"/>
          <p:nvPr/>
        </p:nvSpPr>
        <p:spPr>
          <a:xfrm>
            <a:off x="5697425" y="4694829"/>
            <a:ext cx="508430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E2 = </a:t>
            </a:r>
            <a:r>
              <a:rPr b="1" i="0" lang="en-US" sz="2800" u="none" cap="none" strike="noStrike">
                <a:solidFill>
                  <a:srgbClr val="FF0000"/>
                </a:solidFill>
                <a:latin typeface="Calibri"/>
                <a:ea typeface="Calibri"/>
                <a:cs typeface="Calibri"/>
                <a:sym typeface="Calibri"/>
              </a:rPr>
              <a:t>B2’B0 </a:t>
            </a:r>
            <a:r>
              <a:rPr b="1" i="0" lang="en-US" sz="2800" u="none" cap="none" strike="noStrike">
                <a:solidFill>
                  <a:schemeClr val="dk1"/>
                </a:solidFill>
                <a:latin typeface="Calibri"/>
                <a:ea typeface="Calibri"/>
                <a:cs typeface="Calibri"/>
                <a:sym typeface="Calibri"/>
              </a:rPr>
              <a:t>+ </a:t>
            </a:r>
            <a:r>
              <a:rPr b="1" i="0" lang="en-US" sz="2800" u="none" cap="none" strike="noStrike">
                <a:solidFill>
                  <a:srgbClr val="002060"/>
                </a:solidFill>
                <a:latin typeface="Calibri"/>
                <a:ea typeface="Calibri"/>
                <a:cs typeface="Calibri"/>
                <a:sym typeface="Calibri"/>
              </a:rPr>
              <a:t>B2’B1 </a:t>
            </a:r>
            <a:r>
              <a:rPr b="1" i="0" lang="en-US" sz="2800" u="none" cap="none" strike="noStrike">
                <a:solidFill>
                  <a:schemeClr val="dk1"/>
                </a:solidFill>
                <a:latin typeface="Calibri"/>
                <a:ea typeface="Calibri"/>
                <a:cs typeface="Calibri"/>
                <a:sym typeface="Calibri"/>
              </a:rPr>
              <a:t>+ </a:t>
            </a:r>
            <a:r>
              <a:rPr b="1" i="0" lang="en-US" sz="2800" u="none" cap="none" strike="noStrike">
                <a:solidFill>
                  <a:srgbClr val="FFC000"/>
                </a:solidFill>
                <a:latin typeface="Calibri"/>
                <a:ea typeface="Calibri"/>
                <a:cs typeface="Calibri"/>
                <a:sym typeface="Calibri"/>
              </a:rPr>
              <a:t>B2B1’B0’</a:t>
            </a:r>
            <a:endParaRPr b="1" i="0" sz="2800" u="none" cap="none" strike="noStrike">
              <a:solidFill>
                <a:srgbClr val="FFC000"/>
              </a:solidFill>
              <a:latin typeface="Calibri"/>
              <a:ea typeface="Calibri"/>
              <a:cs typeface="Calibri"/>
              <a:sym typeface="Calibri"/>
            </a:endParaRPr>
          </a:p>
        </p:txBody>
      </p:sp>
      <p:pic>
        <p:nvPicPr>
          <p:cNvPr id="2385" name="Google Shape;2385;p180"/>
          <p:cNvPicPr preferRelativeResize="0"/>
          <p:nvPr/>
        </p:nvPicPr>
        <p:blipFill rotWithShape="1">
          <a:blip r:embed="rId5">
            <a:alphaModFix/>
          </a:blip>
          <a:srcRect b="0" l="0" r="0" t="0"/>
          <a:stretch/>
        </p:blipFill>
        <p:spPr>
          <a:xfrm>
            <a:off x="5431809" y="1197860"/>
            <a:ext cx="5051218" cy="3317582"/>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1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391" name="Google Shape;2391;p1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92" name="Google Shape;2392;p181"/>
          <p:cNvSpPr/>
          <p:nvPr/>
        </p:nvSpPr>
        <p:spPr>
          <a:xfrm>
            <a:off x="2773181" y="2473537"/>
            <a:ext cx="1993692" cy="276999"/>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X3 =B3+B2 (B0+B1)</a:t>
            </a:r>
            <a:endParaRPr b="0" i="0" sz="1800" u="none" cap="none" strike="noStrike">
              <a:solidFill>
                <a:schemeClr val="dk1"/>
              </a:solidFill>
              <a:latin typeface="Arial"/>
              <a:ea typeface="Arial"/>
              <a:cs typeface="Arial"/>
              <a:sym typeface="Arial"/>
            </a:endParaRPr>
          </a:p>
        </p:txBody>
      </p:sp>
      <p:sp>
        <p:nvSpPr>
          <p:cNvPr id="2393" name="Google Shape;2393;p181"/>
          <p:cNvSpPr/>
          <p:nvPr/>
        </p:nvSpPr>
        <p:spPr>
          <a:xfrm>
            <a:off x="6355830" y="2347635"/>
            <a:ext cx="2218294"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_   _     _           _</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X2=B2B1B0 +B2B0 +B2B1</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graphicFrame>
        <p:nvGraphicFramePr>
          <p:cNvPr id="2394" name="Google Shape;2394;p181"/>
          <p:cNvGraphicFramePr/>
          <p:nvPr/>
        </p:nvGraphicFramePr>
        <p:xfrm>
          <a:off x="2208300" y="464694"/>
          <a:ext cx="3000000" cy="3000000"/>
        </p:xfrm>
        <a:graphic>
          <a:graphicData uri="http://schemas.openxmlformats.org/drawingml/2006/table">
            <a:tbl>
              <a:tblPr>
                <a:noFill/>
                <a:tableStyleId>{670F0F8A-8A4F-4846-88DF-48B55BA21DF8}</a:tableStyleId>
              </a:tblPr>
              <a:tblGrid>
                <a:gridCol w="640075"/>
                <a:gridCol w="457200"/>
                <a:gridCol w="457200"/>
                <a:gridCol w="457200"/>
                <a:gridCol w="457200"/>
              </a:tblGrid>
              <a:tr h="544650">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B1B0</a:t>
                      </a:r>
                      <a:endParaRPr sz="12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B3B2</a:t>
                      </a:r>
                      <a:endParaRPr sz="1200" u="none" cap="none" strike="noStrike">
                        <a:latin typeface="Times New Roman"/>
                        <a:ea typeface="Times New Roman"/>
                        <a:cs typeface="Times New Roman"/>
                        <a:sym typeface="Times New Roman"/>
                      </a:endParaRPr>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 </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11 </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000000"/>
                      </a:solidFill>
                      <a:prstDash val="solid"/>
                      <a:round/>
                      <a:headEnd len="sm" w="sm" type="none"/>
                      <a:tailEnd len="sm" w="sm" type="none"/>
                    </a:lnB>
                  </a:tcPr>
                </a:tc>
              </a:tr>
              <a:tr h="27232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00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232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01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232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11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232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10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cxnSp>
        <p:nvCxnSpPr>
          <p:cNvPr id="2395" name="Google Shape;2395;p181"/>
          <p:cNvCxnSpPr/>
          <p:nvPr/>
        </p:nvCxnSpPr>
        <p:spPr>
          <a:xfrm>
            <a:off x="2413417" y="553062"/>
            <a:ext cx="457200" cy="452853"/>
          </a:xfrm>
          <a:prstGeom prst="straightConnector1">
            <a:avLst/>
          </a:prstGeom>
          <a:noFill/>
          <a:ln cap="flat" cmpd="sng" w="9525">
            <a:solidFill>
              <a:srgbClr val="000000"/>
            </a:solidFill>
            <a:prstDash val="solid"/>
            <a:round/>
            <a:headEnd len="sm" w="sm" type="none"/>
            <a:tailEnd len="sm" w="sm" type="none"/>
          </a:ln>
        </p:spPr>
      </p:cxnSp>
      <p:graphicFrame>
        <p:nvGraphicFramePr>
          <p:cNvPr id="2396" name="Google Shape;2396;p181"/>
          <p:cNvGraphicFramePr/>
          <p:nvPr/>
        </p:nvGraphicFramePr>
        <p:xfrm>
          <a:off x="5715999" y="599606"/>
          <a:ext cx="3000000" cy="3000000"/>
        </p:xfrm>
        <a:graphic>
          <a:graphicData uri="http://schemas.openxmlformats.org/drawingml/2006/table">
            <a:tbl>
              <a:tblPr>
                <a:noFill/>
                <a:tableStyleId>{670F0F8A-8A4F-4846-88DF-48B55BA21DF8}</a:tableStyleId>
              </a:tblPr>
              <a:tblGrid>
                <a:gridCol w="640075"/>
                <a:gridCol w="457200"/>
                <a:gridCol w="457200"/>
                <a:gridCol w="457200"/>
                <a:gridCol w="457200"/>
              </a:tblGrid>
              <a:tr h="57462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B1B0</a:t>
                      </a:r>
                      <a:endParaRPr sz="12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B3B2</a:t>
                      </a:r>
                      <a:endParaRPr sz="1200" u="none" cap="none" strike="noStrike">
                        <a:latin typeface="Times New Roman"/>
                        <a:ea typeface="Times New Roman"/>
                        <a:cs typeface="Times New Roman"/>
                        <a:sym typeface="Times New Roman"/>
                      </a:endParaRPr>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 </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11 </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9050">
                      <a:solidFill>
                        <a:srgbClr val="000000"/>
                      </a:solidFill>
                      <a:prstDash val="solid"/>
                      <a:round/>
                      <a:headEnd len="sm" w="sm" type="none"/>
                      <a:tailEnd len="sm" w="sm" type="none"/>
                    </a:lnB>
                  </a:tcPr>
                </a:tc>
              </a:tr>
              <a:tr h="287300">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00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87300">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01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7300">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11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87300">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10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cxnSp>
        <p:nvCxnSpPr>
          <p:cNvPr id="2397" name="Google Shape;2397;p181"/>
          <p:cNvCxnSpPr/>
          <p:nvPr/>
        </p:nvCxnSpPr>
        <p:spPr>
          <a:xfrm>
            <a:off x="5801193" y="779489"/>
            <a:ext cx="591410" cy="410616"/>
          </a:xfrm>
          <a:prstGeom prst="straightConnector1">
            <a:avLst/>
          </a:prstGeom>
          <a:noFill/>
          <a:ln cap="flat" cmpd="sng" w="9525">
            <a:solidFill>
              <a:srgbClr val="000000"/>
            </a:solidFill>
            <a:prstDash val="solid"/>
            <a:round/>
            <a:headEnd len="sm" w="sm" type="none"/>
            <a:tailEnd len="sm" w="sm" type="none"/>
          </a:ln>
        </p:spPr>
      </p:cxnSp>
      <p:graphicFrame>
        <p:nvGraphicFramePr>
          <p:cNvPr id="2398" name="Google Shape;2398;p181"/>
          <p:cNvGraphicFramePr/>
          <p:nvPr/>
        </p:nvGraphicFramePr>
        <p:xfrm>
          <a:off x="2598045" y="2908093"/>
          <a:ext cx="3000000" cy="3000000"/>
        </p:xfrm>
        <a:graphic>
          <a:graphicData uri="http://schemas.openxmlformats.org/drawingml/2006/table">
            <a:tbl>
              <a:tblPr>
                <a:noFill/>
                <a:tableStyleId>{670F0F8A-8A4F-4846-88DF-48B55BA21DF8}</a:tableStyleId>
              </a:tblPr>
              <a:tblGrid>
                <a:gridCol w="640075"/>
                <a:gridCol w="457200"/>
                <a:gridCol w="457200"/>
                <a:gridCol w="457200"/>
                <a:gridCol w="457200"/>
              </a:tblGrid>
              <a:tr h="539650">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B1B0 </a:t>
                      </a:r>
                      <a:endParaRPr sz="12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B3B2</a:t>
                      </a:r>
                      <a:endParaRPr sz="1200" u="none" cap="none" strike="noStrike">
                        <a:latin typeface="Times New Roman"/>
                        <a:ea typeface="Times New Roman"/>
                        <a:cs typeface="Times New Roman"/>
                        <a:sym typeface="Times New Roman"/>
                      </a:endParaRPr>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 </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11 </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000000"/>
                      </a:solidFill>
                      <a:prstDash val="solid"/>
                      <a:round/>
                      <a:headEnd len="sm" w="sm" type="none"/>
                      <a:tailEnd len="sm" w="sm" type="none"/>
                    </a:lnB>
                  </a:tcPr>
                </a:tc>
              </a:tr>
              <a:tr h="26982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00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82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01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82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11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82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10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cxnSp>
        <p:nvCxnSpPr>
          <p:cNvPr id="2399" name="Google Shape;2399;p181"/>
          <p:cNvCxnSpPr/>
          <p:nvPr/>
        </p:nvCxnSpPr>
        <p:spPr>
          <a:xfrm>
            <a:off x="2765789" y="3148118"/>
            <a:ext cx="457200" cy="342900"/>
          </a:xfrm>
          <a:prstGeom prst="straightConnector1">
            <a:avLst/>
          </a:prstGeom>
          <a:noFill/>
          <a:ln cap="flat" cmpd="sng" w="9525">
            <a:solidFill>
              <a:srgbClr val="000000"/>
            </a:solidFill>
            <a:prstDash val="solid"/>
            <a:round/>
            <a:headEnd len="sm" w="sm" type="none"/>
            <a:tailEnd len="sm" w="sm" type="none"/>
          </a:ln>
        </p:spPr>
      </p:cxnSp>
      <p:graphicFrame>
        <p:nvGraphicFramePr>
          <p:cNvPr id="2400" name="Google Shape;2400;p181"/>
          <p:cNvGraphicFramePr/>
          <p:nvPr/>
        </p:nvGraphicFramePr>
        <p:xfrm>
          <a:off x="5966086" y="2998033"/>
          <a:ext cx="3000000" cy="3000000"/>
        </p:xfrm>
        <a:graphic>
          <a:graphicData uri="http://schemas.openxmlformats.org/drawingml/2006/table">
            <a:tbl>
              <a:tblPr>
                <a:noFill/>
                <a:tableStyleId>{670F0F8A-8A4F-4846-88DF-48B55BA21DF8}</a:tableStyleId>
              </a:tblPr>
              <a:tblGrid>
                <a:gridCol w="715150"/>
                <a:gridCol w="510825"/>
                <a:gridCol w="510825"/>
                <a:gridCol w="510825"/>
                <a:gridCol w="510825"/>
              </a:tblGrid>
              <a:tr h="61812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B1B0</a:t>
                      </a:r>
                      <a:endParaRPr sz="12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B3B2</a:t>
                      </a:r>
                      <a:endParaRPr sz="1200" u="none" cap="none" strike="noStrike">
                        <a:latin typeface="Times New Roman"/>
                        <a:ea typeface="Times New Roman"/>
                        <a:cs typeface="Times New Roman"/>
                        <a:sym typeface="Times New Roman"/>
                      </a:endParaRPr>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 </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11 </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2700">
                      <a:solidFill>
                        <a:srgbClr val="FFFFFF"/>
                      </a:solidFill>
                      <a:prstDash val="dot"/>
                      <a:round/>
                      <a:headEnd len="sm" w="sm" type="none"/>
                      <a:tailEnd len="sm" w="sm" type="none"/>
                    </a:lnR>
                    <a:lnT cap="flat" cmpd="sng" w="12700">
                      <a:solidFill>
                        <a:srgbClr val="FFFFFF"/>
                      </a:solidFill>
                      <a:prstDash val="dot"/>
                      <a:round/>
                      <a:headEnd len="sm" w="sm" type="none"/>
                      <a:tailEnd len="sm" w="sm" type="none"/>
                    </a:lnT>
                    <a:lnB cap="flat" cmpd="sng" w="19050">
                      <a:solidFill>
                        <a:srgbClr val="000000"/>
                      </a:solidFill>
                      <a:prstDash val="solid"/>
                      <a:round/>
                      <a:headEnd len="sm" w="sm" type="none"/>
                      <a:tailEnd len="sm" w="sm" type="none"/>
                    </a:lnB>
                  </a:tcPr>
                </a:tc>
              </a:tr>
              <a:tr h="28387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00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905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387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01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905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387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11</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905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3875">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10</a:t>
                      </a:r>
                      <a:endParaRPr sz="1400" u="none" cap="none" strike="noStrike"/>
                    </a:p>
                  </a:txBody>
                  <a:tcPr marT="0" marB="0" marR="68575" marL="68575">
                    <a:lnL cap="flat" cmpd="sng" w="12700">
                      <a:solidFill>
                        <a:srgbClr val="FFFFFF"/>
                      </a:solidFill>
                      <a:prstDash val="dot"/>
                      <a:round/>
                      <a:headEnd len="sm" w="sm" type="none"/>
                      <a:tailEnd len="sm" w="sm" type="none"/>
                    </a:lnL>
                    <a:lnR cap="flat" cmpd="sng" w="19050">
                      <a:solidFill>
                        <a:srgbClr val="000000"/>
                      </a:solidFill>
                      <a:prstDash val="solid"/>
                      <a:round/>
                      <a:headEnd len="sm" w="sm" type="none"/>
                      <a:tailEnd len="sm" w="sm" type="none"/>
                    </a:lnR>
                    <a:lnT cap="flat" cmpd="sng" w="12700">
                      <a:solidFill>
                        <a:srgbClr val="FFFFFF"/>
                      </a:solidFill>
                      <a:prstDash val="dot"/>
                      <a:round/>
                      <a:headEnd len="sm" w="sm" type="none"/>
                      <a:tailEnd len="sm" w="sm" type="none"/>
                    </a:lnT>
                    <a:lnB cap="flat" cmpd="sng" w="12700">
                      <a:solidFill>
                        <a:srgbClr val="FFFFFF"/>
                      </a:solidFill>
                      <a:prstDash val="dot"/>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X</a:t>
                      </a:r>
                      <a:endParaRPr sz="1400" u="none" cap="none" strike="noStrike"/>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cxnSp>
        <p:nvCxnSpPr>
          <p:cNvPr id="2401" name="Google Shape;2401;p181"/>
          <p:cNvCxnSpPr/>
          <p:nvPr/>
        </p:nvCxnSpPr>
        <p:spPr>
          <a:xfrm>
            <a:off x="6243508" y="3276497"/>
            <a:ext cx="457200" cy="342900"/>
          </a:xfrm>
          <a:prstGeom prst="straightConnector1">
            <a:avLst/>
          </a:prstGeom>
          <a:noFill/>
          <a:ln cap="flat" cmpd="sng" w="9525">
            <a:solidFill>
              <a:srgbClr val="000000"/>
            </a:solidFill>
            <a:prstDash val="solid"/>
            <a:round/>
            <a:headEnd len="sm" w="sm" type="none"/>
            <a:tailEnd len="sm" w="sm" type="none"/>
          </a:ln>
        </p:spPr>
      </p:cxnSp>
      <p:sp>
        <p:nvSpPr>
          <p:cNvPr id="2402" name="Google Shape;2402;p181"/>
          <p:cNvSpPr/>
          <p:nvPr/>
        </p:nvSpPr>
        <p:spPr>
          <a:xfrm>
            <a:off x="2413417" y="4716920"/>
            <a:ext cx="4766872"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_    _</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X1= B0B1 +B0B1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403" name="Google Shape;2403;p181"/>
          <p:cNvSpPr/>
          <p:nvPr/>
        </p:nvSpPr>
        <p:spPr>
          <a:xfrm>
            <a:off x="6505732" y="4880973"/>
            <a:ext cx="2458387"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_</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X0= B0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2404" name="Google Shape;2404;p181"/>
          <p:cNvPicPr preferRelativeResize="0"/>
          <p:nvPr/>
        </p:nvPicPr>
        <p:blipFill rotWithShape="1">
          <a:blip r:embed="rId3">
            <a:alphaModFix/>
          </a:blip>
          <a:srcRect b="0" l="0" r="0" t="0"/>
          <a:stretch/>
        </p:blipFill>
        <p:spPr>
          <a:xfrm>
            <a:off x="0" y="0"/>
            <a:ext cx="1269599" cy="131359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182"/>
          <p:cNvSpPr txBox="1"/>
          <p:nvPr>
            <p:ph type="title"/>
          </p:nvPr>
        </p:nvSpPr>
        <p:spPr>
          <a:xfrm>
            <a:off x="838200" y="365125"/>
            <a:ext cx="10515600" cy="132556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3600"/>
              <a:buFont typeface="Times New Roman"/>
              <a:buNone/>
            </a:pPr>
            <a:r>
              <a:rPr b="1" lang="en-US" sz="3600">
                <a:solidFill>
                  <a:srgbClr val="002060"/>
                </a:solidFill>
              </a:rPr>
              <a:t>Change in position of variable</a:t>
            </a:r>
            <a:r>
              <a:rPr b="1" lang="en-US" sz="3600">
                <a:solidFill>
                  <a:srgbClr val="FF0000"/>
                </a:solidFill>
              </a:rPr>
              <a:t> (Important to observe)</a:t>
            </a:r>
            <a:endParaRPr b="1" sz="3600">
              <a:solidFill>
                <a:srgbClr val="FF0000"/>
              </a:solidFill>
            </a:endParaRPr>
          </a:p>
        </p:txBody>
      </p:sp>
      <p:pic>
        <p:nvPicPr>
          <p:cNvPr id="2410" name="Google Shape;2410;p182"/>
          <p:cNvPicPr preferRelativeResize="0"/>
          <p:nvPr>
            <p:ph idx="1" type="body"/>
          </p:nvPr>
        </p:nvPicPr>
        <p:blipFill rotWithShape="1">
          <a:blip r:embed="rId3">
            <a:alphaModFix/>
          </a:blip>
          <a:srcRect b="0" l="0" r="0" t="0"/>
          <a:stretch/>
        </p:blipFill>
        <p:spPr>
          <a:xfrm>
            <a:off x="653245" y="1690688"/>
            <a:ext cx="4778564" cy="4273384"/>
          </a:xfrm>
          <a:prstGeom prst="rect">
            <a:avLst/>
          </a:prstGeom>
          <a:noFill/>
          <a:ln cap="flat" cmpd="sng" w="9525">
            <a:solidFill>
              <a:schemeClr val="dk1"/>
            </a:solidFill>
            <a:prstDash val="solid"/>
            <a:round/>
            <a:headEnd len="sm" w="sm" type="none"/>
            <a:tailEnd len="sm" w="sm" type="none"/>
          </a:ln>
        </p:spPr>
      </p:pic>
      <p:sp>
        <p:nvSpPr>
          <p:cNvPr id="2411" name="Google Shape;2411;p1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412" name="Google Shape;2412;p1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2413" name="Google Shape;2413;p182"/>
          <p:cNvCxnSpPr>
            <a:stCxn id="2409" idx="2"/>
          </p:cNvCxnSpPr>
          <p:nvPr/>
        </p:nvCxnSpPr>
        <p:spPr>
          <a:xfrm flipH="1">
            <a:off x="6045900" y="1690688"/>
            <a:ext cx="50100" cy="4273500"/>
          </a:xfrm>
          <a:prstGeom prst="straightConnector1">
            <a:avLst/>
          </a:prstGeom>
          <a:noFill/>
          <a:ln cap="flat" cmpd="sng" w="76200">
            <a:solidFill>
              <a:schemeClr val="accent1"/>
            </a:solidFill>
            <a:prstDash val="solid"/>
            <a:miter lim="800000"/>
            <a:headEnd len="sm" w="sm" type="none"/>
            <a:tailEnd len="sm" w="sm" type="none"/>
          </a:ln>
        </p:spPr>
      </p:cxnSp>
      <p:pic>
        <p:nvPicPr>
          <p:cNvPr id="2414" name="Google Shape;2414;p182"/>
          <p:cNvPicPr preferRelativeResize="0"/>
          <p:nvPr/>
        </p:nvPicPr>
        <p:blipFill rotWithShape="1">
          <a:blip r:embed="rId4">
            <a:alphaModFix/>
          </a:blip>
          <a:srcRect b="0" l="0" r="0" t="0"/>
          <a:stretch/>
        </p:blipFill>
        <p:spPr>
          <a:xfrm>
            <a:off x="6496050" y="1690688"/>
            <a:ext cx="4857750" cy="4273384"/>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183"/>
          <p:cNvSpPr txBox="1"/>
          <p:nvPr>
            <p:ph type="title"/>
          </p:nvPr>
        </p:nvSpPr>
        <p:spPr>
          <a:xfrm>
            <a:off x="838200" y="365125"/>
            <a:ext cx="10515600" cy="132556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800"/>
              <a:buFont typeface="Times New Roman"/>
              <a:buNone/>
            </a:pPr>
            <a:r>
              <a:rPr b="1" lang="en-US" sz="4800">
                <a:solidFill>
                  <a:srgbClr val="002060"/>
                </a:solidFill>
                <a:latin typeface="Times New Roman"/>
                <a:ea typeface="Times New Roman"/>
                <a:cs typeface="Times New Roman"/>
                <a:sym typeface="Times New Roman"/>
              </a:rPr>
              <a:t>5 variable Kmap  </a:t>
            </a:r>
            <a:r>
              <a:rPr b="1" lang="en-US" sz="4800">
                <a:solidFill>
                  <a:srgbClr val="FF0000"/>
                </a:solidFill>
                <a:latin typeface="Times New Roman"/>
                <a:ea typeface="Times New Roman"/>
                <a:cs typeface="Times New Roman"/>
                <a:sym typeface="Times New Roman"/>
              </a:rPr>
              <a:t>(Not in syllabus)</a:t>
            </a:r>
            <a:endParaRPr b="1" sz="4800">
              <a:solidFill>
                <a:srgbClr val="FF0000"/>
              </a:solidFill>
              <a:latin typeface="Times New Roman"/>
              <a:ea typeface="Times New Roman"/>
              <a:cs typeface="Times New Roman"/>
              <a:sym typeface="Times New Roman"/>
            </a:endParaRPr>
          </a:p>
        </p:txBody>
      </p:sp>
      <p:sp>
        <p:nvSpPr>
          <p:cNvPr id="2420" name="Google Shape;2420;p183"/>
          <p:cNvSpPr txBox="1"/>
          <p:nvPr>
            <p:ph idx="1" type="body"/>
          </p:nvPr>
        </p:nvSpPr>
        <p:spPr>
          <a:xfrm>
            <a:off x="838200" y="1555845"/>
            <a:ext cx="10515600" cy="462111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f(A,B,C,D,E) = Y =  ∑m(0,1,3,6,10,11 14, 16,20,25,28,29,31)  </a:t>
            </a:r>
            <a:endParaRPr/>
          </a:p>
        </p:txBody>
      </p:sp>
      <p:sp>
        <p:nvSpPr>
          <p:cNvPr id="2421" name="Google Shape;2421;p1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2422" name="Google Shape;2422;p1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23" name="Google Shape;2423;p183"/>
          <p:cNvPicPr preferRelativeResize="0"/>
          <p:nvPr/>
        </p:nvPicPr>
        <p:blipFill rotWithShape="1">
          <a:blip r:embed="rId3">
            <a:alphaModFix/>
          </a:blip>
          <a:srcRect b="0" l="0" r="0" t="0"/>
          <a:stretch/>
        </p:blipFill>
        <p:spPr>
          <a:xfrm>
            <a:off x="1524000" y="2333624"/>
            <a:ext cx="9144000" cy="36986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4" name="Google Shape;274;p19"/>
          <p:cNvSpPr txBox="1"/>
          <p:nvPr>
            <p:ph type="title"/>
          </p:nvPr>
        </p:nvSpPr>
        <p:spPr>
          <a:xfrm>
            <a:off x="2757949" y="2064775"/>
            <a:ext cx="6681019" cy="206477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   </a:t>
            </a:r>
            <a:r>
              <a:rPr lang="en-US" sz="4400">
                <a:solidFill>
                  <a:srgbClr val="FF0000"/>
                </a:solidFill>
              </a:rPr>
              <a:t>Logic Families</a:t>
            </a:r>
            <a:br>
              <a:rPr lang="en-US" sz="4400">
                <a:solidFill>
                  <a:srgbClr val="FF0000"/>
                </a:solidFill>
              </a:rPr>
            </a:br>
            <a:endParaRPr sz="4400"/>
          </a:p>
        </p:txBody>
      </p:sp>
      <p:sp>
        <p:nvSpPr>
          <p:cNvPr id="275" name="Google Shape;275;p19"/>
          <p:cNvSpPr txBox="1"/>
          <p:nvPr>
            <p:ph idx="1" type="body"/>
          </p:nvPr>
        </p:nvSpPr>
        <p:spPr>
          <a:xfrm>
            <a:off x="838200" y="678426"/>
            <a:ext cx="10515600" cy="549853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ph type="title"/>
          </p:nvPr>
        </p:nvSpPr>
        <p:spPr>
          <a:xfrm>
            <a:off x="1591898" y="94771"/>
            <a:ext cx="8534742" cy="82607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Digital Electronics and Computer Architecture </a:t>
            </a:r>
            <a:endParaRPr sz="3200">
              <a:solidFill>
                <a:schemeClr val="dk1"/>
              </a:solidFill>
              <a:latin typeface="Times New Roman"/>
              <a:ea typeface="Times New Roman"/>
              <a:cs typeface="Times New Roman"/>
              <a:sym typeface="Times New Roman"/>
            </a:endParaRPr>
          </a:p>
        </p:txBody>
      </p:sp>
      <p:sp>
        <p:nvSpPr>
          <p:cNvPr id="109" name="Google Shape;109;p2"/>
          <p:cNvSpPr txBox="1"/>
          <p:nvPr>
            <p:ph idx="1" type="body"/>
          </p:nvPr>
        </p:nvSpPr>
        <p:spPr>
          <a:xfrm>
            <a:off x="802894" y="2347642"/>
            <a:ext cx="10238146" cy="230624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US" sz="2400">
                <a:solidFill>
                  <a:schemeClr val="dk1"/>
                </a:solidFill>
                <a:latin typeface="Times New Roman"/>
                <a:ea typeface="Times New Roman"/>
                <a:cs typeface="Times New Roman"/>
                <a:sym typeface="Times New Roman"/>
              </a:rPr>
              <a:t>Examination scheme: Total Marks-150</a:t>
            </a:r>
            <a:endParaRPr b="1"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None/>
            </a:pPr>
            <a:r>
              <a:rPr b="1" lang="en-US" sz="2400">
                <a:solidFill>
                  <a:schemeClr val="dk1"/>
                </a:solidFill>
                <a:latin typeface="Times New Roman"/>
                <a:ea typeface="Times New Roman"/>
                <a:cs typeface="Times New Roman"/>
                <a:sym typeface="Times New Roman"/>
              </a:rPr>
              <a:t>				   - 60 Marks Class Continuous Assessment</a:t>
            </a:r>
            <a:endParaRPr/>
          </a:p>
          <a:p>
            <a:pPr indent="-228600" lvl="0" marL="22860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				   - 50 Marks Laboratory Continuous Assessment</a:t>
            </a:r>
            <a:endParaRPr/>
          </a:p>
          <a:p>
            <a:pPr indent="-228600" lvl="0" marL="22860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				   - 40 Marks End Examination</a:t>
            </a:r>
            <a:r>
              <a:rPr b="1" lang="en-US" sz="2400">
                <a:solidFill>
                  <a:schemeClr val="dk1"/>
                </a:solidFill>
                <a:latin typeface="Times New Roman"/>
                <a:ea typeface="Times New Roman"/>
                <a:cs typeface="Times New Roman"/>
                <a:sym typeface="Times New Roman"/>
              </a:rPr>
              <a:t>      	</a:t>
            </a:r>
            <a:endParaRPr/>
          </a:p>
        </p:txBody>
      </p:sp>
      <p:pic>
        <p:nvPicPr>
          <p:cNvPr id="110" name="Google Shape;110;p2"/>
          <p:cNvPicPr preferRelativeResize="0"/>
          <p:nvPr/>
        </p:nvPicPr>
        <p:blipFill rotWithShape="1">
          <a:blip r:embed="rId3">
            <a:alphaModFix/>
          </a:blip>
          <a:srcRect b="0" l="0" r="0" t="0"/>
          <a:stretch/>
        </p:blipFill>
        <p:spPr>
          <a:xfrm>
            <a:off x="130792" y="40180"/>
            <a:ext cx="795122" cy="751390"/>
          </a:xfrm>
          <a:prstGeom prst="rect">
            <a:avLst/>
          </a:prstGeom>
          <a:noFill/>
          <a:ln>
            <a:noFill/>
          </a:ln>
        </p:spPr>
      </p:pic>
      <p:sp>
        <p:nvSpPr>
          <p:cNvPr id="111" name="Google Shape;11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2" name="Google Shape;1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0"/>
          <p:cNvSpPr txBox="1"/>
          <p:nvPr>
            <p:ph type="title"/>
          </p:nvPr>
        </p:nvSpPr>
        <p:spPr>
          <a:xfrm>
            <a:off x="4451555" y="430623"/>
            <a:ext cx="3468329" cy="508332"/>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281" name="Google Shape;281;p20"/>
          <p:cNvSpPr txBox="1"/>
          <p:nvPr>
            <p:ph idx="1" type="body"/>
          </p:nvPr>
        </p:nvSpPr>
        <p:spPr>
          <a:xfrm>
            <a:off x="742666" y="1115941"/>
            <a:ext cx="10515600" cy="4793539"/>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a:latin typeface="Times New Roman"/>
                <a:ea typeface="Times New Roman"/>
                <a:cs typeface="Times New Roman"/>
                <a:sym typeface="Times New Roman"/>
              </a:rPr>
              <a:t>What is logic families?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It is a group of compatible ICs with the same logic levels &amp; supply voltages for performing various logic functions have been fabricated using a specific circuit configuration</a:t>
            </a:r>
            <a:endParaRPr/>
          </a:p>
          <a:p>
            <a:pPr indent="0" lvl="1" marL="457200" rtl="0" algn="l">
              <a:lnSpc>
                <a:spcPct val="90000"/>
              </a:lnSpc>
              <a:spcBef>
                <a:spcPts val="50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US">
                <a:latin typeface="Times New Roman"/>
                <a:ea typeface="Times New Roman"/>
                <a:cs typeface="Times New Roman"/>
                <a:sym typeface="Times New Roman"/>
              </a:rPr>
              <a:t>Significance of logic families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First and most important is simplicity in design</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It reduces the complexity in design</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Provide compatibility in digital circuit</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Easy to expand</a:t>
            </a:r>
            <a:endParaRPr/>
          </a:p>
          <a:p>
            <a:pPr indent="-228600" lvl="1" marL="685800" rtl="0" algn="l">
              <a:lnSpc>
                <a:spcPct val="90000"/>
              </a:lnSpc>
              <a:spcBef>
                <a:spcPts val="500"/>
              </a:spcBef>
              <a:spcAft>
                <a:spcPts val="0"/>
              </a:spcAft>
              <a:buClr>
                <a:schemeClr val="dk1"/>
              </a:buClr>
              <a:buSzPts val="2400"/>
              <a:buNone/>
            </a:pPr>
            <a:r>
              <a:t/>
            </a:r>
            <a:endParaRPr>
              <a:latin typeface="Times New Roman"/>
              <a:ea typeface="Times New Roman"/>
              <a:cs typeface="Times New Roman"/>
              <a:sym typeface="Times New Roman"/>
            </a:endParaRPr>
          </a:p>
        </p:txBody>
      </p:sp>
      <p:sp>
        <p:nvSpPr>
          <p:cNvPr id="282" name="Google Shape;28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83" name="Google Shape;283;p20"/>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1"/>
          <p:cNvSpPr txBox="1"/>
          <p:nvPr>
            <p:ph type="title"/>
          </p:nvPr>
        </p:nvSpPr>
        <p:spPr>
          <a:xfrm>
            <a:off x="2365887" y="329214"/>
            <a:ext cx="7668342" cy="688425"/>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a:latin typeface="Times New Roman"/>
                <a:ea typeface="Times New Roman"/>
                <a:cs typeface="Times New Roman"/>
                <a:sym typeface="Times New Roman"/>
              </a:rPr>
              <a:t>Classification of Logic Families</a:t>
            </a:r>
            <a:endParaRPr b="1">
              <a:latin typeface="Times New Roman"/>
              <a:ea typeface="Times New Roman"/>
              <a:cs typeface="Times New Roman"/>
              <a:sym typeface="Times New Roman"/>
            </a:endParaRPr>
          </a:p>
        </p:txBody>
      </p:sp>
      <p:sp>
        <p:nvSpPr>
          <p:cNvPr id="290" name="Google Shape;290;p21"/>
          <p:cNvSpPr txBox="1"/>
          <p:nvPr/>
        </p:nvSpPr>
        <p:spPr>
          <a:xfrm>
            <a:off x="4876801" y="1524000"/>
            <a:ext cx="1784463"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Logic Families</a:t>
            </a:r>
            <a:endParaRPr b="0" i="0" sz="1400" u="none" cap="none" strike="noStrike">
              <a:solidFill>
                <a:srgbClr val="000000"/>
              </a:solidFill>
              <a:latin typeface="Arial"/>
              <a:ea typeface="Arial"/>
              <a:cs typeface="Arial"/>
              <a:sym typeface="Arial"/>
            </a:endParaRPr>
          </a:p>
        </p:txBody>
      </p:sp>
      <p:sp>
        <p:nvSpPr>
          <p:cNvPr id="291" name="Google Shape;291;p21"/>
          <p:cNvSpPr txBox="1"/>
          <p:nvPr/>
        </p:nvSpPr>
        <p:spPr>
          <a:xfrm>
            <a:off x="3276601" y="2571690"/>
            <a:ext cx="1167307"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Unipolar</a:t>
            </a:r>
            <a:endParaRPr b="1" i="0" sz="2000" u="none" cap="none" strike="noStrike">
              <a:solidFill>
                <a:schemeClr val="dk1"/>
              </a:solidFill>
              <a:latin typeface="Times New Roman"/>
              <a:ea typeface="Times New Roman"/>
              <a:cs typeface="Times New Roman"/>
              <a:sym typeface="Times New Roman"/>
            </a:endParaRPr>
          </a:p>
        </p:txBody>
      </p:sp>
      <p:sp>
        <p:nvSpPr>
          <p:cNvPr id="292" name="Google Shape;292;p21"/>
          <p:cNvSpPr txBox="1"/>
          <p:nvPr/>
        </p:nvSpPr>
        <p:spPr>
          <a:xfrm>
            <a:off x="7391401" y="2571690"/>
            <a:ext cx="1010213"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Bipolar</a:t>
            </a:r>
            <a:endParaRPr b="0" i="0" sz="1400" u="none" cap="none" strike="noStrike">
              <a:solidFill>
                <a:srgbClr val="000000"/>
              </a:solidFill>
              <a:latin typeface="Arial"/>
              <a:ea typeface="Arial"/>
              <a:cs typeface="Arial"/>
              <a:sym typeface="Arial"/>
            </a:endParaRPr>
          </a:p>
        </p:txBody>
      </p:sp>
      <p:cxnSp>
        <p:nvCxnSpPr>
          <p:cNvPr id="293" name="Google Shape;293;p21"/>
          <p:cNvCxnSpPr>
            <a:stCxn id="290" idx="2"/>
            <a:endCxn id="292" idx="0"/>
          </p:cNvCxnSpPr>
          <p:nvPr/>
        </p:nvCxnSpPr>
        <p:spPr>
          <a:xfrm flipH="1" rot="-5400000">
            <a:off x="6508983" y="1184160"/>
            <a:ext cx="647700" cy="2127600"/>
          </a:xfrm>
          <a:prstGeom prst="bentConnector3">
            <a:avLst>
              <a:gd fmla="val 49991" name="adj1"/>
            </a:avLst>
          </a:prstGeom>
          <a:noFill/>
          <a:ln cap="flat" cmpd="sng" w="9525">
            <a:solidFill>
              <a:schemeClr val="accent1"/>
            </a:solidFill>
            <a:prstDash val="solid"/>
            <a:miter lim="800000"/>
            <a:headEnd len="sm" w="sm" type="none"/>
            <a:tailEnd len="med" w="med" type="stealth"/>
          </a:ln>
        </p:spPr>
      </p:cxnSp>
      <p:cxnSp>
        <p:nvCxnSpPr>
          <p:cNvPr id="294" name="Google Shape;294;p21"/>
          <p:cNvCxnSpPr>
            <a:stCxn id="290" idx="2"/>
            <a:endCxn id="291" idx="0"/>
          </p:cNvCxnSpPr>
          <p:nvPr/>
        </p:nvCxnSpPr>
        <p:spPr>
          <a:xfrm rot="5400000">
            <a:off x="4490733" y="1293510"/>
            <a:ext cx="647700" cy="1908900"/>
          </a:xfrm>
          <a:prstGeom prst="bentConnector3">
            <a:avLst>
              <a:gd fmla="val 49991" name="adj1"/>
            </a:avLst>
          </a:prstGeom>
          <a:noFill/>
          <a:ln cap="flat" cmpd="sng" w="9525">
            <a:solidFill>
              <a:schemeClr val="accent1"/>
            </a:solidFill>
            <a:prstDash val="solid"/>
            <a:miter lim="800000"/>
            <a:headEnd len="sm" w="sm" type="none"/>
            <a:tailEnd len="med" w="med" type="stealth"/>
          </a:ln>
        </p:spPr>
      </p:cxnSp>
      <p:sp>
        <p:nvSpPr>
          <p:cNvPr id="295" name="Google Shape;295;p21"/>
          <p:cNvSpPr txBox="1"/>
          <p:nvPr/>
        </p:nvSpPr>
        <p:spPr>
          <a:xfrm>
            <a:off x="2133601" y="3638490"/>
            <a:ext cx="925253"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PMOS</a:t>
            </a:r>
            <a:endParaRPr b="0" i="0" sz="1400" u="none" cap="none" strike="noStrike">
              <a:solidFill>
                <a:srgbClr val="000000"/>
              </a:solidFill>
              <a:latin typeface="Arial"/>
              <a:ea typeface="Arial"/>
              <a:cs typeface="Arial"/>
              <a:sym typeface="Arial"/>
            </a:endParaRPr>
          </a:p>
        </p:txBody>
      </p:sp>
      <p:sp>
        <p:nvSpPr>
          <p:cNvPr id="296" name="Google Shape;296;p21"/>
          <p:cNvSpPr txBox="1"/>
          <p:nvPr/>
        </p:nvSpPr>
        <p:spPr>
          <a:xfrm>
            <a:off x="3429001" y="3638490"/>
            <a:ext cx="954107"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NMOS</a:t>
            </a:r>
            <a:endParaRPr b="0" i="0" sz="1400" u="none" cap="none" strike="noStrike">
              <a:solidFill>
                <a:srgbClr val="000000"/>
              </a:solidFill>
              <a:latin typeface="Arial"/>
              <a:ea typeface="Arial"/>
              <a:cs typeface="Arial"/>
              <a:sym typeface="Arial"/>
            </a:endParaRPr>
          </a:p>
        </p:txBody>
      </p:sp>
      <p:sp>
        <p:nvSpPr>
          <p:cNvPr id="297" name="Google Shape;297;p21"/>
          <p:cNvSpPr txBox="1"/>
          <p:nvPr/>
        </p:nvSpPr>
        <p:spPr>
          <a:xfrm>
            <a:off x="4724401" y="3657600"/>
            <a:ext cx="954107"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CMOS</a:t>
            </a:r>
            <a:endParaRPr b="0" i="0" sz="1400" u="none" cap="none" strike="noStrike">
              <a:solidFill>
                <a:srgbClr val="000000"/>
              </a:solidFill>
              <a:latin typeface="Arial"/>
              <a:ea typeface="Arial"/>
              <a:cs typeface="Arial"/>
              <a:sym typeface="Arial"/>
            </a:endParaRPr>
          </a:p>
        </p:txBody>
      </p:sp>
      <p:cxnSp>
        <p:nvCxnSpPr>
          <p:cNvPr id="298" name="Google Shape;298;p21"/>
          <p:cNvCxnSpPr>
            <a:stCxn id="291" idx="2"/>
            <a:endCxn id="297" idx="0"/>
          </p:cNvCxnSpPr>
          <p:nvPr/>
        </p:nvCxnSpPr>
        <p:spPr>
          <a:xfrm flipH="1" rot="-5400000">
            <a:off x="4188005" y="2644050"/>
            <a:ext cx="685800" cy="1341300"/>
          </a:xfrm>
          <a:prstGeom prst="bentConnector3">
            <a:avLst>
              <a:gd fmla="val 50000" name="adj1"/>
            </a:avLst>
          </a:prstGeom>
          <a:noFill/>
          <a:ln cap="flat" cmpd="sng" w="9525">
            <a:solidFill>
              <a:schemeClr val="accent1"/>
            </a:solidFill>
            <a:prstDash val="solid"/>
            <a:miter lim="800000"/>
            <a:headEnd len="sm" w="sm" type="none"/>
            <a:tailEnd len="med" w="med" type="stealth"/>
          </a:ln>
        </p:spPr>
      </p:cxnSp>
      <p:cxnSp>
        <p:nvCxnSpPr>
          <p:cNvPr id="299" name="Google Shape;299;p21"/>
          <p:cNvCxnSpPr>
            <a:stCxn id="291" idx="2"/>
            <a:endCxn id="295" idx="0"/>
          </p:cNvCxnSpPr>
          <p:nvPr/>
        </p:nvCxnSpPr>
        <p:spPr>
          <a:xfrm rot="5400000">
            <a:off x="2895005" y="2673150"/>
            <a:ext cx="666600" cy="1263900"/>
          </a:xfrm>
          <a:prstGeom prst="bentConnector3">
            <a:avLst>
              <a:gd fmla="val 50007" name="adj1"/>
            </a:avLst>
          </a:prstGeom>
          <a:noFill/>
          <a:ln cap="flat" cmpd="sng" w="9525">
            <a:solidFill>
              <a:schemeClr val="accent1"/>
            </a:solidFill>
            <a:prstDash val="solid"/>
            <a:miter lim="800000"/>
            <a:headEnd len="sm" w="sm" type="none"/>
            <a:tailEnd len="med" w="med" type="stealth"/>
          </a:ln>
        </p:spPr>
      </p:cxnSp>
      <p:cxnSp>
        <p:nvCxnSpPr>
          <p:cNvPr id="300" name="Google Shape;300;p21"/>
          <p:cNvCxnSpPr>
            <a:stCxn id="291" idx="2"/>
            <a:endCxn id="296" idx="0"/>
          </p:cNvCxnSpPr>
          <p:nvPr/>
        </p:nvCxnSpPr>
        <p:spPr>
          <a:xfrm flipH="1" rot="-5400000">
            <a:off x="3549905" y="3282150"/>
            <a:ext cx="666600" cy="45900"/>
          </a:xfrm>
          <a:prstGeom prst="bentConnector3">
            <a:avLst>
              <a:gd fmla="val 50007" name="adj1"/>
            </a:avLst>
          </a:prstGeom>
          <a:noFill/>
          <a:ln cap="flat" cmpd="sng" w="9525">
            <a:solidFill>
              <a:schemeClr val="accent1"/>
            </a:solidFill>
            <a:prstDash val="solid"/>
            <a:miter lim="800000"/>
            <a:headEnd len="sm" w="sm" type="none"/>
            <a:tailEnd len="med" w="med" type="stealth"/>
          </a:ln>
        </p:spPr>
      </p:cxnSp>
      <p:sp>
        <p:nvSpPr>
          <p:cNvPr id="301" name="Google Shape;301;p21"/>
          <p:cNvSpPr txBox="1"/>
          <p:nvPr/>
        </p:nvSpPr>
        <p:spPr>
          <a:xfrm>
            <a:off x="5715001" y="4476690"/>
            <a:ext cx="1266693"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Saturated</a:t>
            </a:r>
            <a:endParaRPr b="0" i="0" sz="1400" u="none" cap="none" strike="noStrike">
              <a:solidFill>
                <a:srgbClr val="000000"/>
              </a:solidFill>
              <a:latin typeface="Arial"/>
              <a:ea typeface="Arial"/>
              <a:cs typeface="Arial"/>
              <a:sym typeface="Arial"/>
            </a:endParaRPr>
          </a:p>
        </p:txBody>
      </p:sp>
      <p:sp>
        <p:nvSpPr>
          <p:cNvPr id="302" name="Google Shape;302;p21"/>
          <p:cNvSpPr txBox="1"/>
          <p:nvPr/>
        </p:nvSpPr>
        <p:spPr>
          <a:xfrm>
            <a:off x="8458201" y="4476690"/>
            <a:ext cx="1787669"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Non Saturated</a:t>
            </a:r>
            <a:endParaRPr b="0" i="0" sz="1400" u="none" cap="none" strike="noStrike">
              <a:solidFill>
                <a:srgbClr val="000000"/>
              </a:solidFill>
              <a:latin typeface="Arial"/>
              <a:ea typeface="Arial"/>
              <a:cs typeface="Arial"/>
              <a:sym typeface="Arial"/>
            </a:endParaRPr>
          </a:p>
        </p:txBody>
      </p:sp>
      <p:cxnSp>
        <p:nvCxnSpPr>
          <p:cNvPr id="303" name="Google Shape;303;p21"/>
          <p:cNvCxnSpPr>
            <a:stCxn id="292" idx="2"/>
            <a:endCxn id="302" idx="0"/>
          </p:cNvCxnSpPr>
          <p:nvPr/>
        </p:nvCxnSpPr>
        <p:spPr>
          <a:xfrm flipH="1" rot="-5400000">
            <a:off x="7871908" y="2996400"/>
            <a:ext cx="1504800" cy="1455600"/>
          </a:xfrm>
          <a:prstGeom prst="bentConnector3">
            <a:avLst>
              <a:gd fmla="val 50003" name="adj1"/>
            </a:avLst>
          </a:prstGeom>
          <a:noFill/>
          <a:ln cap="flat" cmpd="sng" w="9525">
            <a:solidFill>
              <a:schemeClr val="accent1"/>
            </a:solidFill>
            <a:prstDash val="solid"/>
            <a:miter lim="800000"/>
            <a:headEnd len="sm" w="sm" type="none"/>
            <a:tailEnd len="med" w="med" type="stealth"/>
          </a:ln>
        </p:spPr>
      </p:cxnSp>
      <p:cxnSp>
        <p:nvCxnSpPr>
          <p:cNvPr id="304" name="Google Shape;304;p21"/>
          <p:cNvCxnSpPr>
            <a:stCxn id="292" idx="2"/>
            <a:endCxn id="301" idx="0"/>
          </p:cNvCxnSpPr>
          <p:nvPr/>
        </p:nvCxnSpPr>
        <p:spPr>
          <a:xfrm rot="5400000">
            <a:off x="6369958" y="2950050"/>
            <a:ext cx="1504800" cy="1548300"/>
          </a:xfrm>
          <a:prstGeom prst="bentConnector3">
            <a:avLst>
              <a:gd fmla="val 50003" name="adj1"/>
            </a:avLst>
          </a:prstGeom>
          <a:noFill/>
          <a:ln cap="flat" cmpd="sng" w="9525">
            <a:solidFill>
              <a:schemeClr val="accent1"/>
            </a:solidFill>
            <a:prstDash val="solid"/>
            <a:miter lim="800000"/>
            <a:headEnd len="sm" w="sm" type="none"/>
            <a:tailEnd len="med" w="med" type="stealth"/>
          </a:ln>
        </p:spPr>
      </p:cxnSp>
      <p:sp>
        <p:nvSpPr>
          <p:cNvPr id="305" name="Google Shape;305;p21"/>
          <p:cNvSpPr txBox="1"/>
          <p:nvPr/>
        </p:nvSpPr>
        <p:spPr>
          <a:xfrm>
            <a:off x="4287695" y="5486400"/>
            <a:ext cx="836521"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RTL</a:t>
            </a:r>
            <a:endParaRPr b="0" i="0" sz="1400" u="none" cap="none" strike="noStrike">
              <a:solidFill>
                <a:srgbClr val="000000"/>
              </a:solidFill>
              <a:latin typeface="Arial"/>
              <a:ea typeface="Arial"/>
              <a:cs typeface="Arial"/>
              <a:sym typeface="Arial"/>
            </a:endParaRPr>
          </a:p>
        </p:txBody>
      </p:sp>
      <p:sp>
        <p:nvSpPr>
          <p:cNvPr id="306" name="Google Shape;306;p21"/>
          <p:cNvSpPr txBox="1"/>
          <p:nvPr/>
        </p:nvSpPr>
        <p:spPr>
          <a:xfrm>
            <a:off x="5486401" y="5486400"/>
            <a:ext cx="713657"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DTL</a:t>
            </a:r>
            <a:endParaRPr b="0" i="0" sz="1400" u="none" cap="none" strike="noStrike">
              <a:solidFill>
                <a:srgbClr val="000000"/>
              </a:solidFill>
              <a:latin typeface="Arial"/>
              <a:ea typeface="Arial"/>
              <a:cs typeface="Arial"/>
              <a:sym typeface="Arial"/>
            </a:endParaRPr>
          </a:p>
        </p:txBody>
      </p:sp>
      <p:sp>
        <p:nvSpPr>
          <p:cNvPr id="307" name="Google Shape;307;p21"/>
          <p:cNvSpPr txBox="1"/>
          <p:nvPr/>
        </p:nvSpPr>
        <p:spPr>
          <a:xfrm>
            <a:off x="6553200" y="5486400"/>
            <a:ext cx="699230"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TTL</a:t>
            </a:r>
            <a:endParaRPr b="0" i="0" sz="1400" u="none" cap="none" strike="noStrike">
              <a:solidFill>
                <a:srgbClr val="000000"/>
              </a:solidFill>
              <a:latin typeface="Arial"/>
              <a:ea typeface="Arial"/>
              <a:cs typeface="Arial"/>
              <a:sym typeface="Arial"/>
            </a:endParaRPr>
          </a:p>
        </p:txBody>
      </p:sp>
      <p:sp>
        <p:nvSpPr>
          <p:cNvPr id="308" name="Google Shape;308;p21"/>
          <p:cNvSpPr txBox="1"/>
          <p:nvPr/>
        </p:nvSpPr>
        <p:spPr>
          <a:xfrm>
            <a:off x="7696200" y="5410200"/>
            <a:ext cx="1840760"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Schottkey TTL</a:t>
            </a:r>
            <a:endParaRPr b="0" i="0" sz="1400" u="none" cap="none" strike="noStrike">
              <a:solidFill>
                <a:srgbClr val="000000"/>
              </a:solidFill>
              <a:latin typeface="Arial"/>
              <a:ea typeface="Arial"/>
              <a:cs typeface="Arial"/>
              <a:sym typeface="Arial"/>
            </a:endParaRPr>
          </a:p>
        </p:txBody>
      </p:sp>
      <p:sp>
        <p:nvSpPr>
          <p:cNvPr id="309" name="Google Shape;309;p21"/>
          <p:cNvSpPr txBox="1"/>
          <p:nvPr/>
        </p:nvSpPr>
        <p:spPr>
          <a:xfrm>
            <a:off x="9887185" y="5410200"/>
            <a:ext cx="713657"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ECL</a:t>
            </a:r>
            <a:endParaRPr b="0" i="0" sz="1400" u="none" cap="none" strike="noStrike">
              <a:solidFill>
                <a:srgbClr val="000000"/>
              </a:solidFill>
              <a:latin typeface="Arial"/>
              <a:ea typeface="Arial"/>
              <a:cs typeface="Arial"/>
              <a:sym typeface="Arial"/>
            </a:endParaRPr>
          </a:p>
        </p:txBody>
      </p:sp>
      <p:cxnSp>
        <p:nvCxnSpPr>
          <p:cNvPr id="310" name="Google Shape;310;p21"/>
          <p:cNvCxnSpPr>
            <a:stCxn id="302" idx="2"/>
            <a:endCxn id="308" idx="0"/>
          </p:cNvCxnSpPr>
          <p:nvPr/>
        </p:nvCxnSpPr>
        <p:spPr>
          <a:xfrm rot="5400000">
            <a:off x="8717536" y="4775700"/>
            <a:ext cx="533400" cy="735600"/>
          </a:xfrm>
          <a:prstGeom prst="bentConnector3">
            <a:avLst>
              <a:gd fmla="val 50000" name="adj1"/>
            </a:avLst>
          </a:prstGeom>
          <a:noFill/>
          <a:ln cap="flat" cmpd="sng" w="9525">
            <a:solidFill>
              <a:schemeClr val="accent1"/>
            </a:solidFill>
            <a:prstDash val="solid"/>
            <a:miter lim="800000"/>
            <a:headEnd len="sm" w="sm" type="none"/>
            <a:tailEnd len="med" w="med" type="stealth"/>
          </a:ln>
        </p:spPr>
      </p:cxnSp>
      <p:cxnSp>
        <p:nvCxnSpPr>
          <p:cNvPr id="311" name="Google Shape;311;p21"/>
          <p:cNvCxnSpPr>
            <a:stCxn id="302" idx="2"/>
            <a:endCxn id="309" idx="0"/>
          </p:cNvCxnSpPr>
          <p:nvPr/>
        </p:nvCxnSpPr>
        <p:spPr>
          <a:xfrm flipH="1" rot="-5400000">
            <a:off x="9531286" y="4697550"/>
            <a:ext cx="533400" cy="891900"/>
          </a:xfrm>
          <a:prstGeom prst="bentConnector3">
            <a:avLst>
              <a:gd fmla="val 50000" name="adj1"/>
            </a:avLst>
          </a:prstGeom>
          <a:noFill/>
          <a:ln cap="flat" cmpd="sng" w="9525">
            <a:solidFill>
              <a:schemeClr val="accent1"/>
            </a:solidFill>
            <a:prstDash val="solid"/>
            <a:miter lim="800000"/>
            <a:headEnd len="sm" w="sm" type="none"/>
            <a:tailEnd len="med" w="med" type="stealth"/>
          </a:ln>
        </p:spPr>
      </p:cxnSp>
      <p:cxnSp>
        <p:nvCxnSpPr>
          <p:cNvPr id="312" name="Google Shape;312;p21"/>
          <p:cNvCxnSpPr>
            <a:stCxn id="301" idx="2"/>
            <a:endCxn id="305" idx="0"/>
          </p:cNvCxnSpPr>
          <p:nvPr/>
        </p:nvCxnSpPr>
        <p:spPr>
          <a:xfrm rot="5400000">
            <a:off x="5222298" y="4360350"/>
            <a:ext cx="609600" cy="1642500"/>
          </a:xfrm>
          <a:prstGeom prst="bentConnector3">
            <a:avLst>
              <a:gd fmla="val 50000" name="adj1"/>
            </a:avLst>
          </a:prstGeom>
          <a:noFill/>
          <a:ln cap="flat" cmpd="sng" w="9525">
            <a:solidFill>
              <a:schemeClr val="accent1"/>
            </a:solidFill>
            <a:prstDash val="solid"/>
            <a:miter lim="800000"/>
            <a:headEnd len="sm" w="sm" type="none"/>
            <a:tailEnd len="med" w="med" type="stealth"/>
          </a:ln>
        </p:spPr>
      </p:cxnSp>
      <p:cxnSp>
        <p:nvCxnSpPr>
          <p:cNvPr id="313" name="Google Shape;313;p21"/>
          <p:cNvCxnSpPr>
            <a:stCxn id="301" idx="2"/>
            <a:endCxn id="306" idx="0"/>
          </p:cNvCxnSpPr>
          <p:nvPr/>
        </p:nvCxnSpPr>
        <p:spPr>
          <a:xfrm rot="5400000">
            <a:off x="5790948" y="4929000"/>
            <a:ext cx="609600" cy="505200"/>
          </a:xfrm>
          <a:prstGeom prst="bentConnector3">
            <a:avLst>
              <a:gd fmla="val 50000" name="adj1"/>
            </a:avLst>
          </a:prstGeom>
          <a:noFill/>
          <a:ln cap="flat" cmpd="sng" w="9525">
            <a:solidFill>
              <a:schemeClr val="accent1"/>
            </a:solidFill>
            <a:prstDash val="solid"/>
            <a:miter lim="800000"/>
            <a:headEnd len="sm" w="sm" type="none"/>
            <a:tailEnd len="med" w="med" type="stealth"/>
          </a:ln>
        </p:spPr>
      </p:cxnSp>
      <p:cxnSp>
        <p:nvCxnSpPr>
          <p:cNvPr id="314" name="Google Shape;314;p21"/>
          <p:cNvCxnSpPr>
            <a:stCxn id="301" idx="2"/>
            <a:endCxn id="307" idx="0"/>
          </p:cNvCxnSpPr>
          <p:nvPr/>
        </p:nvCxnSpPr>
        <p:spPr>
          <a:xfrm flipH="1" rot="-5400000">
            <a:off x="6320748" y="4904400"/>
            <a:ext cx="609600" cy="554400"/>
          </a:xfrm>
          <a:prstGeom prst="bentConnector3">
            <a:avLst>
              <a:gd fmla="val 50000" name="adj1"/>
            </a:avLst>
          </a:prstGeom>
          <a:noFill/>
          <a:ln cap="flat" cmpd="sng" w="9525">
            <a:solidFill>
              <a:schemeClr val="accent1"/>
            </a:solidFill>
            <a:prstDash val="solid"/>
            <a:miter lim="800000"/>
            <a:headEnd len="sm" w="sm" type="none"/>
            <a:tailEnd len="med" w="med" type="stealth"/>
          </a:ln>
        </p:spPr>
      </p:cxnSp>
      <p:sp>
        <p:nvSpPr>
          <p:cNvPr id="315" name="Google Shape;31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6" name="Google Shape;316;p21"/>
          <p:cNvSpPr/>
          <p:nvPr/>
        </p:nvSpPr>
        <p:spPr>
          <a:xfrm>
            <a:off x="6348347" y="5268036"/>
            <a:ext cx="1157922" cy="750627"/>
          </a:xfrm>
          <a:prstGeom prst="roundRect">
            <a:avLst>
              <a:gd fmla="val 16667" name="adj"/>
            </a:avLst>
          </a:prstGeom>
          <a:noFill/>
          <a:ln cap="flat" cmpd="sng" w="508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7" name="Google Shape;317;p21"/>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ph type="title"/>
          </p:nvPr>
        </p:nvSpPr>
        <p:spPr>
          <a:xfrm>
            <a:off x="2698955" y="129152"/>
            <a:ext cx="6902246" cy="63776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Digital Logic Families</a:t>
            </a:r>
            <a:endParaRPr/>
          </a:p>
        </p:txBody>
      </p:sp>
      <p:sp>
        <p:nvSpPr>
          <p:cNvPr id="323" name="Google Shape;32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24" name="Google Shape;324;p22"/>
          <p:cNvPicPr preferRelativeResize="0"/>
          <p:nvPr/>
        </p:nvPicPr>
        <p:blipFill rotWithShape="1">
          <a:blip r:embed="rId3">
            <a:alphaModFix/>
          </a:blip>
          <a:srcRect b="0" l="0" r="0" t="0"/>
          <a:stretch/>
        </p:blipFill>
        <p:spPr>
          <a:xfrm>
            <a:off x="383458" y="1017639"/>
            <a:ext cx="11238271" cy="5623383"/>
          </a:xfrm>
          <a:prstGeom prst="rect">
            <a:avLst/>
          </a:prstGeom>
          <a:noFill/>
          <a:ln>
            <a:noFill/>
          </a:ln>
        </p:spPr>
      </p:pic>
      <p:sp>
        <p:nvSpPr>
          <p:cNvPr id="325" name="Google Shape;32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326" name="Google Shape;326;p22"/>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3"/>
          <p:cNvSpPr txBox="1"/>
          <p:nvPr>
            <p:ph type="title"/>
          </p:nvPr>
        </p:nvSpPr>
        <p:spPr>
          <a:xfrm>
            <a:off x="1253612" y="378544"/>
            <a:ext cx="10100187" cy="87507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Example Logic Families</a:t>
            </a:r>
            <a:endParaRPr/>
          </a:p>
        </p:txBody>
      </p:sp>
      <p:sp>
        <p:nvSpPr>
          <p:cNvPr id="332" name="Google Shape;332;p23"/>
          <p:cNvSpPr txBox="1"/>
          <p:nvPr>
            <p:ph idx="1" type="body"/>
          </p:nvPr>
        </p:nvSpPr>
        <p:spPr>
          <a:xfrm>
            <a:off x="838199" y="1548581"/>
            <a:ext cx="10798277" cy="497020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333" name="Google Shape;33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34" name="Google Shape;334;p23"/>
          <p:cNvPicPr preferRelativeResize="0"/>
          <p:nvPr/>
        </p:nvPicPr>
        <p:blipFill rotWithShape="1">
          <a:blip r:embed="rId3">
            <a:alphaModFix/>
          </a:blip>
          <a:srcRect b="0" l="0" r="0" t="0"/>
          <a:stretch/>
        </p:blipFill>
        <p:spPr>
          <a:xfrm>
            <a:off x="1032388" y="1799303"/>
            <a:ext cx="10353368" cy="4557048"/>
          </a:xfrm>
          <a:prstGeom prst="rect">
            <a:avLst/>
          </a:prstGeom>
          <a:noFill/>
          <a:ln>
            <a:noFill/>
          </a:ln>
        </p:spPr>
      </p:pic>
      <p:sp>
        <p:nvSpPr>
          <p:cNvPr id="335" name="Google Shape;33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336" name="Google Shape;336;p23"/>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4"/>
          <p:cNvSpPr txBox="1"/>
          <p:nvPr>
            <p:ph type="title"/>
          </p:nvPr>
        </p:nvSpPr>
        <p:spPr>
          <a:xfrm>
            <a:off x="1769806" y="365125"/>
            <a:ext cx="9687233" cy="785249"/>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a:t>Characteristics of Digital ICs</a:t>
            </a:r>
            <a:endParaRPr/>
          </a:p>
        </p:txBody>
      </p:sp>
      <p:sp>
        <p:nvSpPr>
          <p:cNvPr id="342" name="Google Shape;342;p24"/>
          <p:cNvSpPr txBox="1"/>
          <p:nvPr>
            <p:ph idx="1" type="body"/>
          </p:nvPr>
        </p:nvSpPr>
        <p:spPr>
          <a:xfrm>
            <a:off x="1784555" y="1515909"/>
            <a:ext cx="7860891"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Speed of Operation</a:t>
            </a:r>
            <a:endParaRPr/>
          </a:p>
          <a:p>
            <a:pPr indent="-228600" lvl="0" marL="228600" rtl="0" algn="l">
              <a:lnSpc>
                <a:spcPct val="90000"/>
              </a:lnSpc>
              <a:spcBef>
                <a:spcPts val="1000"/>
              </a:spcBef>
              <a:spcAft>
                <a:spcPts val="0"/>
              </a:spcAft>
              <a:buClr>
                <a:schemeClr val="dk1"/>
              </a:buClr>
              <a:buSzPts val="2400"/>
              <a:buChar char="•"/>
            </a:pPr>
            <a:r>
              <a:rPr lang="en-US"/>
              <a:t>Power Dissipation</a:t>
            </a:r>
            <a:endParaRPr/>
          </a:p>
          <a:p>
            <a:pPr indent="-228600" lvl="0" marL="228600" rtl="0" algn="l">
              <a:lnSpc>
                <a:spcPct val="90000"/>
              </a:lnSpc>
              <a:spcBef>
                <a:spcPts val="1000"/>
              </a:spcBef>
              <a:spcAft>
                <a:spcPts val="0"/>
              </a:spcAft>
              <a:buClr>
                <a:schemeClr val="dk1"/>
              </a:buClr>
              <a:buSzPts val="2400"/>
              <a:buChar char="•"/>
            </a:pPr>
            <a:r>
              <a:rPr lang="en-US"/>
              <a:t>Figure of Merit</a:t>
            </a:r>
            <a:endParaRPr/>
          </a:p>
          <a:p>
            <a:pPr indent="-228600" lvl="0" marL="228600" rtl="0" algn="l">
              <a:lnSpc>
                <a:spcPct val="90000"/>
              </a:lnSpc>
              <a:spcBef>
                <a:spcPts val="1000"/>
              </a:spcBef>
              <a:spcAft>
                <a:spcPts val="0"/>
              </a:spcAft>
              <a:buClr>
                <a:schemeClr val="dk1"/>
              </a:buClr>
              <a:buSzPts val="2400"/>
              <a:buChar char="•"/>
            </a:pPr>
            <a:r>
              <a:rPr lang="en-US"/>
              <a:t>Fan Out</a:t>
            </a:r>
            <a:endParaRPr/>
          </a:p>
          <a:p>
            <a:pPr indent="-228600" lvl="0" marL="228600" rtl="0" algn="l">
              <a:lnSpc>
                <a:spcPct val="90000"/>
              </a:lnSpc>
              <a:spcBef>
                <a:spcPts val="1000"/>
              </a:spcBef>
              <a:spcAft>
                <a:spcPts val="0"/>
              </a:spcAft>
              <a:buClr>
                <a:schemeClr val="dk1"/>
              </a:buClr>
              <a:buSzPts val="2400"/>
              <a:buChar char="•"/>
            </a:pPr>
            <a:r>
              <a:rPr lang="en-US"/>
              <a:t>Fan In</a:t>
            </a:r>
            <a:endParaRPr/>
          </a:p>
          <a:p>
            <a:pPr indent="-228600" lvl="0" marL="228600" rtl="0" algn="l">
              <a:lnSpc>
                <a:spcPct val="90000"/>
              </a:lnSpc>
              <a:spcBef>
                <a:spcPts val="1000"/>
              </a:spcBef>
              <a:spcAft>
                <a:spcPts val="0"/>
              </a:spcAft>
              <a:buClr>
                <a:schemeClr val="dk1"/>
              </a:buClr>
              <a:buSzPts val="2400"/>
              <a:buChar char="•"/>
            </a:pPr>
            <a:r>
              <a:rPr lang="en-US"/>
              <a:t>Current and Voltage Parameters</a:t>
            </a:r>
            <a:endParaRPr/>
          </a:p>
          <a:p>
            <a:pPr indent="-228600" lvl="0" marL="228600" rtl="0" algn="l">
              <a:lnSpc>
                <a:spcPct val="90000"/>
              </a:lnSpc>
              <a:spcBef>
                <a:spcPts val="1000"/>
              </a:spcBef>
              <a:spcAft>
                <a:spcPts val="0"/>
              </a:spcAft>
              <a:buClr>
                <a:schemeClr val="dk1"/>
              </a:buClr>
              <a:buSzPts val="2400"/>
              <a:buChar char="•"/>
            </a:pPr>
            <a:r>
              <a:rPr lang="en-US"/>
              <a:t>Noise Immunity</a:t>
            </a:r>
            <a:endParaRPr/>
          </a:p>
          <a:p>
            <a:pPr indent="-228600" lvl="0" marL="228600" rtl="0" algn="l">
              <a:lnSpc>
                <a:spcPct val="90000"/>
              </a:lnSpc>
              <a:spcBef>
                <a:spcPts val="1000"/>
              </a:spcBef>
              <a:spcAft>
                <a:spcPts val="0"/>
              </a:spcAft>
              <a:buClr>
                <a:schemeClr val="dk1"/>
              </a:buClr>
              <a:buSzPts val="2400"/>
              <a:buChar char="•"/>
            </a:pPr>
            <a:r>
              <a:rPr lang="en-US"/>
              <a:t>Power Supply Requirements</a:t>
            </a:r>
            <a:endParaRPr/>
          </a:p>
          <a:p>
            <a:pPr indent="-228600" lvl="0" marL="228600" rtl="0" algn="l">
              <a:lnSpc>
                <a:spcPct val="90000"/>
              </a:lnSpc>
              <a:spcBef>
                <a:spcPts val="1000"/>
              </a:spcBef>
              <a:spcAft>
                <a:spcPts val="0"/>
              </a:spcAft>
              <a:buClr>
                <a:schemeClr val="dk1"/>
              </a:buClr>
              <a:buSzPts val="2400"/>
              <a:buChar char="•"/>
            </a:pPr>
            <a:r>
              <a:rPr lang="en-US"/>
              <a:t>Operating Temperature</a:t>
            </a:r>
            <a:endParaRPr/>
          </a:p>
        </p:txBody>
      </p:sp>
      <p:sp>
        <p:nvSpPr>
          <p:cNvPr id="343" name="Google Shape;34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344" name="Google Shape;34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45" name="Google Shape;345;p24"/>
          <p:cNvPicPr preferRelativeResize="0"/>
          <p:nvPr/>
        </p:nvPicPr>
        <p:blipFill rotWithShape="1">
          <a:blip r:embed="rId3">
            <a:alphaModFix/>
          </a:blip>
          <a:srcRect b="0" l="0" r="0" t="0"/>
          <a:stretch/>
        </p:blipFill>
        <p:spPr>
          <a:xfrm>
            <a:off x="172448" y="13602"/>
            <a:ext cx="1109292" cy="10482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5"/>
          <p:cNvSpPr txBox="1"/>
          <p:nvPr>
            <p:ph type="title"/>
          </p:nvPr>
        </p:nvSpPr>
        <p:spPr>
          <a:xfrm>
            <a:off x="2003322" y="291384"/>
            <a:ext cx="7941425" cy="88848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sz="3600"/>
              <a:t>Characteristics of Digital ICs </a:t>
            </a:r>
            <a:br>
              <a:rPr lang="en-US" sz="3600"/>
            </a:br>
            <a:endParaRPr sz="3200"/>
          </a:p>
        </p:txBody>
      </p:sp>
      <p:sp>
        <p:nvSpPr>
          <p:cNvPr id="351" name="Google Shape;351;p25"/>
          <p:cNvSpPr txBox="1"/>
          <p:nvPr>
            <p:ph idx="1" type="body"/>
          </p:nvPr>
        </p:nvSpPr>
        <p:spPr>
          <a:xfrm>
            <a:off x="1097712" y="1570630"/>
            <a:ext cx="9251202" cy="4564699"/>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Speed of Operation</a:t>
            </a:r>
            <a:r>
              <a:rPr b="1" lang="en-US"/>
              <a:t>/ Propagation Delay time</a:t>
            </a:r>
            <a:endParaRPr/>
          </a:p>
          <a:p>
            <a:pPr indent="-76200" lvl="0" marL="228600" rtl="0" algn="l">
              <a:lnSpc>
                <a:spcPct val="90000"/>
              </a:lnSpc>
              <a:spcBef>
                <a:spcPts val="10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sz="2400">
              <a:solidFill>
                <a:srgbClr val="C00000"/>
              </a:solidFill>
            </a:endParaRPr>
          </a:p>
          <a:p>
            <a:pPr indent="-228600" lvl="0" marL="228600" rtl="0" algn="l">
              <a:lnSpc>
                <a:spcPct val="90000"/>
              </a:lnSpc>
              <a:spcBef>
                <a:spcPts val="1000"/>
              </a:spcBef>
              <a:spcAft>
                <a:spcPts val="0"/>
              </a:spcAft>
              <a:buClr>
                <a:srgbClr val="C00000"/>
              </a:buClr>
              <a:buSzPts val="2400"/>
              <a:buChar char="•"/>
            </a:pPr>
            <a:r>
              <a:rPr lang="en-US" sz="2400">
                <a:solidFill>
                  <a:srgbClr val="C00000"/>
                </a:solidFill>
              </a:rPr>
              <a:t>TPD,HL–input-to-output propagation delay from HI to LO output</a:t>
            </a:r>
            <a:br>
              <a:rPr lang="en-US" sz="2400">
                <a:solidFill>
                  <a:srgbClr val="C00000"/>
                </a:solidFill>
              </a:rPr>
            </a:br>
            <a:r>
              <a:rPr lang="en-US" sz="2400">
                <a:solidFill>
                  <a:srgbClr val="C00000"/>
                </a:solidFill>
              </a:rPr>
              <a:t>TPD,LH–input-to-output propagation delay from LO to HI output</a:t>
            </a:r>
            <a:endParaRPr/>
          </a:p>
          <a:p>
            <a:pPr indent="-228600" lvl="0" marL="228600" rtl="0" algn="l">
              <a:lnSpc>
                <a:spcPct val="90000"/>
              </a:lnSpc>
              <a:spcBef>
                <a:spcPts val="1000"/>
              </a:spcBef>
              <a:spcAft>
                <a:spcPts val="0"/>
              </a:spcAft>
              <a:buClr>
                <a:schemeClr val="dk1"/>
              </a:buClr>
              <a:buSzPts val="2000"/>
              <a:buChar char="•"/>
            </a:pPr>
            <a:r>
              <a:rPr b="1" lang="en-US" sz="2000"/>
              <a:t>Propagation delay is average of TPD, HL and TPD, LH</a:t>
            </a:r>
            <a:endParaRPr/>
          </a:p>
        </p:txBody>
      </p:sp>
      <p:sp>
        <p:nvSpPr>
          <p:cNvPr id="352" name="Google Shape;35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353" name="Google Shape;35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54" name="Google Shape;354;p25"/>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grpSp>
        <p:nvGrpSpPr>
          <p:cNvPr id="355" name="Google Shape;355;p25"/>
          <p:cNvGrpSpPr/>
          <p:nvPr/>
        </p:nvGrpSpPr>
        <p:grpSpPr>
          <a:xfrm>
            <a:off x="1489588" y="1944063"/>
            <a:ext cx="7422773" cy="2362200"/>
            <a:chOff x="1356852" y="1973559"/>
            <a:chExt cx="7422773" cy="2362200"/>
          </a:xfrm>
        </p:grpSpPr>
        <p:pic>
          <p:nvPicPr>
            <p:cNvPr id="356" name="Google Shape;356;p25"/>
            <p:cNvPicPr preferRelativeResize="0"/>
            <p:nvPr/>
          </p:nvPicPr>
          <p:blipFill rotWithShape="1">
            <a:blip r:embed="rId4">
              <a:alphaModFix/>
            </a:blip>
            <a:srcRect b="0" l="0" r="0" t="0"/>
            <a:stretch/>
          </p:blipFill>
          <p:spPr>
            <a:xfrm>
              <a:off x="1356852" y="1973559"/>
              <a:ext cx="7422773" cy="2362200"/>
            </a:xfrm>
            <a:prstGeom prst="rect">
              <a:avLst/>
            </a:prstGeom>
            <a:noFill/>
            <a:ln>
              <a:noFill/>
            </a:ln>
          </p:spPr>
        </p:pic>
        <p:sp>
          <p:nvSpPr>
            <p:cNvPr id="357" name="Google Shape;357;p25"/>
            <p:cNvSpPr txBox="1"/>
            <p:nvPr/>
          </p:nvSpPr>
          <p:spPr>
            <a:xfrm>
              <a:off x="4437177" y="3942898"/>
              <a:ext cx="87015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t>
              </a:r>
              <a:r>
                <a:rPr b="0" baseline="-25000" i="0" lang="en-US" sz="1400" u="none" cap="none" strike="noStrike">
                  <a:solidFill>
                    <a:srgbClr val="000000"/>
                  </a:solidFill>
                  <a:latin typeface="Arial"/>
                  <a:ea typeface="Arial"/>
                  <a:cs typeface="Arial"/>
                  <a:sym typeface="Arial"/>
                </a:rPr>
                <a:t>pHL</a:t>
              </a:r>
              <a:endParaRPr b="0" baseline="-25000" i="0" sz="1400" u="none" cap="none" strike="noStrike">
                <a:solidFill>
                  <a:srgbClr val="000000"/>
                </a:solidFill>
                <a:latin typeface="Arial"/>
                <a:ea typeface="Arial"/>
                <a:cs typeface="Arial"/>
                <a:sym typeface="Arial"/>
              </a:endParaRPr>
            </a:p>
          </p:txBody>
        </p:sp>
        <p:sp>
          <p:nvSpPr>
            <p:cNvPr id="358" name="Google Shape;358;p25"/>
            <p:cNvSpPr/>
            <p:nvPr/>
          </p:nvSpPr>
          <p:spPr>
            <a:xfrm>
              <a:off x="6096000" y="3984604"/>
              <a:ext cx="5148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t>
              </a:r>
              <a:r>
                <a:rPr b="0" baseline="-25000" i="0" lang="en-US" sz="1400" u="none" cap="none" strike="noStrike">
                  <a:solidFill>
                    <a:srgbClr val="000000"/>
                  </a:solidFill>
                  <a:latin typeface="Arial"/>
                  <a:ea typeface="Arial"/>
                  <a:cs typeface="Arial"/>
                  <a:sym typeface="Arial"/>
                </a:rPr>
                <a:t>pLH</a:t>
              </a:r>
              <a:endParaRPr b="0" baseline="-2500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6"/>
          <p:cNvSpPr txBox="1"/>
          <p:nvPr>
            <p:ph type="title"/>
          </p:nvPr>
        </p:nvSpPr>
        <p:spPr>
          <a:xfrm>
            <a:off x="2283585" y="215287"/>
            <a:ext cx="7498080" cy="65486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br>
              <a:rPr b="1" lang="en-US"/>
            </a:br>
            <a:br>
              <a:rPr lang="en-US"/>
            </a:br>
            <a:br>
              <a:rPr lang="en-US"/>
            </a:br>
            <a:r>
              <a:rPr b="1" lang="en-US"/>
              <a:t>Characteristics of Digital ICs</a:t>
            </a:r>
            <a:br>
              <a:rPr b="1" lang="en-US"/>
            </a:br>
            <a:br>
              <a:rPr b="1" lang="en-US"/>
            </a:br>
            <a:r>
              <a:rPr lang="en-US">
                <a:solidFill>
                  <a:srgbClr val="FF0000"/>
                </a:solidFill>
              </a:rPr>
              <a:t>Propagation Delay</a:t>
            </a:r>
            <a:br>
              <a:rPr lang="en-US">
                <a:solidFill>
                  <a:srgbClr val="FF0000"/>
                </a:solidFill>
              </a:rPr>
            </a:br>
            <a:endParaRPr>
              <a:solidFill>
                <a:srgbClr val="FF0000"/>
              </a:solidFill>
            </a:endParaRPr>
          </a:p>
        </p:txBody>
      </p:sp>
      <p:sp>
        <p:nvSpPr>
          <p:cNvPr id="364" name="Google Shape;36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365" name="Google Shape;365;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66" name="Google Shape;366;p26"/>
          <p:cNvPicPr preferRelativeResize="0"/>
          <p:nvPr>
            <p:ph idx="1" type="body"/>
          </p:nvPr>
        </p:nvPicPr>
        <p:blipFill rotWithShape="1">
          <a:blip r:embed="rId3">
            <a:alphaModFix/>
          </a:blip>
          <a:srcRect b="0" l="0" r="0" t="0"/>
          <a:stretch/>
        </p:blipFill>
        <p:spPr>
          <a:xfrm>
            <a:off x="734515" y="2139951"/>
            <a:ext cx="7499350" cy="3008335"/>
          </a:xfrm>
          <a:prstGeom prst="rect">
            <a:avLst/>
          </a:prstGeom>
          <a:noFill/>
          <a:ln>
            <a:noFill/>
          </a:ln>
        </p:spPr>
      </p:pic>
      <p:sp>
        <p:nvSpPr>
          <p:cNvPr id="367" name="Google Shape;367;p26"/>
          <p:cNvSpPr/>
          <p:nvPr/>
        </p:nvSpPr>
        <p:spPr>
          <a:xfrm>
            <a:off x="8719782" y="1339851"/>
            <a:ext cx="3378958"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Propagation Delay - Causes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Time to switch the transistor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Time to charge or discharge the load capacitance</a:t>
            </a:r>
            <a:endParaRPr b="0" i="0" sz="1400" u="none" cap="none" strike="noStrike">
              <a:solidFill>
                <a:srgbClr val="000000"/>
              </a:solidFill>
              <a:latin typeface="Arial"/>
              <a:ea typeface="Arial"/>
              <a:cs typeface="Arial"/>
              <a:sym typeface="Arial"/>
            </a:endParaRPr>
          </a:p>
        </p:txBody>
      </p:sp>
      <p:pic>
        <p:nvPicPr>
          <p:cNvPr id="368" name="Google Shape;368;p26"/>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7"/>
          <p:cNvSpPr txBox="1"/>
          <p:nvPr>
            <p:ph type="title"/>
          </p:nvPr>
        </p:nvSpPr>
        <p:spPr>
          <a:xfrm>
            <a:off x="2725994" y="365126"/>
            <a:ext cx="5606845" cy="79999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a:t>Characteristics of Digital ICs</a:t>
            </a:r>
            <a:endParaRPr/>
          </a:p>
        </p:txBody>
      </p:sp>
      <p:sp>
        <p:nvSpPr>
          <p:cNvPr id="374" name="Google Shape;374;p27"/>
          <p:cNvSpPr txBox="1"/>
          <p:nvPr>
            <p:ph idx="1" type="body"/>
          </p:nvPr>
        </p:nvSpPr>
        <p:spPr>
          <a:xfrm>
            <a:off x="838200" y="1825625"/>
            <a:ext cx="10515600"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None/>
            </a:pPr>
            <a:r>
              <a:rPr b="1" lang="en-US" sz="3600"/>
              <a:t>Power Dissipation</a:t>
            </a:r>
            <a:endParaRPr/>
          </a:p>
          <a:p>
            <a:pPr indent="-762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a:t>It is wastage (dissipation) of power across the circuit components.</a:t>
            </a:r>
            <a:endParaRPr/>
          </a:p>
          <a:p>
            <a:pPr indent="-228600" lvl="0" marL="228600" rtl="0" algn="l">
              <a:lnSpc>
                <a:spcPct val="90000"/>
              </a:lnSpc>
              <a:spcBef>
                <a:spcPts val="1000"/>
              </a:spcBef>
              <a:spcAft>
                <a:spcPts val="0"/>
              </a:spcAft>
              <a:buClr>
                <a:schemeClr val="dk1"/>
              </a:buClr>
              <a:buSzPts val="2400"/>
              <a:buChar char="•"/>
            </a:pPr>
            <a:r>
              <a:rPr lang="en-US"/>
              <a:t>It should be as low as possible.</a:t>
            </a:r>
            <a:endParaRPr/>
          </a:p>
          <a:p>
            <a:pPr indent="-228600" lvl="0" marL="228600" rtl="0" algn="l">
              <a:lnSpc>
                <a:spcPct val="90000"/>
              </a:lnSpc>
              <a:spcBef>
                <a:spcPts val="1000"/>
              </a:spcBef>
              <a:spcAft>
                <a:spcPts val="0"/>
              </a:spcAft>
              <a:buClr>
                <a:schemeClr val="dk1"/>
              </a:buClr>
              <a:buSzPts val="2400"/>
              <a:buChar char="•"/>
            </a:pPr>
            <a:r>
              <a:rPr lang="en-US"/>
              <a:t>It is measured in milliwatts</a:t>
            </a:r>
            <a:endParaRPr/>
          </a:p>
        </p:txBody>
      </p:sp>
      <p:sp>
        <p:nvSpPr>
          <p:cNvPr id="375" name="Google Shape;37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376" name="Google Shape;37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77" name="Google Shape;377;p27"/>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8"/>
          <p:cNvSpPr txBox="1"/>
          <p:nvPr>
            <p:ph type="title"/>
          </p:nvPr>
        </p:nvSpPr>
        <p:spPr>
          <a:xfrm>
            <a:off x="1725560" y="365125"/>
            <a:ext cx="9628239" cy="991727"/>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a:t>Characteristics of Digital ICs</a:t>
            </a:r>
            <a:endParaRPr/>
          </a:p>
        </p:txBody>
      </p:sp>
      <p:sp>
        <p:nvSpPr>
          <p:cNvPr id="383" name="Google Shape;383;p28"/>
          <p:cNvSpPr txBox="1"/>
          <p:nvPr>
            <p:ph idx="1" type="body"/>
          </p:nvPr>
        </p:nvSpPr>
        <p:spPr>
          <a:xfrm>
            <a:off x="838199" y="1825625"/>
            <a:ext cx="10871579" cy="435133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a:t>Figure of Merit (Speed of operation)</a:t>
            </a:r>
            <a:endParaRPr/>
          </a:p>
          <a:p>
            <a:pPr indent="-2286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None/>
            </a:pPr>
            <a:r>
              <a:rPr lang="en-US"/>
              <a:t>Figure of Merit = Propagation Delay (ns)  * Power Dissipation (mw)  in pj</a:t>
            </a:r>
            <a:endParaRPr/>
          </a:p>
          <a:p>
            <a:pPr indent="-228600" lvl="0" marL="228600" rtl="0" algn="l">
              <a:lnSpc>
                <a:spcPct val="90000"/>
              </a:lnSpc>
              <a:spcBef>
                <a:spcPts val="1000"/>
              </a:spcBef>
              <a:spcAft>
                <a:spcPts val="0"/>
              </a:spcAft>
              <a:buClr>
                <a:schemeClr val="dk1"/>
              </a:buClr>
              <a:buSzPts val="2400"/>
              <a:buNone/>
            </a:pPr>
            <a:r>
              <a:rPr lang="en-US"/>
              <a:t>  ns – nano seconds</a:t>
            </a:r>
            <a:endParaRPr/>
          </a:p>
          <a:p>
            <a:pPr indent="-228600" lvl="0" marL="228600" rtl="0" algn="l">
              <a:lnSpc>
                <a:spcPct val="90000"/>
              </a:lnSpc>
              <a:spcBef>
                <a:spcPts val="1000"/>
              </a:spcBef>
              <a:spcAft>
                <a:spcPts val="0"/>
              </a:spcAft>
              <a:buClr>
                <a:schemeClr val="dk1"/>
              </a:buClr>
              <a:buSzPts val="2400"/>
              <a:buNone/>
            </a:pPr>
            <a:r>
              <a:rPr lang="en-US"/>
              <a:t> mw – milliwatts</a:t>
            </a:r>
            <a:endParaRPr/>
          </a:p>
          <a:p>
            <a:pPr indent="-228600" lvl="0" marL="228600" rtl="0" algn="l">
              <a:lnSpc>
                <a:spcPct val="90000"/>
              </a:lnSpc>
              <a:spcBef>
                <a:spcPts val="1000"/>
              </a:spcBef>
              <a:spcAft>
                <a:spcPts val="0"/>
              </a:spcAft>
              <a:buClr>
                <a:schemeClr val="dk1"/>
              </a:buClr>
              <a:buSzPts val="2400"/>
              <a:buNone/>
            </a:pPr>
            <a:r>
              <a:rPr lang="en-US"/>
              <a:t> pj – pico joules</a:t>
            </a:r>
            <a:endParaRPr/>
          </a:p>
          <a:p>
            <a:pPr indent="-228600" lvl="0" marL="228600" rtl="0" algn="l">
              <a:lnSpc>
                <a:spcPct val="90000"/>
              </a:lnSpc>
              <a:spcBef>
                <a:spcPts val="1000"/>
              </a:spcBef>
              <a:spcAft>
                <a:spcPts val="0"/>
              </a:spcAft>
              <a:buClr>
                <a:srgbClr val="FF0000"/>
              </a:buClr>
              <a:buSzPts val="2400"/>
              <a:buChar char="•"/>
            </a:pPr>
            <a:r>
              <a:rPr b="1" lang="en-US">
                <a:solidFill>
                  <a:srgbClr val="FF0000"/>
                </a:solidFill>
              </a:rPr>
              <a:t>Speed-power product:  TPD ×Pavg </a:t>
            </a:r>
            <a:endParaRPr/>
          </a:p>
          <a:p>
            <a:pPr indent="-76200" lvl="0" marL="228600" rtl="0" algn="l">
              <a:lnSpc>
                <a:spcPct val="90000"/>
              </a:lnSpc>
              <a:spcBef>
                <a:spcPts val="1000"/>
              </a:spcBef>
              <a:spcAft>
                <a:spcPts val="0"/>
              </a:spcAft>
              <a:buClr>
                <a:schemeClr val="dk1"/>
              </a:buClr>
              <a:buSzPts val="2400"/>
              <a:buNone/>
            </a:pPr>
            <a:r>
              <a:t/>
            </a:r>
            <a:endParaRPr/>
          </a:p>
        </p:txBody>
      </p:sp>
      <p:sp>
        <p:nvSpPr>
          <p:cNvPr id="384" name="Google Shape;38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385" name="Google Shape;385;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86" name="Google Shape;386;p28"/>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ph type="title"/>
          </p:nvPr>
        </p:nvSpPr>
        <p:spPr>
          <a:xfrm>
            <a:off x="1799302" y="365125"/>
            <a:ext cx="9554497" cy="435769"/>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a:t>Characteristics of Digital ICs</a:t>
            </a:r>
            <a:endParaRPr/>
          </a:p>
        </p:txBody>
      </p:sp>
      <p:sp>
        <p:nvSpPr>
          <p:cNvPr id="392" name="Google Shape;392;p29"/>
          <p:cNvSpPr txBox="1"/>
          <p:nvPr>
            <p:ph idx="1" type="body"/>
          </p:nvPr>
        </p:nvSpPr>
        <p:spPr>
          <a:xfrm>
            <a:off x="925914" y="1548416"/>
            <a:ext cx="4498075" cy="447024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a:t>Fan Out</a:t>
            </a:r>
            <a:endParaRPr/>
          </a:p>
          <a:p>
            <a:pPr indent="-228600" lvl="0" marL="228600" rtl="0" algn="l">
              <a:lnSpc>
                <a:spcPct val="90000"/>
              </a:lnSpc>
              <a:spcBef>
                <a:spcPts val="1000"/>
              </a:spcBef>
              <a:spcAft>
                <a:spcPts val="0"/>
              </a:spcAft>
              <a:buClr>
                <a:schemeClr val="dk1"/>
              </a:buClr>
              <a:buSzPts val="2400"/>
              <a:buChar char="•"/>
            </a:pPr>
            <a:r>
              <a:rPr lang="en-US"/>
              <a:t>It is capability of a logic gate to drive maximum no. of similar gates.</a:t>
            </a:r>
            <a:endParaRPr/>
          </a:p>
          <a:p>
            <a:pPr indent="-228600" lvl="0" marL="228600" rtl="0" algn="l">
              <a:lnSpc>
                <a:spcPct val="90000"/>
              </a:lnSpc>
              <a:spcBef>
                <a:spcPts val="1000"/>
              </a:spcBef>
              <a:spcAft>
                <a:spcPts val="0"/>
              </a:spcAft>
              <a:buClr>
                <a:schemeClr val="dk1"/>
              </a:buClr>
              <a:buSzPts val="2400"/>
              <a:buChar char="•"/>
            </a:pPr>
            <a:r>
              <a:rPr lang="en-US"/>
              <a:t>High fan out is desirable</a:t>
            </a:r>
            <a:endParaRPr/>
          </a:p>
          <a:p>
            <a:pPr indent="-228600" lvl="0" marL="228600" rtl="0" algn="l">
              <a:lnSpc>
                <a:spcPct val="90000"/>
              </a:lnSpc>
              <a:spcBef>
                <a:spcPts val="1000"/>
              </a:spcBef>
              <a:spcAft>
                <a:spcPts val="0"/>
              </a:spcAft>
              <a:buClr>
                <a:schemeClr val="dk1"/>
              </a:buClr>
              <a:buSzPts val="2400"/>
              <a:buNone/>
            </a:pPr>
            <a:r>
              <a:t/>
            </a:r>
            <a:endParaRPr/>
          </a:p>
        </p:txBody>
      </p:sp>
      <p:sp>
        <p:nvSpPr>
          <p:cNvPr id="393" name="Google Shape;39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394" name="Google Shape;39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95" name="Google Shape;395;p29"/>
          <p:cNvPicPr preferRelativeResize="0"/>
          <p:nvPr/>
        </p:nvPicPr>
        <p:blipFill rotWithShape="1">
          <a:blip r:embed="rId3">
            <a:alphaModFix/>
          </a:blip>
          <a:srcRect b="0" l="0" r="0" t="0"/>
          <a:stretch/>
        </p:blipFill>
        <p:spPr>
          <a:xfrm>
            <a:off x="1228298" y="3471482"/>
            <a:ext cx="2895600" cy="2547180"/>
          </a:xfrm>
          <a:prstGeom prst="rect">
            <a:avLst/>
          </a:prstGeom>
          <a:noFill/>
          <a:ln>
            <a:noFill/>
          </a:ln>
        </p:spPr>
      </p:pic>
      <p:sp>
        <p:nvSpPr>
          <p:cNvPr id="396" name="Google Shape;396;p29"/>
          <p:cNvSpPr txBox="1"/>
          <p:nvPr/>
        </p:nvSpPr>
        <p:spPr>
          <a:xfrm>
            <a:off x="6484412" y="1548416"/>
            <a:ext cx="496209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Fan In</a:t>
            </a:r>
            <a:endParaRPr b="0" i="0" sz="1400" u="none" cap="none" strike="noStrike">
              <a:solidFill>
                <a:srgbClr val="000000"/>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It is total no. of inputs connected to any gate.</a:t>
            </a:r>
            <a:endParaRPr b="0" i="0" sz="1400" u="none" cap="none" strike="noStrike">
              <a:solidFill>
                <a:srgbClr val="000000"/>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Two input gate – Fan in =2</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Four input gate – Fan in =4</a:t>
            </a:r>
            <a:endParaRPr b="0" i="0" sz="1400" u="none" cap="none" strike="noStrike">
              <a:solidFill>
                <a:srgbClr val="000000"/>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cxnSp>
        <p:nvCxnSpPr>
          <p:cNvPr id="397" name="Google Shape;397;p29"/>
          <p:cNvCxnSpPr/>
          <p:nvPr/>
        </p:nvCxnSpPr>
        <p:spPr>
          <a:xfrm>
            <a:off x="5786651" y="1091821"/>
            <a:ext cx="40943" cy="5264529"/>
          </a:xfrm>
          <a:prstGeom prst="straightConnector1">
            <a:avLst/>
          </a:prstGeom>
          <a:noFill/>
          <a:ln cap="flat" cmpd="sng" w="76200">
            <a:solidFill>
              <a:srgbClr val="FF0000"/>
            </a:solidFill>
            <a:prstDash val="solid"/>
            <a:miter lim="800000"/>
            <a:headEnd len="sm" w="sm" type="none"/>
            <a:tailEnd len="sm" w="sm" type="none"/>
          </a:ln>
        </p:spPr>
      </p:cxnSp>
      <p:pic>
        <p:nvPicPr>
          <p:cNvPr id="398" name="Google Shape;398;p29"/>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
        <p:nvSpPr>
          <p:cNvPr id="399" name="Google Shape;399;p29"/>
          <p:cNvSpPr/>
          <p:nvPr/>
        </p:nvSpPr>
        <p:spPr>
          <a:xfrm>
            <a:off x="6282813" y="1548416"/>
            <a:ext cx="4896464" cy="4470246"/>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txBox="1"/>
          <p:nvPr>
            <p:ph idx="1" type="body"/>
          </p:nvPr>
        </p:nvSpPr>
        <p:spPr>
          <a:xfrm>
            <a:off x="789245" y="1061096"/>
            <a:ext cx="10600661" cy="511847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None/>
            </a:pPr>
            <a:r>
              <a:rPr b="1" lang="en-US" sz="2400">
                <a:solidFill>
                  <a:schemeClr val="dk1"/>
                </a:solidFill>
                <a:latin typeface="Times New Roman"/>
                <a:ea typeface="Times New Roman"/>
                <a:cs typeface="Times New Roman"/>
                <a:sym typeface="Times New Roman"/>
              </a:rPr>
              <a:t>Course Objectives:</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By participating in and understanding all facets of this Course a student will be able:</a:t>
            </a:r>
            <a:endParaRPr b="1" sz="2400">
              <a:latin typeface="Times New Roman"/>
              <a:ea typeface="Times New Roman"/>
              <a:cs typeface="Times New Roman"/>
              <a:sym typeface="Times New Roman"/>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To learn number systems, Boolean algebra and to introduce the concepts of digital logic families. </a:t>
            </a:r>
            <a:endParaRPr b="1" sz="2400">
              <a:latin typeface="Times New Roman"/>
              <a:ea typeface="Times New Roman"/>
              <a:cs typeface="Times New Roman"/>
              <a:sym typeface="Times New Roman"/>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To develop skills for design and implementation of combinational logic circuits.</a:t>
            </a:r>
            <a:endParaRPr b="1" sz="2400">
              <a:latin typeface="Times New Roman"/>
              <a:ea typeface="Times New Roman"/>
              <a:cs typeface="Times New Roman"/>
              <a:sym typeface="Times New Roman"/>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To develop skills for design and implementation of sequential circuits</a:t>
            </a:r>
            <a:endParaRPr b="1" sz="2400">
              <a:latin typeface="Times New Roman"/>
              <a:ea typeface="Times New Roman"/>
              <a:cs typeface="Times New Roman"/>
              <a:sym typeface="Times New Roman"/>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To understand the functions, characteristics of various components of computer, instruction set, addressing mode of computer architecture  and Pipeline Hazards</a:t>
            </a:r>
            <a:endParaRPr b="1" sz="2400">
              <a:latin typeface="Times New Roman"/>
              <a:ea typeface="Times New Roman"/>
              <a:cs typeface="Times New Roman"/>
              <a:sym typeface="Times New Roman"/>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To acquire the knowledge of Control unit architecture and Memory Organization </a:t>
            </a:r>
            <a:endParaRPr b="1" sz="2400">
              <a:solidFill>
                <a:schemeClr val="dk1"/>
              </a:solidFill>
              <a:latin typeface="Times New Roman"/>
              <a:ea typeface="Times New Roman"/>
              <a:cs typeface="Times New Roman"/>
              <a:sym typeface="Times New Roman"/>
            </a:endParaRPr>
          </a:p>
        </p:txBody>
      </p:sp>
      <p:pic>
        <p:nvPicPr>
          <p:cNvPr id="119" name="Google Shape;119;p3"/>
          <p:cNvPicPr preferRelativeResize="0"/>
          <p:nvPr/>
        </p:nvPicPr>
        <p:blipFill rotWithShape="1">
          <a:blip r:embed="rId3">
            <a:alphaModFix/>
          </a:blip>
          <a:srcRect b="0" l="0" r="0" t="0"/>
          <a:stretch/>
        </p:blipFill>
        <p:spPr>
          <a:xfrm>
            <a:off x="130792" y="40180"/>
            <a:ext cx="795122" cy="751390"/>
          </a:xfrm>
          <a:prstGeom prst="rect">
            <a:avLst/>
          </a:prstGeom>
          <a:noFill/>
          <a:ln>
            <a:noFill/>
          </a:ln>
        </p:spPr>
      </p:pic>
      <p:sp>
        <p:nvSpPr>
          <p:cNvPr id="120" name="Google Shape;1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1" name="Google Shape;121;p3"/>
          <p:cNvSpPr txBox="1"/>
          <p:nvPr/>
        </p:nvSpPr>
        <p:spPr>
          <a:xfrm>
            <a:off x="1591898" y="94771"/>
            <a:ext cx="8534742" cy="82607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Digital Electronics and Computer Architecture </a:t>
            </a:r>
            <a:endParaRPr b="0" i="0" sz="3200" u="none" cap="none" strike="noStrike">
              <a:solidFill>
                <a:schemeClr val="dk1"/>
              </a:solidFill>
              <a:latin typeface="Times New Roman"/>
              <a:ea typeface="Times New Roman"/>
              <a:cs typeface="Times New Roman"/>
              <a:sym typeface="Times New Roman"/>
            </a:endParaRPr>
          </a:p>
        </p:txBody>
      </p:sp>
      <p:sp>
        <p:nvSpPr>
          <p:cNvPr id="122" name="Google Shape;1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txBox="1"/>
          <p:nvPr>
            <p:ph type="title"/>
          </p:nvPr>
        </p:nvSpPr>
        <p:spPr>
          <a:xfrm>
            <a:off x="1434013" y="274638"/>
            <a:ext cx="10040232" cy="53168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a:t>Characteristics of Digital ICs</a:t>
            </a:r>
            <a:endParaRPr/>
          </a:p>
        </p:txBody>
      </p:sp>
      <p:sp>
        <p:nvSpPr>
          <p:cNvPr id="405" name="Google Shape;405;p30"/>
          <p:cNvSpPr txBox="1"/>
          <p:nvPr>
            <p:ph idx="1" type="body"/>
          </p:nvPr>
        </p:nvSpPr>
        <p:spPr>
          <a:xfrm>
            <a:off x="3554361" y="926485"/>
            <a:ext cx="7905135" cy="55626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None/>
            </a:pPr>
            <a:r>
              <a:rPr b="1" lang="en-US"/>
              <a:t>Voltage Parameters</a:t>
            </a:r>
            <a:endParaRPr/>
          </a:p>
          <a:p>
            <a:pPr indent="-228600" lvl="0" marL="228600" rtl="0" algn="l">
              <a:lnSpc>
                <a:spcPct val="90000"/>
              </a:lnSpc>
              <a:spcBef>
                <a:spcPts val="1000"/>
              </a:spcBef>
              <a:spcAft>
                <a:spcPts val="0"/>
              </a:spcAft>
              <a:buClr>
                <a:schemeClr val="dk1"/>
              </a:buClr>
              <a:buSzPts val="2000"/>
              <a:buChar char="•"/>
            </a:pPr>
            <a:r>
              <a:rPr lang="en-US" sz="2000"/>
              <a:t>VOH(min) –The minimum voltage level at an output in the logical “1” state under defined load conditions</a:t>
            </a:r>
            <a:endParaRPr/>
          </a:p>
          <a:p>
            <a:pPr indent="-228600" lvl="0" marL="228600" rtl="0" algn="l">
              <a:lnSpc>
                <a:spcPct val="90000"/>
              </a:lnSpc>
              <a:spcBef>
                <a:spcPts val="1000"/>
              </a:spcBef>
              <a:spcAft>
                <a:spcPts val="0"/>
              </a:spcAft>
              <a:buClr>
                <a:schemeClr val="dk1"/>
              </a:buClr>
              <a:buSzPts val="2000"/>
              <a:buChar char="•"/>
            </a:pPr>
            <a:r>
              <a:rPr lang="en-US" sz="2000"/>
              <a:t>VOL(max) –The maximum voltage level at an output in the logical “0” state under defined load conditions</a:t>
            </a:r>
            <a:endParaRPr/>
          </a:p>
          <a:p>
            <a:pPr indent="-228600" lvl="0" marL="228600" rtl="0" algn="l">
              <a:lnSpc>
                <a:spcPct val="90000"/>
              </a:lnSpc>
              <a:spcBef>
                <a:spcPts val="1000"/>
              </a:spcBef>
              <a:spcAft>
                <a:spcPts val="0"/>
              </a:spcAft>
              <a:buClr>
                <a:schemeClr val="dk1"/>
              </a:buClr>
              <a:buSzPts val="2000"/>
              <a:buChar char="•"/>
            </a:pPr>
            <a:r>
              <a:rPr lang="en-US" sz="2000"/>
              <a:t>VIH(min) –The minimum voltage required at an input to be recognized as “1” logical state</a:t>
            </a:r>
            <a:endParaRPr/>
          </a:p>
          <a:p>
            <a:pPr indent="-228600" lvl="0" marL="228600" rtl="0" algn="l">
              <a:lnSpc>
                <a:spcPct val="90000"/>
              </a:lnSpc>
              <a:spcBef>
                <a:spcPts val="1000"/>
              </a:spcBef>
              <a:spcAft>
                <a:spcPts val="0"/>
              </a:spcAft>
              <a:buClr>
                <a:schemeClr val="dk1"/>
              </a:buClr>
              <a:buSzPts val="2000"/>
              <a:buChar char="•"/>
            </a:pPr>
            <a:r>
              <a:rPr lang="en-US" sz="2000"/>
              <a:t>VIL(max) –The maximum voltage required at an input that still will be recognized as “0” logical state</a:t>
            </a:r>
            <a:endParaRPr/>
          </a:p>
        </p:txBody>
      </p:sp>
      <p:sp>
        <p:nvSpPr>
          <p:cNvPr id="406" name="Google Shape;406;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407" name="Google Shape;40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08" name="Google Shape;408;p30"/>
          <p:cNvPicPr preferRelativeResize="0"/>
          <p:nvPr/>
        </p:nvPicPr>
        <p:blipFill rotWithShape="1">
          <a:blip r:embed="rId3">
            <a:alphaModFix/>
          </a:blip>
          <a:srcRect b="0" l="0" r="0" t="0"/>
          <a:stretch/>
        </p:blipFill>
        <p:spPr>
          <a:xfrm>
            <a:off x="3918590" y="4372589"/>
            <a:ext cx="6848475" cy="2047875"/>
          </a:xfrm>
          <a:prstGeom prst="rect">
            <a:avLst/>
          </a:prstGeom>
          <a:noFill/>
          <a:ln>
            <a:noFill/>
          </a:ln>
        </p:spPr>
      </p:pic>
      <p:pic>
        <p:nvPicPr>
          <p:cNvPr id="409" name="Google Shape;409;p30"/>
          <p:cNvPicPr preferRelativeResize="0"/>
          <p:nvPr/>
        </p:nvPicPr>
        <p:blipFill rotWithShape="1">
          <a:blip r:embed="rId4">
            <a:alphaModFix/>
          </a:blip>
          <a:srcRect b="0" l="0" r="0" t="0"/>
          <a:stretch/>
        </p:blipFill>
        <p:spPr>
          <a:xfrm>
            <a:off x="344370" y="1846999"/>
            <a:ext cx="2782288" cy="2838876"/>
          </a:xfrm>
          <a:prstGeom prst="rect">
            <a:avLst/>
          </a:prstGeom>
          <a:noFill/>
          <a:ln>
            <a:noFill/>
          </a:ln>
        </p:spPr>
      </p:pic>
      <p:pic>
        <p:nvPicPr>
          <p:cNvPr id="410" name="Google Shape;410;p30"/>
          <p:cNvPicPr preferRelativeResize="0"/>
          <p:nvPr/>
        </p:nvPicPr>
        <p:blipFill rotWithShape="1">
          <a:blip r:embed="rId5">
            <a:alphaModFix/>
          </a:blip>
          <a:srcRect b="0" l="0" r="0" t="0"/>
          <a:stretch/>
        </p:blipFill>
        <p:spPr>
          <a:xfrm>
            <a:off x="130792" y="54928"/>
            <a:ext cx="795122" cy="7513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1"/>
          <p:cNvSpPr txBox="1"/>
          <p:nvPr>
            <p:ph type="title"/>
          </p:nvPr>
        </p:nvSpPr>
        <p:spPr>
          <a:xfrm>
            <a:off x="1715292" y="2765119"/>
            <a:ext cx="8911687" cy="128089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a:t>	</a:t>
            </a:r>
            <a:r>
              <a:rPr b="1" lang="en-US"/>
              <a:t>Number System and Binary Codes </a:t>
            </a:r>
            <a:endParaRPr/>
          </a:p>
        </p:txBody>
      </p:sp>
      <p:sp>
        <p:nvSpPr>
          <p:cNvPr id="416" name="Google Shape;416;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417" name="Google Shape;41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18" name="Google Shape;418;p31"/>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
        <p:nvSpPr>
          <p:cNvPr id="419" name="Google Shape;419;p31"/>
          <p:cNvSpPr txBox="1"/>
          <p:nvPr>
            <p:ph idx="1" type="body"/>
          </p:nvPr>
        </p:nvSpPr>
        <p:spPr>
          <a:xfrm>
            <a:off x="838200" y="943897"/>
            <a:ext cx="10515600" cy="523306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2"/>
          <p:cNvSpPr txBox="1"/>
          <p:nvPr>
            <p:ph type="title"/>
          </p:nvPr>
        </p:nvSpPr>
        <p:spPr>
          <a:xfrm>
            <a:off x="1730041" y="302138"/>
            <a:ext cx="8911687" cy="128089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lang="en-US"/>
              <a:t>	</a:t>
            </a:r>
            <a:r>
              <a:rPr b="1" lang="en-US"/>
              <a:t>Number System and Binary Codes </a:t>
            </a:r>
            <a:endParaRPr/>
          </a:p>
        </p:txBody>
      </p:sp>
      <p:sp>
        <p:nvSpPr>
          <p:cNvPr id="425" name="Google Shape;425;p32"/>
          <p:cNvSpPr txBox="1"/>
          <p:nvPr>
            <p:ph idx="1" type="body"/>
          </p:nvPr>
        </p:nvSpPr>
        <p:spPr>
          <a:xfrm>
            <a:off x="1730041" y="2080878"/>
            <a:ext cx="8915400" cy="377762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0" lang="en-US" sz="2400"/>
              <a:t>Number systems</a:t>
            </a:r>
            <a:endParaRPr/>
          </a:p>
          <a:p>
            <a:pPr indent="-228600" lvl="0" marL="228600" rtl="0" algn="l">
              <a:lnSpc>
                <a:spcPct val="90000"/>
              </a:lnSpc>
              <a:spcBef>
                <a:spcPts val="1000"/>
              </a:spcBef>
              <a:spcAft>
                <a:spcPts val="0"/>
              </a:spcAft>
              <a:buClr>
                <a:schemeClr val="dk1"/>
              </a:buClr>
              <a:buSzPts val="2400"/>
              <a:buChar char="•"/>
            </a:pPr>
            <a:r>
              <a:rPr b="0" lang="en-US" sz="2400"/>
              <a:t>Representation of unsigned and signed integers </a:t>
            </a:r>
            <a:endParaRPr/>
          </a:p>
          <a:p>
            <a:pPr indent="-228600" lvl="0" marL="228600" rtl="0" algn="l">
              <a:lnSpc>
                <a:spcPct val="90000"/>
              </a:lnSpc>
              <a:spcBef>
                <a:spcPts val="1000"/>
              </a:spcBef>
              <a:spcAft>
                <a:spcPts val="0"/>
              </a:spcAft>
              <a:buClr>
                <a:schemeClr val="dk1"/>
              </a:buClr>
              <a:buSzPts val="2400"/>
              <a:buChar char="•"/>
            </a:pPr>
            <a:r>
              <a:rPr b="0" lang="en-US" sz="2400"/>
              <a:t>Fixed-point representation of real numbers</a:t>
            </a:r>
            <a:endParaRPr/>
          </a:p>
          <a:p>
            <a:pPr indent="-228600" lvl="0" marL="228600" rtl="0" algn="l">
              <a:lnSpc>
                <a:spcPct val="90000"/>
              </a:lnSpc>
              <a:spcBef>
                <a:spcPts val="1000"/>
              </a:spcBef>
              <a:spcAft>
                <a:spcPts val="0"/>
              </a:spcAft>
              <a:buClr>
                <a:schemeClr val="dk1"/>
              </a:buClr>
              <a:buSzPts val="2400"/>
              <a:buChar char="•"/>
            </a:pPr>
            <a:r>
              <a:rPr b="0" lang="en-US" sz="2400"/>
              <a:t>Floating-point representation of real numbers</a:t>
            </a:r>
            <a:endParaRPr/>
          </a:p>
          <a:p>
            <a:pPr indent="-228600" lvl="0" marL="228600" rtl="0" algn="l">
              <a:lnSpc>
                <a:spcPct val="90000"/>
              </a:lnSpc>
              <a:spcBef>
                <a:spcPts val="1000"/>
              </a:spcBef>
              <a:spcAft>
                <a:spcPts val="0"/>
              </a:spcAft>
              <a:buClr>
                <a:schemeClr val="dk1"/>
              </a:buClr>
              <a:buSzPts val="2400"/>
              <a:buChar char="•"/>
            </a:pPr>
            <a:r>
              <a:rPr b="0" lang="en-US" sz="2400"/>
              <a:t>Binary representation </a:t>
            </a:r>
            <a:endParaRPr/>
          </a:p>
          <a:p>
            <a:pPr indent="-228600" lvl="0" marL="228600" rtl="0" algn="l">
              <a:lnSpc>
                <a:spcPct val="90000"/>
              </a:lnSpc>
              <a:spcBef>
                <a:spcPts val="1000"/>
              </a:spcBef>
              <a:spcAft>
                <a:spcPts val="0"/>
              </a:spcAft>
              <a:buClr>
                <a:schemeClr val="dk1"/>
              </a:buClr>
              <a:buSzPts val="2400"/>
              <a:buChar char="•"/>
            </a:pPr>
            <a:r>
              <a:rPr b="0" lang="en-US" sz="2400"/>
              <a:t>Codes and their conversions</a:t>
            </a:r>
            <a:endParaRPr/>
          </a:p>
          <a:p>
            <a:pPr indent="-228600" lvl="0" marL="228600" rtl="0" algn="l">
              <a:lnSpc>
                <a:spcPct val="90000"/>
              </a:lnSpc>
              <a:spcBef>
                <a:spcPts val="1000"/>
              </a:spcBef>
              <a:spcAft>
                <a:spcPts val="0"/>
              </a:spcAft>
              <a:buClr>
                <a:schemeClr val="dk1"/>
              </a:buClr>
              <a:buSzPts val="2400"/>
              <a:buChar char="•"/>
            </a:pPr>
            <a:r>
              <a:rPr b="0" lang="en-US" sz="2400"/>
              <a:t>Binary arithmetic</a:t>
            </a:r>
            <a:endParaRPr/>
          </a:p>
          <a:p>
            <a:pPr indent="-76200" lvl="0" marL="228600" rtl="0" algn="l">
              <a:lnSpc>
                <a:spcPct val="90000"/>
              </a:lnSpc>
              <a:spcBef>
                <a:spcPts val="1000"/>
              </a:spcBef>
              <a:spcAft>
                <a:spcPts val="0"/>
              </a:spcAft>
              <a:buClr>
                <a:schemeClr val="dk1"/>
              </a:buClr>
              <a:buSzPts val="2400"/>
              <a:buNone/>
            </a:pPr>
            <a:r>
              <a:t/>
            </a:r>
            <a:endParaRPr b="0"/>
          </a:p>
          <a:p>
            <a:pPr indent="-76200" lvl="0" marL="228600" rtl="0" algn="l">
              <a:lnSpc>
                <a:spcPct val="90000"/>
              </a:lnSpc>
              <a:spcBef>
                <a:spcPts val="1000"/>
              </a:spcBef>
              <a:spcAft>
                <a:spcPts val="0"/>
              </a:spcAft>
              <a:buClr>
                <a:schemeClr val="dk1"/>
              </a:buClr>
              <a:buSzPts val="2400"/>
              <a:buNone/>
            </a:pPr>
            <a:r>
              <a:t/>
            </a:r>
            <a:endParaRPr b="0"/>
          </a:p>
        </p:txBody>
      </p:sp>
      <p:sp>
        <p:nvSpPr>
          <p:cNvPr id="426" name="Google Shape;426;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427" name="Google Shape;42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28" name="Google Shape;428;p32"/>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3"/>
          <p:cNvSpPr txBox="1"/>
          <p:nvPr>
            <p:ph type="title"/>
          </p:nvPr>
        </p:nvSpPr>
        <p:spPr>
          <a:xfrm>
            <a:off x="1834958" y="247576"/>
            <a:ext cx="8911687" cy="100112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t>Number Systems </a:t>
            </a:r>
            <a:endParaRPr/>
          </a:p>
        </p:txBody>
      </p:sp>
      <p:sp>
        <p:nvSpPr>
          <p:cNvPr id="434" name="Google Shape;434;p33"/>
          <p:cNvSpPr txBox="1"/>
          <p:nvPr>
            <p:ph idx="1" type="body"/>
          </p:nvPr>
        </p:nvSpPr>
        <p:spPr>
          <a:xfrm>
            <a:off x="1638300" y="1622323"/>
            <a:ext cx="9855610" cy="412992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rgbClr val="E30000"/>
              </a:buClr>
              <a:buSzPts val="2400"/>
              <a:buFont typeface="Noto Sans"/>
              <a:buChar char="▪"/>
            </a:pPr>
            <a:r>
              <a:rPr b="1" lang="en-US" sz="2400">
                <a:solidFill>
                  <a:srgbClr val="0000FF"/>
                </a:solidFill>
                <a:latin typeface="Arial"/>
                <a:ea typeface="Arial"/>
                <a:cs typeface="Arial"/>
                <a:sym typeface="Arial"/>
              </a:rPr>
              <a:t>Decimal</a:t>
            </a:r>
            <a:endParaRPr/>
          </a:p>
          <a:p>
            <a:pPr indent="-228600" lvl="0" marL="228600" rtl="0" algn="l">
              <a:lnSpc>
                <a:spcPct val="90000"/>
              </a:lnSpc>
              <a:spcBef>
                <a:spcPts val="520"/>
              </a:spcBef>
              <a:spcAft>
                <a:spcPts val="0"/>
              </a:spcAft>
              <a:buClr>
                <a:srgbClr val="E30000"/>
              </a:buClr>
              <a:buSzPts val="2600"/>
              <a:buNone/>
            </a:pPr>
            <a:r>
              <a:rPr lang="en-US" sz="2600">
                <a:solidFill>
                  <a:srgbClr val="000000"/>
                </a:solidFill>
                <a:latin typeface="Arial"/>
                <a:ea typeface="Arial"/>
                <a:cs typeface="Arial"/>
                <a:sym typeface="Arial"/>
              </a:rPr>
              <a:t>		</a:t>
            </a:r>
            <a:r>
              <a:rPr lang="en-US" sz="2000">
                <a:solidFill>
                  <a:srgbClr val="000000"/>
                </a:solidFill>
                <a:latin typeface="Arial"/>
                <a:ea typeface="Arial"/>
                <a:cs typeface="Arial"/>
                <a:sym typeface="Arial"/>
              </a:rPr>
              <a:t>1234</a:t>
            </a:r>
            <a:r>
              <a:rPr baseline="-25000" lang="en-US" sz="2000">
                <a:solidFill>
                  <a:srgbClr val="000000"/>
                </a:solidFill>
                <a:latin typeface="Arial"/>
                <a:ea typeface="Arial"/>
                <a:cs typeface="Arial"/>
                <a:sym typeface="Arial"/>
              </a:rPr>
              <a:t>10</a:t>
            </a:r>
            <a:r>
              <a:rPr lang="en-US" sz="2000">
                <a:solidFill>
                  <a:srgbClr val="000000"/>
                </a:solidFill>
                <a:latin typeface="Arial"/>
                <a:ea typeface="Arial"/>
                <a:cs typeface="Arial"/>
                <a:sym typeface="Arial"/>
              </a:rPr>
              <a:t> = (1 × 10</a:t>
            </a:r>
            <a:r>
              <a:rPr baseline="30000" lang="en-US" sz="2000">
                <a:solidFill>
                  <a:srgbClr val="000000"/>
                </a:solidFill>
                <a:latin typeface="Arial"/>
                <a:ea typeface="Arial"/>
                <a:cs typeface="Arial"/>
                <a:sym typeface="Arial"/>
              </a:rPr>
              <a:t>3</a:t>
            </a:r>
            <a:r>
              <a:rPr lang="en-US" sz="2000">
                <a:solidFill>
                  <a:srgbClr val="000000"/>
                </a:solidFill>
                <a:latin typeface="Arial"/>
                <a:ea typeface="Arial"/>
                <a:cs typeface="Arial"/>
                <a:sym typeface="Arial"/>
              </a:rPr>
              <a:t>) + (2 × 10</a:t>
            </a:r>
            <a:r>
              <a:rPr baseline="30000" lang="en-US" sz="2000">
                <a:solidFill>
                  <a:srgbClr val="000000"/>
                </a:solidFill>
                <a:latin typeface="Arial"/>
                <a:ea typeface="Arial"/>
                <a:cs typeface="Arial"/>
                <a:sym typeface="Arial"/>
              </a:rPr>
              <a:t>2</a:t>
            </a:r>
            <a:r>
              <a:rPr lang="en-US" sz="2000">
                <a:solidFill>
                  <a:srgbClr val="000000"/>
                </a:solidFill>
                <a:latin typeface="Arial"/>
                <a:ea typeface="Arial"/>
                <a:cs typeface="Arial"/>
                <a:sym typeface="Arial"/>
              </a:rPr>
              <a:t>) + (3 × 10</a:t>
            </a:r>
            <a:r>
              <a:rPr baseline="30000" lang="en-US" sz="2000">
                <a:solidFill>
                  <a:srgbClr val="000000"/>
                </a:solidFill>
                <a:latin typeface="Arial"/>
                <a:ea typeface="Arial"/>
                <a:cs typeface="Arial"/>
                <a:sym typeface="Arial"/>
              </a:rPr>
              <a:t>1</a:t>
            </a:r>
            <a:r>
              <a:rPr lang="en-US" sz="2000">
                <a:solidFill>
                  <a:srgbClr val="000000"/>
                </a:solidFill>
                <a:latin typeface="Arial"/>
                <a:ea typeface="Arial"/>
                <a:cs typeface="Arial"/>
                <a:sym typeface="Arial"/>
              </a:rPr>
              <a:t>) + (4 × 10</a:t>
            </a:r>
            <a:r>
              <a:rPr baseline="30000" lang="en-US" sz="2000">
                <a:solidFill>
                  <a:srgbClr val="000000"/>
                </a:solidFill>
                <a:latin typeface="Arial"/>
                <a:ea typeface="Arial"/>
                <a:cs typeface="Arial"/>
                <a:sym typeface="Arial"/>
              </a:rPr>
              <a:t>0</a:t>
            </a:r>
            <a:r>
              <a:rPr lang="en-US" sz="2000">
                <a:solidFill>
                  <a:srgbClr val="000000"/>
                </a:solidFill>
                <a:latin typeface="Arial"/>
                <a:ea typeface="Arial"/>
                <a:cs typeface="Arial"/>
                <a:sym typeface="Arial"/>
              </a:rPr>
              <a:t>)</a:t>
            </a:r>
            <a:endParaRPr/>
          </a:p>
          <a:p>
            <a:pPr indent="-228600" lvl="0" marL="228600" rtl="0" algn="l">
              <a:lnSpc>
                <a:spcPct val="90000"/>
              </a:lnSpc>
              <a:spcBef>
                <a:spcPts val="480"/>
              </a:spcBef>
              <a:spcAft>
                <a:spcPts val="0"/>
              </a:spcAft>
              <a:buClr>
                <a:srgbClr val="E30000"/>
              </a:buClr>
              <a:buSzPts val="2400"/>
              <a:buFont typeface="Noto Sans"/>
              <a:buChar char="▪"/>
            </a:pPr>
            <a:r>
              <a:rPr b="1" lang="en-US" sz="2400">
                <a:solidFill>
                  <a:srgbClr val="0000FF"/>
                </a:solidFill>
                <a:latin typeface="Arial"/>
                <a:ea typeface="Arial"/>
                <a:cs typeface="Arial"/>
                <a:sym typeface="Arial"/>
              </a:rPr>
              <a:t>Binary</a:t>
            </a:r>
            <a:endParaRPr/>
          </a:p>
          <a:p>
            <a:pPr indent="-228600" lvl="0" marL="228600" rtl="0" algn="l">
              <a:lnSpc>
                <a:spcPct val="90000"/>
              </a:lnSpc>
              <a:spcBef>
                <a:spcPts val="400"/>
              </a:spcBef>
              <a:spcAft>
                <a:spcPts val="0"/>
              </a:spcAft>
              <a:buClr>
                <a:srgbClr val="E30000"/>
              </a:buClr>
              <a:buSzPts val="2000"/>
              <a:buNone/>
            </a:pPr>
            <a:r>
              <a:rPr lang="en-US" sz="2000">
                <a:solidFill>
                  <a:srgbClr val="000000"/>
                </a:solidFill>
                <a:latin typeface="Arial"/>
                <a:ea typeface="Arial"/>
                <a:cs typeface="Arial"/>
                <a:sym typeface="Arial"/>
              </a:rPr>
              <a:t>		1101</a:t>
            </a:r>
            <a:r>
              <a:rPr baseline="-25000" lang="en-US" sz="2000">
                <a:solidFill>
                  <a:srgbClr val="000000"/>
                </a:solidFill>
                <a:latin typeface="Arial"/>
                <a:ea typeface="Arial"/>
                <a:cs typeface="Arial"/>
                <a:sym typeface="Arial"/>
              </a:rPr>
              <a:t>2</a:t>
            </a:r>
            <a:r>
              <a:rPr lang="en-US" sz="2000">
                <a:solidFill>
                  <a:srgbClr val="000000"/>
                </a:solidFill>
                <a:latin typeface="Arial"/>
                <a:ea typeface="Arial"/>
                <a:cs typeface="Arial"/>
                <a:sym typeface="Arial"/>
              </a:rPr>
              <a:t> = (1 × 2</a:t>
            </a:r>
            <a:r>
              <a:rPr baseline="30000" lang="en-US" sz="2000">
                <a:solidFill>
                  <a:srgbClr val="000000"/>
                </a:solidFill>
                <a:latin typeface="Arial"/>
                <a:ea typeface="Arial"/>
                <a:cs typeface="Arial"/>
                <a:sym typeface="Arial"/>
              </a:rPr>
              <a:t>3</a:t>
            </a:r>
            <a:r>
              <a:rPr lang="en-US" sz="2000">
                <a:solidFill>
                  <a:srgbClr val="000000"/>
                </a:solidFill>
                <a:latin typeface="Arial"/>
                <a:ea typeface="Arial"/>
                <a:cs typeface="Arial"/>
                <a:sym typeface="Arial"/>
              </a:rPr>
              <a:t>) + (1 × 2</a:t>
            </a:r>
            <a:r>
              <a:rPr baseline="30000" lang="en-US" sz="2000">
                <a:solidFill>
                  <a:srgbClr val="000000"/>
                </a:solidFill>
                <a:latin typeface="Arial"/>
                <a:ea typeface="Arial"/>
                <a:cs typeface="Arial"/>
                <a:sym typeface="Arial"/>
              </a:rPr>
              <a:t>2</a:t>
            </a:r>
            <a:r>
              <a:rPr lang="en-US" sz="2000">
                <a:solidFill>
                  <a:srgbClr val="000000"/>
                </a:solidFill>
                <a:latin typeface="Arial"/>
                <a:ea typeface="Arial"/>
                <a:cs typeface="Arial"/>
                <a:sym typeface="Arial"/>
              </a:rPr>
              <a:t>) + (0 × 2</a:t>
            </a:r>
            <a:r>
              <a:rPr baseline="30000" lang="en-US" sz="2000">
                <a:solidFill>
                  <a:srgbClr val="000000"/>
                </a:solidFill>
                <a:latin typeface="Arial"/>
                <a:ea typeface="Arial"/>
                <a:cs typeface="Arial"/>
                <a:sym typeface="Arial"/>
              </a:rPr>
              <a:t>1</a:t>
            </a:r>
            <a:r>
              <a:rPr lang="en-US" sz="2000">
                <a:solidFill>
                  <a:srgbClr val="000000"/>
                </a:solidFill>
                <a:latin typeface="Arial"/>
                <a:ea typeface="Arial"/>
                <a:cs typeface="Arial"/>
                <a:sym typeface="Arial"/>
              </a:rPr>
              <a:t>) + (1 × 2</a:t>
            </a:r>
            <a:r>
              <a:rPr baseline="30000" lang="en-US" sz="2000">
                <a:solidFill>
                  <a:srgbClr val="000000"/>
                </a:solidFill>
                <a:latin typeface="Arial"/>
                <a:ea typeface="Arial"/>
                <a:cs typeface="Arial"/>
                <a:sym typeface="Arial"/>
              </a:rPr>
              <a:t>0</a:t>
            </a:r>
            <a:r>
              <a:rPr lang="en-US" sz="2000">
                <a:solidFill>
                  <a:srgbClr val="000000"/>
                </a:solidFill>
                <a:latin typeface="Arial"/>
                <a:ea typeface="Arial"/>
                <a:cs typeface="Arial"/>
                <a:sym typeface="Arial"/>
              </a:rPr>
              <a:t>)</a:t>
            </a:r>
            <a:endParaRPr/>
          </a:p>
          <a:p>
            <a:pPr indent="-228600" lvl="0" marL="228600" rtl="0" algn="l">
              <a:lnSpc>
                <a:spcPct val="110000"/>
              </a:lnSpc>
              <a:spcBef>
                <a:spcPts val="480"/>
              </a:spcBef>
              <a:spcAft>
                <a:spcPts val="0"/>
              </a:spcAft>
              <a:buClr>
                <a:srgbClr val="E30000"/>
              </a:buClr>
              <a:buSzPts val="2400"/>
              <a:buFont typeface="Noto Sans"/>
              <a:buChar char="▪"/>
            </a:pPr>
            <a:r>
              <a:rPr b="1" lang="en-US" sz="2400">
                <a:solidFill>
                  <a:srgbClr val="0000FF"/>
                </a:solidFill>
                <a:latin typeface="Arial"/>
                <a:ea typeface="Arial"/>
                <a:cs typeface="Arial"/>
                <a:sym typeface="Arial"/>
              </a:rPr>
              <a:t>Octal</a:t>
            </a:r>
            <a:endParaRPr/>
          </a:p>
          <a:p>
            <a:pPr indent="-228600" lvl="0" marL="228600" rtl="0" algn="l">
              <a:lnSpc>
                <a:spcPct val="90000"/>
              </a:lnSpc>
              <a:spcBef>
                <a:spcPts val="520"/>
              </a:spcBef>
              <a:spcAft>
                <a:spcPts val="0"/>
              </a:spcAft>
              <a:buClr>
                <a:srgbClr val="E30000"/>
              </a:buClr>
              <a:buSzPts val="2600"/>
              <a:buNone/>
            </a:pPr>
            <a:r>
              <a:rPr lang="en-US" sz="2600">
                <a:solidFill>
                  <a:srgbClr val="000000"/>
                </a:solidFill>
                <a:latin typeface="Arial"/>
                <a:ea typeface="Arial"/>
                <a:cs typeface="Arial"/>
                <a:sym typeface="Arial"/>
              </a:rPr>
              <a:t>		</a:t>
            </a:r>
            <a:r>
              <a:rPr lang="en-US" sz="2000">
                <a:solidFill>
                  <a:srgbClr val="000000"/>
                </a:solidFill>
                <a:latin typeface="Arial"/>
                <a:ea typeface="Arial"/>
                <a:cs typeface="Arial"/>
                <a:sym typeface="Arial"/>
              </a:rPr>
              <a:t>123</a:t>
            </a:r>
            <a:r>
              <a:rPr baseline="-25000" lang="en-US" sz="2000">
                <a:solidFill>
                  <a:srgbClr val="000000"/>
                </a:solidFill>
                <a:latin typeface="Arial"/>
                <a:ea typeface="Arial"/>
                <a:cs typeface="Arial"/>
                <a:sym typeface="Arial"/>
              </a:rPr>
              <a:t>8</a:t>
            </a:r>
            <a:r>
              <a:rPr lang="en-US" sz="2000">
                <a:solidFill>
                  <a:srgbClr val="000000"/>
                </a:solidFill>
                <a:latin typeface="Arial"/>
                <a:ea typeface="Arial"/>
                <a:cs typeface="Arial"/>
                <a:sym typeface="Arial"/>
              </a:rPr>
              <a:t> = (1 × 8</a:t>
            </a:r>
            <a:r>
              <a:rPr baseline="30000" lang="en-US" sz="2000">
                <a:solidFill>
                  <a:srgbClr val="000000"/>
                </a:solidFill>
                <a:latin typeface="Arial"/>
                <a:ea typeface="Arial"/>
                <a:cs typeface="Arial"/>
                <a:sym typeface="Arial"/>
              </a:rPr>
              <a:t>3</a:t>
            </a:r>
            <a:r>
              <a:rPr lang="en-US" sz="2000">
                <a:solidFill>
                  <a:srgbClr val="000000"/>
                </a:solidFill>
                <a:latin typeface="Arial"/>
                <a:ea typeface="Arial"/>
                <a:cs typeface="Arial"/>
                <a:sym typeface="Arial"/>
              </a:rPr>
              <a:t>) + (2 × 8</a:t>
            </a:r>
            <a:r>
              <a:rPr baseline="30000" lang="en-US" sz="2000">
                <a:solidFill>
                  <a:srgbClr val="000000"/>
                </a:solidFill>
                <a:latin typeface="Arial"/>
                <a:ea typeface="Arial"/>
                <a:cs typeface="Arial"/>
                <a:sym typeface="Arial"/>
              </a:rPr>
              <a:t>2</a:t>
            </a:r>
            <a:r>
              <a:rPr lang="en-US" sz="2000">
                <a:solidFill>
                  <a:srgbClr val="000000"/>
                </a:solidFill>
                <a:latin typeface="Arial"/>
                <a:ea typeface="Arial"/>
                <a:cs typeface="Arial"/>
                <a:sym typeface="Arial"/>
              </a:rPr>
              <a:t>) + (3 × 8</a:t>
            </a:r>
            <a:r>
              <a:rPr baseline="30000" lang="en-US" sz="2000">
                <a:solidFill>
                  <a:srgbClr val="000000"/>
                </a:solidFill>
                <a:latin typeface="Arial"/>
                <a:ea typeface="Arial"/>
                <a:cs typeface="Arial"/>
                <a:sym typeface="Arial"/>
              </a:rPr>
              <a:t>1</a:t>
            </a:r>
            <a:r>
              <a:rPr lang="en-US" sz="2000">
                <a:solidFill>
                  <a:srgbClr val="000000"/>
                </a:solidFill>
                <a:latin typeface="Arial"/>
                <a:ea typeface="Arial"/>
                <a:cs typeface="Arial"/>
                <a:sym typeface="Arial"/>
              </a:rPr>
              <a:t>)</a:t>
            </a:r>
            <a:endParaRPr/>
          </a:p>
          <a:p>
            <a:pPr indent="-228600" lvl="0" marL="228600" rtl="0" algn="l">
              <a:lnSpc>
                <a:spcPct val="90000"/>
              </a:lnSpc>
              <a:spcBef>
                <a:spcPts val="480"/>
              </a:spcBef>
              <a:spcAft>
                <a:spcPts val="0"/>
              </a:spcAft>
              <a:buClr>
                <a:srgbClr val="E30000"/>
              </a:buClr>
              <a:buSzPts val="2400"/>
              <a:buFont typeface="Noto Sans"/>
              <a:buChar char="▪"/>
            </a:pPr>
            <a:r>
              <a:rPr b="1" lang="en-US" sz="2400">
                <a:solidFill>
                  <a:srgbClr val="0000FF"/>
                </a:solidFill>
                <a:latin typeface="Arial"/>
                <a:ea typeface="Arial"/>
                <a:cs typeface="Arial"/>
                <a:sym typeface="Arial"/>
              </a:rPr>
              <a:t>Hexadecimal</a:t>
            </a:r>
            <a:endParaRPr/>
          </a:p>
          <a:p>
            <a:pPr indent="-228600" lvl="0" marL="228600" rtl="0" algn="l">
              <a:lnSpc>
                <a:spcPct val="90000"/>
              </a:lnSpc>
              <a:spcBef>
                <a:spcPts val="400"/>
              </a:spcBef>
              <a:spcAft>
                <a:spcPts val="0"/>
              </a:spcAft>
              <a:buClr>
                <a:srgbClr val="E30000"/>
              </a:buClr>
              <a:buSzPts val="2000"/>
              <a:buNone/>
            </a:pPr>
            <a:r>
              <a:rPr lang="en-US" sz="2000">
                <a:solidFill>
                  <a:srgbClr val="000000"/>
                </a:solidFill>
                <a:latin typeface="Arial"/>
                <a:ea typeface="Arial"/>
                <a:cs typeface="Arial"/>
                <a:sym typeface="Arial"/>
              </a:rPr>
              <a:t>		123</a:t>
            </a:r>
            <a:r>
              <a:rPr baseline="-25000" lang="en-US" sz="2000">
                <a:solidFill>
                  <a:srgbClr val="000000"/>
                </a:solidFill>
                <a:latin typeface="Arial"/>
                <a:ea typeface="Arial"/>
                <a:cs typeface="Arial"/>
                <a:sym typeface="Arial"/>
              </a:rPr>
              <a:t>16</a:t>
            </a:r>
            <a:r>
              <a:rPr lang="en-US" sz="2000">
                <a:solidFill>
                  <a:srgbClr val="000000"/>
                </a:solidFill>
                <a:latin typeface="Arial"/>
                <a:ea typeface="Arial"/>
                <a:cs typeface="Arial"/>
                <a:sym typeface="Arial"/>
              </a:rPr>
              <a:t> = (1 × 16</a:t>
            </a:r>
            <a:r>
              <a:rPr baseline="30000" lang="en-US" sz="2000">
                <a:solidFill>
                  <a:srgbClr val="000000"/>
                </a:solidFill>
                <a:latin typeface="Arial"/>
                <a:ea typeface="Arial"/>
                <a:cs typeface="Arial"/>
                <a:sym typeface="Arial"/>
              </a:rPr>
              <a:t>3</a:t>
            </a:r>
            <a:r>
              <a:rPr lang="en-US" sz="2000">
                <a:solidFill>
                  <a:srgbClr val="000000"/>
                </a:solidFill>
                <a:latin typeface="Arial"/>
                <a:ea typeface="Arial"/>
                <a:cs typeface="Arial"/>
                <a:sym typeface="Arial"/>
              </a:rPr>
              <a:t>) + (2 × 16</a:t>
            </a:r>
            <a:r>
              <a:rPr baseline="30000" lang="en-US" sz="2000">
                <a:solidFill>
                  <a:srgbClr val="000000"/>
                </a:solidFill>
                <a:latin typeface="Arial"/>
                <a:ea typeface="Arial"/>
                <a:cs typeface="Arial"/>
                <a:sym typeface="Arial"/>
              </a:rPr>
              <a:t>2</a:t>
            </a:r>
            <a:r>
              <a:rPr lang="en-US" sz="2000">
                <a:solidFill>
                  <a:srgbClr val="000000"/>
                </a:solidFill>
                <a:latin typeface="Arial"/>
                <a:ea typeface="Arial"/>
                <a:cs typeface="Arial"/>
                <a:sym typeface="Arial"/>
              </a:rPr>
              <a:t>) + (3 × 16</a:t>
            </a:r>
            <a:r>
              <a:rPr baseline="30000" lang="en-US" sz="2000">
                <a:solidFill>
                  <a:srgbClr val="000000"/>
                </a:solidFill>
                <a:latin typeface="Arial"/>
                <a:ea typeface="Arial"/>
                <a:cs typeface="Arial"/>
                <a:sym typeface="Arial"/>
              </a:rPr>
              <a:t>1</a:t>
            </a:r>
            <a:r>
              <a:rPr lang="en-US" sz="2000">
                <a:solidFill>
                  <a:srgbClr val="000000"/>
                </a:solidFill>
                <a:latin typeface="Arial"/>
                <a:ea typeface="Arial"/>
                <a:cs typeface="Arial"/>
                <a:sym typeface="Arial"/>
              </a:rPr>
              <a:t>)</a:t>
            </a:r>
            <a:endParaRPr/>
          </a:p>
          <a:p>
            <a:pPr indent="-228600" lvl="1" marL="685800" rtl="0" algn="l">
              <a:lnSpc>
                <a:spcPct val="90000"/>
              </a:lnSpc>
              <a:spcBef>
                <a:spcPts val="400"/>
              </a:spcBef>
              <a:spcAft>
                <a:spcPts val="0"/>
              </a:spcAft>
              <a:buClr>
                <a:srgbClr val="000000"/>
              </a:buClr>
              <a:buSzPts val="2000"/>
              <a:buNone/>
            </a:pPr>
            <a:r>
              <a:rPr lang="en-US" sz="2000">
                <a:solidFill>
                  <a:srgbClr val="000000"/>
                </a:solidFill>
                <a:latin typeface="Arial"/>
                <a:ea typeface="Arial"/>
                <a:cs typeface="Arial"/>
                <a:sym typeface="Arial"/>
              </a:rPr>
              <a:t>here we need 16 characters – 0,1,2,3,4,5,6,7,8,9,A,B,C,D,E,F</a:t>
            </a:r>
            <a:endParaRPr/>
          </a:p>
          <a:p>
            <a:pPr indent="-76200" lvl="0" marL="228600" rtl="0" algn="l">
              <a:lnSpc>
                <a:spcPct val="90000"/>
              </a:lnSpc>
              <a:spcBef>
                <a:spcPts val="1000"/>
              </a:spcBef>
              <a:spcAft>
                <a:spcPts val="0"/>
              </a:spcAft>
              <a:buClr>
                <a:schemeClr val="dk1"/>
              </a:buClr>
              <a:buSzPts val="2400"/>
              <a:buNone/>
            </a:pPr>
            <a:r>
              <a:t/>
            </a:r>
            <a:endParaRPr/>
          </a:p>
        </p:txBody>
      </p:sp>
      <p:sp>
        <p:nvSpPr>
          <p:cNvPr id="435" name="Google Shape;43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436" name="Google Shape;43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37" name="Google Shape;437;p33"/>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4"/>
          <p:cNvSpPr txBox="1"/>
          <p:nvPr>
            <p:ph type="title"/>
          </p:nvPr>
        </p:nvSpPr>
        <p:spPr>
          <a:xfrm>
            <a:off x="1708586" y="276380"/>
            <a:ext cx="8911687" cy="71529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t>Binary number into Decimal</a:t>
            </a:r>
            <a:endParaRPr/>
          </a:p>
        </p:txBody>
      </p:sp>
      <p:sp>
        <p:nvSpPr>
          <p:cNvPr id="443" name="Google Shape;443;p34"/>
          <p:cNvSpPr txBox="1"/>
          <p:nvPr>
            <p:ph idx="1" type="body"/>
          </p:nvPr>
        </p:nvSpPr>
        <p:spPr>
          <a:xfrm>
            <a:off x="838200" y="1223912"/>
            <a:ext cx="10680364" cy="510294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b="0" lang="en-US" sz="2000"/>
              <a:t>Convert the given binary number into decimal equivalent number</a:t>
            </a:r>
            <a:endParaRPr/>
          </a:p>
          <a:p>
            <a:pPr indent="-457200" lvl="0" marL="457200" rtl="0" algn="l">
              <a:lnSpc>
                <a:spcPct val="90000"/>
              </a:lnSpc>
              <a:spcBef>
                <a:spcPts val="1000"/>
              </a:spcBef>
              <a:spcAft>
                <a:spcPts val="0"/>
              </a:spcAft>
              <a:buClr>
                <a:schemeClr val="dk1"/>
              </a:buClr>
              <a:buSzPts val="2000"/>
              <a:buAutoNum type="arabicPeriod"/>
            </a:pPr>
            <a:r>
              <a:rPr b="0" lang="en-US" sz="2000"/>
              <a:t>(100010)</a:t>
            </a:r>
            <a:r>
              <a:rPr b="0" baseline="-25000" lang="en-US" sz="2000"/>
              <a:t>2</a:t>
            </a:r>
            <a:r>
              <a:rPr b="0" lang="en-US" sz="2000"/>
              <a:t>=0×2</a:t>
            </a:r>
            <a:r>
              <a:rPr b="0" baseline="30000" lang="en-US" sz="2000"/>
              <a:t>0</a:t>
            </a:r>
            <a:r>
              <a:rPr b="0" lang="en-US" sz="2000"/>
              <a:t>+1×2</a:t>
            </a:r>
            <a:r>
              <a:rPr b="0" baseline="30000" lang="en-US" sz="2000"/>
              <a:t>1</a:t>
            </a:r>
            <a:r>
              <a:rPr b="0" lang="en-US" sz="2000"/>
              <a:t>+0×2</a:t>
            </a:r>
            <a:r>
              <a:rPr b="0" baseline="30000" lang="en-US" sz="2000"/>
              <a:t>2</a:t>
            </a:r>
            <a:r>
              <a:rPr b="0" lang="en-US" sz="2000"/>
              <a:t>+0×2</a:t>
            </a:r>
            <a:r>
              <a:rPr b="0" baseline="30000" lang="en-US" sz="2000"/>
              <a:t>3</a:t>
            </a:r>
            <a:r>
              <a:rPr b="0" lang="en-US" sz="2000"/>
              <a:t>+0×2</a:t>
            </a:r>
            <a:r>
              <a:rPr b="0" baseline="30000" lang="en-US" sz="2000"/>
              <a:t>4</a:t>
            </a:r>
            <a:r>
              <a:rPr b="0" lang="en-US" sz="2000"/>
              <a:t>+1×2</a:t>
            </a:r>
            <a:r>
              <a:rPr b="0" baseline="30000" lang="en-US" sz="2000"/>
              <a:t>5</a:t>
            </a:r>
            <a:endParaRPr/>
          </a:p>
          <a:p>
            <a:pPr indent="0" lvl="0" marL="0" rtl="0" algn="l">
              <a:lnSpc>
                <a:spcPct val="90000"/>
              </a:lnSpc>
              <a:spcBef>
                <a:spcPts val="1000"/>
              </a:spcBef>
              <a:spcAft>
                <a:spcPts val="0"/>
              </a:spcAft>
              <a:buClr>
                <a:schemeClr val="dk1"/>
              </a:buClr>
              <a:buSzPts val="2000"/>
              <a:buNone/>
            </a:pPr>
            <a:r>
              <a:rPr b="0" baseline="30000" lang="en-US" sz="2000"/>
              <a:t>	</a:t>
            </a:r>
            <a:r>
              <a:rPr b="0" lang="en-US" sz="2000"/>
              <a:t>                =0+2+0+0+0+32</a:t>
            </a:r>
            <a:endParaRPr/>
          </a:p>
          <a:p>
            <a:pPr indent="0" lvl="0" marL="0" rtl="0" algn="l">
              <a:lnSpc>
                <a:spcPct val="90000"/>
              </a:lnSpc>
              <a:spcBef>
                <a:spcPts val="1000"/>
              </a:spcBef>
              <a:spcAft>
                <a:spcPts val="0"/>
              </a:spcAft>
              <a:buClr>
                <a:schemeClr val="dk1"/>
              </a:buClr>
              <a:buSzPts val="2000"/>
              <a:buNone/>
            </a:pPr>
            <a:r>
              <a:rPr b="0" lang="en-US" sz="2000"/>
              <a:t>                	   =(34)</a:t>
            </a:r>
            <a:r>
              <a:rPr b="0" baseline="-25000" lang="en-US" sz="2000"/>
              <a:t>10</a:t>
            </a:r>
            <a:r>
              <a:rPr b="0" lang="en-US" sz="2000"/>
              <a:t>   </a:t>
            </a:r>
            <a:endParaRPr/>
          </a:p>
          <a:p>
            <a:pPr indent="0" lvl="0" marL="0" rtl="0" algn="l">
              <a:lnSpc>
                <a:spcPct val="90000"/>
              </a:lnSpc>
              <a:spcBef>
                <a:spcPts val="1000"/>
              </a:spcBef>
              <a:spcAft>
                <a:spcPts val="0"/>
              </a:spcAft>
              <a:buClr>
                <a:schemeClr val="dk1"/>
              </a:buClr>
              <a:buSzPts val="2000"/>
              <a:buNone/>
            </a:pPr>
            <a:r>
              <a:rPr b="0" lang="en-US" sz="2000"/>
              <a:t>2. (0.1011)</a:t>
            </a:r>
            <a:r>
              <a:rPr b="0" baseline="-25000" lang="en-US" sz="2000"/>
              <a:t>2</a:t>
            </a:r>
            <a:r>
              <a:rPr b="0" lang="en-US" sz="2000"/>
              <a:t>=1×2</a:t>
            </a:r>
            <a:r>
              <a:rPr b="0" baseline="30000" lang="en-US" sz="2000"/>
              <a:t>-1</a:t>
            </a:r>
            <a:r>
              <a:rPr b="0" lang="en-US" sz="2000"/>
              <a:t>+0×2</a:t>
            </a:r>
            <a:r>
              <a:rPr b="0" baseline="30000" lang="en-US" sz="2000"/>
              <a:t>-2</a:t>
            </a:r>
            <a:r>
              <a:rPr b="0" lang="en-US" sz="2000"/>
              <a:t>+1×2</a:t>
            </a:r>
            <a:r>
              <a:rPr b="0" baseline="30000" lang="en-US" sz="2000"/>
              <a:t>-3</a:t>
            </a:r>
            <a:r>
              <a:rPr b="0" lang="en-US" sz="2000"/>
              <a:t>+1×2</a:t>
            </a:r>
            <a:r>
              <a:rPr b="0" baseline="30000" lang="en-US" sz="2000"/>
              <a:t>-4</a:t>
            </a:r>
            <a:r>
              <a:rPr b="0" lang="en-US" sz="2000"/>
              <a:t>     </a:t>
            </a:r>
            <a:endParaRPr/>
          </a:p>
          <a:p>
            <a:pPr indent="0" lvl="0" marL="0" rtl="0" algn="l">
              <a:lnSpc>
                <a:spcPct val="90000"/>
              </a:lnSpc>
              <a:spcBef>
                <a:spcPts val="1000"/>
              </a:spcBef>
              <a:spcAft>
                <a:spcPts val="0"/>
              </a:spcAft>
              <a:buClr>
                <a:schemeClr val="dk1"/>
              </a:buClr>
              <a:buSzPts val="2000"/>
              <a:buNone/>
            </a:pPr>
            <a:r>
              <a:rPr b="0" lang="en-US" sz="2000"/>
              <a:t>               =0.5+0+0.125+0.0625</a:t>
            </a:r>
            <a:endParaRPr/>
          </a:p>
          <a:p>
            <a:pPr indent="0" lvl="0" marL="0" rtl="0" algn="l">
              <a:lnSpc>
                <a:spcPct val="90000"/>
              </a:lnSpc>
              <a:spcBef>
                <a:spcPts val="1000"/>
              </a:spcBef>
              <a:spcAft>
                <a:spcPts val="0"/>
              </a:spcAft>
              <a:buClr>
                <a:schemeClr val="dk1"/>
              </a:buClr>
              <a:buSzPts val="2000"/>
              <a:buNone/>
            </a:pPr>
            <a:r>
              <a:rPr b="0" lang="en-US" sz="2000"/>
              <a:t>               =(0.6875)</a:t>
            </a:r>
            <a:r>
              <a:rPr b="0" baseline="-25000" lang="en-US" sz="2000"/>
              <a:t>10</a:t>
            </a:r>
            <a:r>
              <a:rPr b="0" lang="en-US" sz="2000"/>
              <a:t> </a:t>
            </a:r>
            <a:endParaRPr/>
          </a:p>
          <a:p>
            <a:pPr indent="-228600" lvl="0" marL="228600" rtl="0" algn="l">
              <a:lnSpc>
                <a:spcPct val="90000"/>
              </a:lnSpc>
              <a:spcBef>
                <a:spcPts val="1000"/>
              </a:spcBef>
              <a:spcAft>
                <a:spcPts val="0"/>
              </a:spcAft>
              <a:buClr>
                <a:schemeClr val="dk1"/>
              </a:buClr>
              <a:buSzPts val="2000"/>
              <a:buNone/>
            </a:pPr>
            <a:r>
              <a:rPr b="0" lang="en-US" sz="2000"/>
              <a:t>3. (10101.011)</a:t>
            </a:r>
            <a:r>
              <a:rPr b="0" baseline="-25000" lang="en-US" sz="2000"/>
              <a:t>2</a:t>
            </a:r>
            <a:endParaRPr/>
          </a:p>
          <a:p>
            <a:pPr indent="-228600" lvl="0" marL="228600" rtl="0" algn="l">
              <a:lnSpc>
                <a:spcPct val="90000"/>
              </a:lnSpc>
              <a:spcBef>
                <a:spcPts val="1000"/>
              </a:spcBef>
              <a:spcAft>
                <a:spcPts val="0"/>
              </a:spcAft>
              <a:buClr>
                <a:schemeClr val="dk1"/>
              </a:buClr>
              <a:buSzPts val="2000"/>
              <a:buNone/>
            </a:pPr>
            <a:r>
              <a:rPr b="0" lang="en-US" sz="2000"/>
              <a:t> Integer part: (10101)</a:t>
            </a:r>
            <a:r>
              <a:rPr b="0" baseline="-25000" lang="en-US" sz="2000"/>
              <a:t>2</a:t>
            </a:r>
            <a:r>
              <a:rPr b="0" lang="en-US" sz="2000"/>
              <a:t>=1×2</a:t>
            </a:r>
            <a:r>
              <a:rPr b="0" baseline="30000" lang="en-US" sz="2000"/>
              <a:t>0</a:t>
            </a:r>
            <a:r>
              <a:rPr b="0" lang="en-US" sz="2000"/>
              <a:t>+0×2</a:t>
            </a:r>
            <a:r>
              <a:rPr b="0" baseline="30000" lang="en-US" sz="2000"/>
              <a:t>1</a:t>
            </a:r>
            <a:r>
              <a:rPr b="0" lang="en-US" sz="2000"/>
              <a:t>+1×2</a:t>
            </a:r>
            <a:r>
              <a:rPr b="0" baseline="30000" lang="en-US" sz="2000"/>
              <a:t>2</a:t>
            </a:r>
            <a:r>
              <a:rPr b="0" lang="en-US" sz="2000"/>
              <a:t>+0×2</a:t>
            </a:r>
            <a:r>
              <a:rPr b="0" baseline="30000" lang="en-US" sz="2000"/>
              <a:t>3</a:t>
            </a:r>
            <a:r>
              <a:rPr b="0" lang="en-US" sz="2000"/>
              <a:t>+1×2</a:t>
            </a:r>
            <a:r>
              <a:rPr b="0" baseline="30000" lang="en-US" sz="2000"/>
              <a:t>4  </a:t>
            </a:r>
            <a:r>
              <a:rPr b="0" lang="en-US" sz="2000"/>
              <a:t> </a:t>
            </a:r>
            <a:endParaRPr/>
          </a:p>
          <a:p>
            <a:pPr indent="-228600" lvl="0" marL="228600" rtl="0" algn="l">
              <a:lnSpc>
                <a:spcPct val="90000"/>
              </a:lnSpc>
              <a:spcBef>
                <a:spcPts val="1000"/>
              </a:spcBef>
              <a:spcAft>
                <a:spcPts val="0"/>
              </a:spcAft>
              <a:buClr>
                <a:schemeClr val="dk1"/>
              </a:buClr>
              <a:buSzPts val="2000"/>
              <a:buNone/>
            </a:pPr>
            <a:r>
              <a:rPr b="0" lang="en-US" sz="2000"/>
              <a:t>                 				=1+0+4+0+16 = (21)</a:t>
            </a:r>
            <a:r>
              <a:rPr b="0" baseline="-25000" lang="en-US" sz="2000"/>
              <a:t>10</a:t>
            </a:r>
            <a:endParaRPr/>
          </a:p>
          <a:p>
            <a:pPr indent="-228600" lvl="0" marL="228600" rtl="0" algn="l">
              <a:lnSpc>
                <a:spcPct val="90000"/>
              </a:lnSpc>
              <a:spcBef>
                <a:spcPts val="1000"/>
              </a:spcBef>
              <a:spcAft>
                <a:spcPts val="0"/>
              </a:spcAft>
              <a:buClr>
                <a:schemeClr val="dk1"/>
              </a:buClr>
              <a:buSzPts val="2000"/>
              <a:buNone/>
            </a:pPr>
            <a:r>
              <a:rPr b="0" lang="en-US" sz="2000"/>
              <a:t> Decimal part: (0.011)</a:t>
            </a:r>
            <a:r>
              <a:rPr b="0" baseline="-25000" lang="en-US" sz="2000"/>
              <a:t>2</a:t>
            </a:r>
            <a:r>
              <a:rPr b="0" lang="en-US" sz="2000"/>
              <a:t>=0×2</a:t>
            </a:r>
            <a:r>
              <a:rPr b="0" baseline="30000" lang="en-US" sz="2000"/>
              <a:t>-1</a:t>
            </a:r>
            <a:r>
              <a:rPr b="0" lang="en-US" sz="2000"/>
              <a:t>+1×2</a:t>
            </a:r>
            <a:r>
              <a:rPr b="0" baseline="30000" lang="en-US" sz="2000"/>
              <a:t>-2</a:t>
            </a:r>
            <a:r>
              <a:rPr b="0" lang="en-US" sz="2000"/>
              <a:t>+1×2</a:t>
            </a:r>
            <a:r>
              <a:rPr b="0" baseline="30000" lang="en-US" sz="2000"/>
              <a:t>-3        </a:t>
            </a:r>
            <a:endParaRPr/>
          </a:p>
          <a:p>
            <a:pPr indent="-228600" lvl="0" marL="228600" rtl="0" algn="l">
              <a:lnSpc>
                <a:spcPct val="90000"/>
              </a:lnSpc>
              <a:spcBef>
                <a:spcPts val="1000"/>
              </a:spcBef>
              <a:spcAft>
                <a:spcPts val="0"/>
              </a:spcAft>
              <a:buClr>
                <a:schemeClr val="dk1"/>
              </a:buClr>
              <a:buSzPts val="2000"/>
              <a:buNone/>
            </a:pPr>
            <a:r>
              <a:rPr b="0" baseline="30000" lang="en-US" sz="2000"/>
              <a:t>    </a:t>
            </a:r>
            <a:r>
              <a:rPr b="0" lang="en-US" sz="2000"/>
              <a:t>                                    = (0.375)</a:t>
            </a:r>
            <a:r>
              <a:rPr b="0" baseline="-25000" lang="en-US" sz="2000"/>
              <a:t>10</a:t>
            </a:r>
            <a:endParaRPr b="0" sz="2000"/>
          </a:p>
          <a:p>
            <a:pPr indent="-228600" lvl="0" marL="228600" rtl="0" algn="l">
              <a:lnSpc>
                <a:spcPct val="90000"/>
              </a:lnSpc>
              <a:spcBef>
                <a:spcPts val="1000"/>
              </a:spcBef>
              <a:spcAft>
                <a:spcPts val="0"/>
              </a:spcAft>
              <a:buClr>
                <a:schemeClr val="dk1"/>
              </a:buClr>
              <a:buSzPts val="2000"/>
              <a:buNone/>
            </a:pPr>
            <a:r>
              <a:rPr b="0" lang="en-US" sz="2000"/>
              <a:t>					    		= (21.375)</a:t>
            </a:r>
            <a:r>
              <a:rPr b="0" baseline="-25000" lang="en-US" sz="2000"/>
              <a:t>10</a:t>
            </a:r>
            <a:endParaRPr/>
          </a:p>
          <a:p>
            <a:pPr indent="0" lvl="0" marL="0" rtl="0" algn="l">
              <a:lnSpc>
                <a:spcPct val="90000"/>
              </a:lnSpc>
              <a:spcBef>
                <a:spcPts val="1000"/>
              </a:spcBef>
              <a:spcAft>
                <a:spcPts val="0"/>
              </a:spcAft>
              <a:buClr>
                <a:schemeClr val="dk1"/>
              </a:buClr>
              <a:buSzPts val="2400"/>
              <a:buNone/>
            </a:pPr>
            <a:r>
              <a:t/>
            </a:r>
            <a:endParaRPr b="0"/>
          </a:p>
        </p:txBody>
      </p:sp>
      <p:sp>
        <p:nvSpPr>
          <p:cNvPr id="444" name="Google Shape;44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445" name="Google Shape;44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46" name="Google Shape;446;p34"/>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5"/>
          <p:cNvSpPr txBox="1"/>
          <p:nvPr>
            <p:ph type="title"/>
          </p:nvPr>
        </p:nvSpPr>
        <p:spPr>
          <a:xfrm>
            <a:off x="1820193" y="276381"/>
            <a:ext cx="8911687" cy="74105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Times New Roman"/>
              <a:buNone/>
            </a:pPr>
            <a:r>
              <a:rPr b="1" lang="en-US" sz="3200"/>
              <a:t>Hexadecimal Number System</a:t>
            </a:r>
            <a:endParaRPr/>
          </a:p>
        </p:txBody>
      </p:sp>
      <p:sp>
        <p:nvSpPr>
          <p:cNvPr id="452" name="Google Shape;452;p35"/>
          <p:cNvSpPr txBox="1"/>
          <p:nvPr>
            <p:ph idx="1" type="body"/>
          </p:nvPr>
        </p:nvSpPr>
        <p:spPr>
          <a:xfrm>
            <a:off x="6020187" y="1229032"/>
            <a:ext cx="5995802" cy="540358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None/>
            </a:pPr>
            <a:r>
              <a:rPr b="0" lang="en-US"/>
              <a:t>Hexadecimal Number System: </a:t>
            </a:r>
            <a:endParaRPr/>
          </a:p>
          <a:p>
            <a:pPr indent="-228600" lvl="0" marL="228600" rtl="0" algn="l">
              <a:lnSpc>
                <a:spcPct val="90000"/>
              </a:lnSpc>
              <a:spcBef>
                <a:spcPts val="1000"/>
              </a:spcBef>
              <a:spcAft>
                <a:spcPts val="0"/>
              </a:spcAft>
              <a:buClr>
                <a:schemeClr val="dk1"/>
              </a:buClr>
              <a:buSzPts val="2400"/>
              <a:buNone/>
            </a:pPr>
            <a:r>
              <a:rPr b="0" lang="en-US"/>
              <a:t>   The hexadecimal number system has base 16. It has 16 distinct digit symbols. It uses the digits 0-9 &amp; letters A,B,C,D,E,F as 16 digit symbols.</a:t>
            </a:r>
            <a:r>
              <a:rPr b="0" lang="en-US" sz="1600"/>
              <a:t> </a:t>
            </a:r>
            <a:endParaRPr/>
          </a:p>
          <a:p>
            <a:pPr indent="-228600" lvl="0" marL="228600" rtl="0" algn="l">
              <a:lnSpc>
                <a:spcPct val="90000"/>
              </a:lnSpc>
              <a:spcBef>
                <a:spcPts val="1000"/>
              </a:spcBef>
              <a:spcAft>
                <a:spcPts val="0"/>
              </a:spcAft>
              <a:buClr>
                <a:srgbClr val="CC0000"/>
              </a:buClr>
              <a:buSzPts val="2400"/>
              <a:buChar char="•"/>
            </a:pPr>
            <a:r>
              <a:rPr b="0" lang="en-US">
                <a:solidFill>
                  <a:srgbClr val="CC0000"/>
                </a:solidFill>
              </a:rPr>
              <a:t>Hexadecimal to Binary Conversion</a:t>
            </a:r>
            <a:endParaRPr/>
          </a:p>
          <a:p>
            <a:pPr indent="0" lvl="0" marL="0" rtl="0" algn="l">
              <a:lnSpc>
                <a:spcPct val="90000"/>
              </a:lnSpc>
              <a:spcBef>
                <a:spcPts val="1000"/>
              </a:spcBef>
              <a:spcAft>
                <a:spcPts val="0"/>
              </a:spcAft>
              <a:buClr>
                <a:srgbClr val="0000CC"/>
              </a:buClr>
              <a:buSzPts val="2400"/>
              <a:buNone/>
            </a:pPr>
            <a:r>
              <a:rPr b="0" lang="en-US">
                <a:solidFill>
                  <a:srgbClr val="0000CC"/>
                </a:solidFill>
              </a:rPr>
              <a:t>	Hexadecimal</a:t>
            </a:r>
            <a:r>
              <a:rPr b="0" lang="en-US"/>
              <a:t>		</a:t>
            </a:r>
            <a:r>
              <a:rPr b="0" lang="en-US">
                <a:solidFill>
                  <a:srgbClr val="008000"/>
                </a:solidFill>
              </a:rPr>
              <a:t>C	      3</a:t>
            </a:r>
            <a:endParaRPr/>
          </a:p>
          <a:p>
            <a:pPr indent="0" lvl="0" marL="0" rtl="0" algn="l">
              <a:lnSpc>
                <a:spcPct val="90000"/>
              </a:lnSpc>
              <a:spcBef>
                <a:spcPts val="1000"/>
              </a:spcBef>
              <a:spcAft>
                <a:spcPts val="0"/>
              </a:spcAft>
              <a:buClr>
                <a:srgbClr val="0000CC"/>
              </a:buClr>
              <a:buSzPts val="2400"/>
              <a:buNone/>
            </a:pPr>
            <a:r>
              <a:rPr b="0" lang="en-US">
                <a:solidFill>
                  <a:srgbClr val="0000CC"/>
                </a:solidFill>
              </a:rPr>
              <a:t>		</a:t>
            </a:r>
            <a:endParaRPr/>
          </a:p>
          <a:p>
            <a:pPr indent="0" lvl="0" marL="0" rtl="0" algn="l">
              <a:lnSpc>
                <a:spcPct val="90000"/>
              </a:lnSpc>
              <a:spcBef>
                <a:spcPts val="1000"/>
              </a:spcBef>
              <a:spcAft>
                <a:spcPts val="0"/>
              </a:spcAft>
              <a:buClr>
                <a:srgbClr val="0000CC"/>
              </a:buClr>
              <a:buSzPts val="2400"/>
              <a:buNone/>
            </a:pPr>
            <a:r>
              <a:rPr b="0" lang="en-US">
                <a:solidFill>
                  <a:srgbClr val="0000CC"/>
                </a:solidFill>
              </a:rPr>
              <a:t>		Binary</a:t>
            </a:r>
            <a:r>
              <a:rPr b="0" lang="en-US"/>
              <a:t>           </a:t>
            </a:r>
            <a:r>
              <a:rPr b="0" lang="en-US">
                <a:solidFill>
                  <a:srgbClr val="008000"/>
                </a:solidFill>
              </a:rPr>
              <a:t>1100        0011</a:t>
            </a:r>
            <a:endParaRPr/>
          </a:p>
          <a:p>
            <a:pPr indent="-228600" lvl="0" marL="228600" rtl="0" algn="l">
              <a:lnSpc>
                <a:spcPct val="90000"/>
              </a:lnSpc>
              <a:spcBef>
                <a:spcPts val="1000"/>
              </a:spcBef>
              <a:spcAft>
                <a:spcPts val="0"/>
              </a:spcAft>
              <a:buClr>
                <a:srgbClr val="CC0000"/>
              </a:buClr>
              <a:buSzPts val="2400"/>
              <a:buChar char="•"/>
            </a:pPr>
            <a:r>
              <a:rPr b="0" lang="en-US">
                <a:solidFill>
                  <a:srgbClr val="CC0000"/>
                </a:solidFill>
              </a:rPr>
              <a:t>Binary to Hexadecimal Conversion</a:t>
            </a:r>
            <a:endParaRPr/>
          </a:p>
          <a:p>
            <a:pPr indent="0" lvl="0" marL="0" rtl="0" algn="l">
              <a:lnSpc>
                <a:spcPct val="90000"/>
              </a:lnSpc>
              <a:spcBef>
                <a:spcPts val="1000"/>
              </a:spcBef>
              <a:spcAft>
                <a:spcPts val="0"/>
              </a:spcAft>
              <a:buClr>
                <a:srgbClr val="0000CC"/>
              </a:buClr>
              <a:buSzPts val="2400"/>
              <a:buNone/>
            </a:pPr>
            <a:r>
              <a:rPr b="0" lang="en-US">
                <a:solidFill>
                  <a:srgbClr val="0000CC"/>
                </a:solidFill>
              </a:rPr>
              <a:t>		Binary </a:t>
            </a:r>
            <a:r>
              <a:rPr b="0" lang="en-US"/>
              <a:t>	       </a:t>
            </a:r>
            <a:r>
              <a:rPr b="0" lang="en-US">
                <a:solidFill>
                  <a:srgbClr val="008000"/>
                </a:solidFill>
              </a:rPr>
              <a:t>1110      1010</a:t>
            </a:r>
            <a:endParaRPr b="0">
              <a:solidFill>
                <a:srgbClr val="008000"/>
              </a:solidFill>
            </a:endParaRPr>
          </a:p>
          <a:p>
            <a:pPr indent="0" lvl="0" marL="0" rtl="0" algn="l">
              <a:lnSpc>
                <a:spcPct val="90000"/>
              </a:lnSpc>
              <a:spcBef>
                <a:spcPts val="1000"/>
              </a:spcBef>
              <a:spcAft>
                <a:spcPts val="0"/>
              </a:spcAft>
              <a:buClr>
                <a:schemeClr val="dk1"/>
              </a:buClr>
              <a:buSzPts val="2400"/>
              <a:buNone/>
            </a:pPr>
            <a:r>
              <a:t/>
            </a:r>
            <a:endParaRPr b="0">
              <a:solidFill>
                <a:srgbClr val="008000"/>
              </a:solidFill>
            </a:endParaRPr>
          </a:p>
          <a:p>
            <a:pPr indent="0" lvl="0" marL="0" rtl="0" algn="l">
              <a:lnSpc>
                <a:spcPct val="90000"/>
              </a:lnSpc>
              <a:spcBef>
                <a:spcPts val="1000"/>
              </a:spcBef>
              <a:spcAft>
                <a:spcPts val="0"/>
              </a:spcAft>
              <a:buClr>
                <a:srgbClr val="0000CC"/>
              </a:buClr>
              <a:buSzPts val="2400"/>
              <a:buNone/>
            </a:pPr>
            <a:r>
              <a:rPr b="0" lang="en-US">
                <a:solidFill>
                  <a:srgbClr val="0000CC"/>
                </a:solidFill>
              </a:rPr>
              <a:t>	   Hexadecimal         </a:t>
            </a:r>
            <a:r>
              <a:rPr b="0" lang="en-US">
                <a:solidFill>
                  <a:srgbClr val="008000"/>
                </a:solidFill>
              </a:rPr>
              <a:t>E           A</a:t>
            </a:r>
            <a:endParaRPr/>
          </a:p>
          <a:p>
            <a:pPr indent="0" lvl="0" marL="0" rtl="0" algn="l">
              <a:lnSpc>
                <a:spcPct val="90000"/>
              </a:lnSpc>
              <a:spcBef>
                <a:spcPts val="1000"/>
              </a:spcBef>
              <a:spcAft>
                <a:spcPts val="0"/>
              </a:spcAft>
              <a:buClr>
                <a:schemeClr val="dk1"/>
              </a:buClr>
              <a:buSzPts val="2400"/>
              <a:buNone/>
            </a:pPr>
            <a:r>
              <a:t/>
            </a:r>
            <a:endParaRPr b="0">
              <a:solidFill>
                <a:srgbClr val="CC0000"/>
              </a:solidFill>
            </a:endParaRPr>
          </a:p>
          <a:p>
            <a:pPr indent="0" lvl="0" marL="0" rtl="0" algn="l">
              <a:lnSpc>
                <a:spcPct val="90000"/>
              </a:lnSpc>
              <a:spcBef>
                <a:spcPts val="1000"/>
              </a:spcBef>
              <a:spcAft>
                <a:spcPts val="0"/>
              </a:spcAft>
              <a:buClr>
                <a:schemeClr val="dk1"/>
              </a:buClr>
              <a:buSzPts val="2400"/>
              <a:buNone/>
            </a:pPr>
            <a:r>
              <a:t/>
            </a:r>
            <a:endParaRPr b="0"/>
          </a:p>
        </p:txBody>
      </p:sp>
      <p:pic>
        <p:nvPicPr>
          <p:cNvPr id="453" name="Google Shape;453;p35"/>
          <p:cNvPicPr preferRelativeResize="0"/>
          <p:nvPr/>
        </p:nvPicPr>
        <p:blipFill rotWithShape="1">
          <a:blip r:embed="rId3">
            <a:alphaModFix/>
          </a:blip>
          <a:srcRect b="0" l="0" r="0" t="0"/>
          <a:stretch/>
        </p:blipFill>
        <p:spPr>
          <a:xfrm>
            <a:off x="1481070" y="1327354"/>
            <a:ext cx="3876928" cy="5105225"/>
          </a:xfrm>
          <a:prstGeom prst="rect">
            <a:avLst/>
          </a:prstGeom>
          <a:noFill/>
          <a:ln>
            <a:noFill/>
          </a:ln>
        </p:spPr>
      </p:pic>
      <p:cxnSp>
        <p:nvCxnSpPr>
          <p:cNvPr id="454" name="Google Shape;454;p35"/>
          <p:cNvCxnSpPr/>
          <p:nvPr/>
        </p:nvCxnSpPr>
        <p:spPr>
          <a:xfrm>
            <a:off x="9898625" y="3697207"/>
            <a:ext cx="0" cy="381000"/>
          </a:xfrm>
          <a:prstGeom prst="straightConnector1">
            <a:avLst/>
          </a:prstGeom>
          <a:noFill/>
          <a:ln cap="flat" cmpd="sng" w="38100">
            <a:solidFill>
              <a:srgbClr val="CC0000"/>
            </a:solidFill>
            <a:prstDash val="solid"/>
            <a:round/>
            <a:headEnd len="sm" w="sm" type="none"/>
            <a:tailEnd len="med" w="med" type="triangle"/>
          </a:ln>
        </p:spPr>
      </p:cxnSp>
      <p:cxnSp>
        <p:nvCxnSpPr>
          <p:cNvPr id="455" name="Google Shape;455;p35"/>
          <p:cNvCxnSpPr/>
          <p:nvPr/>
        </p:nvCxnSpPr>
        <p:spPr>
          <a:xfrm>
            <a:off x="11201815" y="3697207"/>
            <a:ext cx="0" cy="381000"/>
          </a:xfrm>
          <a:prstGeom prst="straightConnector1">
            <a:avLst/>
          </a:prstGeom>
          <a:noFill/>
          <a:ln cap="flat" cmpd="sng" w="38100">
            <a:solidFill>
              <a:srgbClr val="CC0000"/>
            </a:solidFill>
            <a:prstDash val="solid"/>
            <a:round/>
            <a:headEnd len="sm" w="sm" type="none"/>
            <a:tailEnd len="med" w="med" type="triangle"/>
          </a:ln>
        </p:spPr>
      </p:cxnSp>
      <p:cxnSp>
        <p:nvCxnSpPr>
          <p:cNvPr id="456" name="Google Shape;456;p35"/>
          <p:cNvCxnSpPr/>
          <p:nvPr/>
        </p:nvCxnSpPr>
        <p:spPr>
          <a:xfrm>
            <a:off x="9623321" y="5457804"/>
            <a:ext cx="0" cy="381000"/>
          </a:xfrm>
          <a:prstGeom prst="straightConnector1">
            <a:avLst/>
          </a:prstGeom>
          <a:noFill/>
          <a:ln cap="flat" cmpd="sng" w="38100">
            <a:solidFill>
              <a:srgbClr val="CC0000"/>
            </a:solidFill>
            <a:prstDash val="solid"/>
            <a:round/>
            <a:headEnd len="sm" w="sm" type="none"/>
            <a:tailEnd len="med" w="med" type="triangle"/>
          </a:ln>
        </p:spPr>
      </p:cxnSp>
      <p:cxnSp>
        <p:nvCxnSpPr>
          <p:cNvPr id="457" name="Google Shape;457;p35"/>
          <p:cNvCxnSpPr/>
          <p:nvPr/>
        </p:nvCxnSpPr>
        <p:spPr>
          <a:xfrm>
            <a:off x="10731880" y="5457804"/>
            <a:ext cx="0" cy="381000"/>
          </a:xfrm>
          <a:prstGeom prst="straightConnector1">
            <a:avLst/>
          </a:prstGeom>
          <a:noFill/>
          <a:ln cap="flat" cmpd="sng" w="38100">
            <a:solidFill>
              <a:srgbClr val="CC0000"/>
            </a:solidFill>
            <a:prstDash val="solid"/>
            <a:round/>
            <a:headEnd len="sm" w="sm" type="none"/>
            <a:tailEnd len="med" w="med" type="triangle"/>
          </a:ln>
        </p:spPr>
      </p:cxnSp>
      <p:sp>
        <p:nvSpPr>
          <p:cNvPr id="458" name="Google Shape;45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459" name="Google Shape;45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60" name="Google Shape;460;p35"/>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6"/>
          <p:cNvSpPr txBox="1"/>
          <p:nvPr>
            <p:ph type="title"/>
          </p:nvPr>
        </p:nvSpPr>
        <p:spPr>
          <a:xfrm>
            <a:off x="1639889" y="0"/>
            <a:ext cx="8911687" cy="61818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a:t>Hexadecimal Number System</a:t>
            </a:r>
            <a:endParaRPr/>
          </a:p>
        </p:txBody>
      </p:sp>
      <p:sp>
        <p:nvSpPr>
          <p:cNvPr id="466" name="Google Shape;466;p36"/>
          <p:cNvSpPr txBox="1"/>
          <p:nvPr>
            <p:ph idx="1" type="body"/>
          </p:nvPr>
        </p:nvSpPr>
        <p:spPr>
          <a:xfrm>
            <a:off x="1273910" y="697064"/>
            <a:ext cx="10108948" cy="258006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a:t>DECIMAL  TO  HEXADECIMAL CONVERSION</a:t>
            </a:r>
            <a:endParaRPr/>
          </a:p>
          <a:p>
            <a:pPr indent="0" lvl="0" marL="0" rtl="0" algn="l">
              <a:lnSpc>
                <a:spcPct val="90000"/>
              </a:lnSpc>
              <a:spcBef>
                <a:spcPts val="1000"/>
              </a:spcBef>
              <a:spcAft>
                <a:spcPts val="0"/>
              </a:spcAft>
              <a:buClr>
                <a:schemeClr val="dk1"/>
              </a:buClr>
              <a:buSzPts val="2400"/>
              <a:buNone/>
            </a:pPr>
            <a:r>
              <a:rPr lang="en-US"/>
              <a:t>	Divide by 16 Process</a:t>
            </a:r>
            <a:endParaRPr/>
          </a:p>
          <a:p>
            <a:pPr indent="-76200" lvl="0" marL="228600" rtl="0" algn="l">
              <a:lnSpc>
                <a:spcPct val="90000"/>
              </a:lnSpc>
              <a:spcBef>
                <a:spcPts val="1000"/>
              </a:spcBef>
              <a:spcAft>
                <a:spcPts val="0"/>
              </a:spcAft>
              <a:buClr>
                <a:schemeClr val="dk1"/>
              </a:buClr>
              <a:buSzPts val="2400"/>
              <a:buNone/>
            </a:pPr>
            <a:r>
              <a:t/>
            </a:r>
            <a:endParaRPr/>
          </a:p>
        </p:txBody>
      </p:sp>
      <p:sp>
        <p:nvSpPr>
          <p:cNvPr id="467" name="Google Shape;467;p36"/>
          <p:cNvSpPr txBox="1"/>
          <p:nvPr/>
        </p:nvSpPr>
        <p:spPr>
          <a:xfrm>
            <a:off x="528353" y="1525433"/>
            <a:ext cx="14911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folHlink"/>
              </a:buClr>
              <a:buSzPts val="1800"/>
              <a:buFont typeface="Arial"/>
              <a:buNone/>
            </a:pPr>
            <a:r>
              <a:rPr b="1" i="0" lang="en-US" sz="2400" u="none" cap="none" strike="noStrike">
                <a:solidFill>
                  <a:srgbClr val="00B050"/>
                </a:solidFill>
                <a:latin typeface="Times New Roman"/>
                <a:ea typeface="Times New Roman"/>
                <a:cs typeface="Times New Roman"/>
                <a:sym typeface="Times New Roman"/>
              </a:rPr>
              <a:t>Decimal #</a:t>
            </a:r>
            <a:endParaRPr b="0" i="0" sz="1400" u="none" cap="none" strike="noStrike">
              <a:solidFill>
                <a:srgbClr val="000000"/>
              </a:solidFill>
              <a:latin typeface="Arial"/>
              <a:ea typeface="Arial"/>
              <a:cs typeface="Arial"/>
              <a:sym typeface="Arial"/>
            </a:endParaRPr>
          </a:p>
        </p:txBody>
      </p:sp>
      <p:sp>
        <p:nvSpPr>
          <p:cNvPr id="468" name="Google Shape;468;p36"/>
          <p:cNvSpPr txBox="1"/>
          <p:nvPr/>
        </p:nvSpPr>
        <p:spPr>
          <a:xfrm>
            <a:off x="2209577" y="1525433"/>
            <a:ext cx="43316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6FF"/>
              </a:buClr>
              <a:buSzPts val="1800"/>
              <a:buFont typeface="Arial"/>
              <a:buNone/>
            </a:pPr>
            <a:r>
              <a:rPr b="1" i="0" lang="en-US" sz="2400" u="none" cap="none" strike="noStrike">
                <a:solidFill>
                  <a:srgbClr val="CC0000"/>
                </a:solidFill>
                <a:latin typeface="Calibri"/>
                <a:ea typeface="Calibri"/>
                <a:cs typeface="Calibri"/>
                <a:sym typeface="Calibri"/>
              </a:rPr>
              <a:t>47</a:t>
            </a:r>
            <a:r>
              <a:rPr b="1" i="0" lang="en-US" sz="2400" u="none" cap="none" strike="noStrike">
                <a:solidFill>
                  <a:srgbClr val="FFFF00"/>
                </a:solidFill>
                <a:latin typeface="Calibri"/>
                <a:ea typeface="Calibri"/>
                <a:cs typeface="Calibri"/>
                <a:sym typeface="Calibri"/>
              </a:rPr>
              <a:t>  </a:t>
            </a:r>
            <a:r>
              <a:rPr b="1" i="0" lang="en-US" sz="2400" u="none" cap="none" strike="noStrike">
                <a:solidFill>
                  <a:srgbClr val="000000"/>
                </a:solidFill>
                <a:latin typeface="Calibri"/>
                <a:ea typeface="Calibri"/>
                <a:cs typeface="Calibri"/>
                <a:sym typeface="Calibri"/>
              </a:rPr>
              <a:t>÷</a:t>
            </a:r>
            <a:r>
              <a:rPr b="1" i="0" lang="en-US" sz="2400" u="none" cap="none" strike="noStrike">
                <a:solidFill>
                  <a:srgbClr val="000066"/>
                </a:solidFill>
                <a:latin typeface="Calibri"/>
                <a:ea typeface="Calibri"/>
                <a:cs typeface="Calibri"/>
                <a:sym typeface="Calibri"/>
              </a:rPr>
              <a:t> </a:t>
            </a:r>
            <a:r>
              <a:rPr b="1" i="0" lang="en-US" sz="2400" u="none" cap="none" strike="noStrike">
                <a:solidFill>
                  <a:srgbClr val="FFFF00"/>
                </a:solidFill>
                <a:latin typeface="Calibri"/>
                <a:ea typeface="Calibri"/>
                <a:cs typeface="Calibri"/>
                <a:sym typeface="Calibri"/>
              </a:rPr>
              <a:t> </a:t>
            </a:r>
            <a:r>
              <a:rPr b="1" i="0" lang="en-US" sz="2400" u="none" cap="none" strike="noStrike">
                <a:solidFill>
                  <a:srgbClr val="CC0000"/>
                </a:solidFill>
                <a:latin typeface="Calibri"/>
                <a:ea typeface="Calibri"/>
                <a:cs typeface="Calibri"/>
                <a:sym typeface="Calibri"/>
              </a:rPr>
              <a:t>16</a:t>
            </a:r>
            <a:r>
              <a:rPr b="1" i="0" lang="en-US" sz="2400" u="none" cap="none" strike="noStrike">
                <a:solidFill>
                  <a:srgbClr val="FFFF00"/>
                </a:solidFill>
                <a:latin typeface="Calibri"/>
                <a:ea typeface="Calibri"/>
                <a:cs typeface="Calibri"/>
                <a:sym typeface="Calibri"/>
              </a:rPr>
              <a:t> </a:t>
            </a:r>
            <a:r>
              <a:rPr b="1" i="0" lang="en-US" sz="2400" u="none" cap="none" strike="noStrike">
                <a:solidFill>
                  <a:srgbClr val="000000"/>
                </a:solidFill>
                <a:latin typeface="Calibri"/>
                <a:ea typeface="Calibri"/>
                <a:cs typeface="Calibri"/>
                <a:sym typeface="Calibri"/>
              </a:rPr>
              <a:t> = </a:t>
            </a:r>
            <a:r>
              <a:rPr b="1" i="0" lang="en-US" sz="2400" u="none" cap="none" strike="noStrike">
                <a:solidFill>
                  <a:srgbClr val="FFFF00"/>
                </a:solidFill>
                <a:latin typeface="Calibri"/>
                <a:ea typeface="Calibri"/>
                <a:cs typeface="Calibri"/>
                <a:sym typeface="Calibri"/>
              </a:rPr>
              <a:t> </a:t>
            </a:r>
            <a:r>
              <a:rPr b="1" i="0" lang="en-US" sz="2400" u="none" cap="none" strike="noStrike">
                <a:solidFill>
                  <a:srgbClr val="CC0000"/>
                </a:solidFill>
                <a:latin typeface="Calibri"/>
                <a:ea typeface="Calibri"/>
                <a:cs typeface="Calibri"/>
                <a:sym typeface="Calibri"/>
              </a:rPr>
              <a:t>2</a:t>
            </a:r>
            <a:r>
              <a:rPr b="1" i="0" lang="en-US" sz="2400" u="none" cap="none" strike="noStrike">
                <a:solidFill>
                  <a:srgbClr val="FFFF00"/>
                </a:solidFill>
                <a:latin typeface="Calibri"/>
                <a:ea typeface="Calibri"/>
                <a:cs typeface="Calibri"/>
                <a:sym typeface="Calibri"/>
              </a:rPr>
              <a:t>   </a:t>
            </a:r>
            <a:r>
              <a:rPr b="1" i="0" lang="en-US" sz="2400" u="none" cap="none" strike="noStrike">
                <a:solidFill>
                  <a:srgbClr val="CC0000"/>
                </a:solidFill>
                <a:latin typeface="Calibri"/>
                <a:ea typeface="Calibri"/>
                <a:cs typeface="Calibri"/>
                <a:sym typeface="Calibri"/>
              </a:rPr>
              <a:t>remainder</a:t>
            </a:r>
            <a:r>
              <a:rPr b="1" i="0" lang="en-US" sz="2400" u="none" cap="none" strike="noStrike">
                <a:solidFill>
                  <a:srgbClr val="FFFF00"/>
                </a:solidFill>
                <a:latin typeface="Calibri"/>
                <a:ea typeface="Calibri"/>
                <a:cs typeface="Calibri"/>
                <a:sym typeface="Calibri"/>
              </a:rPr>
              <a:t> </a:t>
            </a:r>
            <a:r>
              <a:rPr b="1" i="0" lang="en-US" sz="2400" u="none" cap="none" strike="noStrike">
                <a:solidFill>
                  <a:srgbClr val="CC0000"/>
                </a:solidFill>
                <a:latin typeface="Calibri"/>
                <a:ea typeface="Calibri"/>
                <a:cs typeface="Calibri"/>
                <a:sym typeface="Calibri"/>
              </a:rPr>
              <a:t>15</a:t>
            </a:r>
            <a:endParaRPr b="1" i="0" sz="2400" u="none" cap="none" strike="noStrike">
              <a:solidFill>
                <a:srgbClr val="FFFF00"/>
              </a:solidFill>
              <a:latin typeface="Calibri"/>
              <a:ea typeface="Calibri"/>
              <a:cs typeface="Calibri"/>
              <a:sym typeface="Calibri"/>
            </a:endParaRPr>
          </a:p>
        </p:txBody>
      </p:sp>
      <p:sp>
        <p:nvSpPr>
          <p:cNvPr id="469" name="Google Shape;469;p36"/>
          <p:cNvSpPr/>
          <p:nvPr/>
        </p:nvSpPr>
        <p:spPr>
          <a:xfrm>
            <a:off x="6222933" y="2799833"/>
            <a:ext cx="1905000" cy="457200"/>
          </a:xfrm>
          <a:prstGeom prst="rect">
            <a:avLst/>
          </a:prstGeom>
          <a:noFill/>
          <a:ln cap="flat" cmpd="sng" w="381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66FF"/>
              </a:buClr>
              <a:buSzPts val="2100"/>
              <a:buFont typeface="Arial"/>
              <a:buNone/>
            </a:pPr>
            <a:r>
              <a:rPr b="1" i="0" lang="en-US" sz="2800" u="none" cap="none" strike="noStrike">
                <a:solidFill>
                  <a:srgbClr val="FFFF00"/>
                </a:solidFill>
                <a:latin typeface="Times New Roman"/>
                <a:ea typeface="Times New Roman"/>
                <a:cs typeface="Times New Roman"/>
                <a:sym typeface="Times New Roman"/>
              </a:rPr>
              <a:t>     </a:t>
            </a:r>
            <a:r>
              <a:rPr b="1" i="0" lang="en-US" sz="2800" u="none" cap="none" strike="noStrike">
                <a:solidFill>
                  <a:srgbClr val="002060"/>
                </a:solidFill>
                <a:latin typeface="Calibri"/>
                <a:ea typeface="Calibri"/>
                <a:cs typeface="Calibri"/>
                <a:sym typeface="Calibri"/>
              </a:rPr>
              <a:t>2	  F	</a:t>
            </a:r>
            <a:endParaRPr b="0" i="0" sz="1400" u="none" cap="none" strike="noStrike">
              <a:solidFill>
                <a:srgbClr val="000000"/>
              </a:solidFill>
              <a:latin typeface="Arial"/>
              <a:ea typeface="Arial"/>
              <a:cs typeface="Arial"/>
              <a:sym typeface="Arial"/>
            </a:endParaRPr>
          </a:p>
        </p:txBody>
      </p:sp>
      <p:sp>
        <p:nvSpPr>
          <p:cNvPr id="470" name="Google Shape;470;p36"/>
          <p:cNvSpPr/>
          <p:nvPr/>
        </p:nvSpPr>
        <p:spPr>
          <a:xfrm>
            <a:off x="2382701" y="2142642"/>
            <a:ext cx="398538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400"/>
              <a:buFont typeface="Arial"/>
              <a:buNone/>
            </a:pPr>
            <a:r>
              <a:rPr b="1" i="0" lang="en-US" sz="2400" u="none" cap="none" strike="noStrike">
                <a:solidFill>
                  <a:srgbClr val="CC0000"/>
                </a:solidFill>
                <a:latin typeface="Calibri"/>
                <a:ea typeface="Calibri"/>
                <a:cs typeface="Calibri"/>
                <a:sym typeface="Calibri"/>
              </a:rPr>
              <a:t>2</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000000"/>
                </a:solidFill>
                <a:latin typeface="Calibri"/>
                <a:ea typeface="Calibri"/>
                <a:cs typeface="Calibri"/>
                <a:sym typeface="Calibri"/>
              </a:rPr>
              <a:t>÷</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CC0000"/>
                </a:solidFill>
                <a:latin typeface="Calibri"/>
                <a:ea typeface="Calibri"/>
                <a:cs typeface="Calibri"/>
                <a:sym typeface="Calibri"/>
              </a:rPr>
              <a:t>16</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000000"/>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CC0000"/>
                </a:solidFill>
                <a:latin typeface="Calibri"/>
                <a:ea typeface="Calibri"/>
                <a:cs typeface="Calibri"/>
                <a:sym typeface="Calibri"/>
              </a:rPr>
              <a:t>0  remainder 2</a:t>
            </a:r>
            <a:r>
              <a:rPr b="1" i="0" lang="en-US" sz="2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471" name="Google Shape;471;p36"/>
          <p:cNvCxnSpPr/>
          <p:nvPr/>
        </p:nvCxnSpPr>
        <p:spPr>
          <a:xfrm>
            <a:off x="6222933" y="2469096"/>
            <a:ext cx="639900" cy="270300"/>
          </a:xfrm>
          <a:prstGeom prst="bentConnector3">
            <a:avLst>
              <a:gd fmla="val 98305" name="adj1"/>
            </a:avLst>
          </a:prstGeom>
          <a:noFill/>
          <a:ln cap="flat" cmpd="sng" w="38100">
            <a:solidFill>
              <a:srgbClr val="008000"/>
            </a:solidFill>
            <a:prstDash val="solid"/>
            <a:miter lim="800000"/>
            <a:headEnd len="sm" w="sm" type="none"/>
            <a:tailEnd len="med" w="med" type="triangle"/>
          </a:ln>
        </p:spPr>
      </p:cxnSp>
      <p:cxnSp>
        <p:nvCxnSpPr>
          <p:cNvPr id="472" name="Google Shape;472;p36"/>
          <p:cNvCxnSpPr>
            <a:stCxn id="468" idx="3"/>
          </p:cNvCxnSpPr>
          <p:nvPr/>
        </p:nvCxnSpPr>
        <p:spPr>
          <a:xfrm>
            <a:off x="6541212" y="1756265"/>
            <a:ext cx="868200" cy="1023600"/>
          </a:xfrm>
          <a:prstGeom prst="bentConnector2">
            <a:avLst/>
          </a:prstGeom>
          <a:noFill/>
          <a:ln cap="flat" cmpd="sng" w="38100">
            <a:solidFill>
              <a:srgbClr val="008000"/>
            </a:solidFill>
            <a:prstDash val="solid"/>
            <a:miter lim="800000"/>
            <a:headEnd len="sm" w="sm" type="none"/>
            <a:tailEnd len="med" w="med" type="triangle"/>
          </a:ln>
        </p:spPr>
      </p:cxnSp>
      <p:sp>
        <p:nvSpPr>
          <p:cNvPr id="473" name="Google Shape;473;p36"/>
          <p:cNvSpPr/>
          <p:nvPr/>
        </p:nvSpPr>
        <p:spPr>
          <a:xfrm>
            <a:off x="1063008" y="3507964"/>
            <a:ext cx="10539056" cy="325217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HEXADECIMAL NUMBER INTO DECIMAL NUMBER SYSTEM</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rgbClr val="C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C00000"/>
                </a:solidFill>
                <a:latin typeface="Times New Roman"/>
                <a:ea typeface="Times New Roman"/>
                <a:cs typeface="Times New Roman"/>
                <a:sym typeface="Times New Roman"/>
              </a:rPr>
              <a:t>1. (2B8D.E2)16= 2×16</a:t>
            </a:r>
            <a:r>
              <a:rPr b="1" baseline="30000" i="0" lang="en-US" sz="2400" u="none" cap="none" strike="noStrike">
                <a:solidFill>
                  <a:srgbClr val="C00000"/>
                </a:solidFill>
                <a:latin typeface="Times New Roman"/>
                <a:ea typeface="Times New Roman"/>
                <a:cs typeface="Times New Roman"/>
                <a:sym typeface="Times New Roman"/>
              </a:rPr>
              <a:t>3</a:t>
            </a:r>
            <a:r>
              <a:rPr b="1" i="0" lang="en-US" sz="2400" u="none" cap="none" strike="noStrike">
                <a:solidFill>
                  <a:srgbClr val="C00000"/>
                </a:solidFill>
                <a:latin typeface="Times New Roman"/>
                <a:ea typeface="Times New Roman"/>
                <a:cs typeface="Times New Roman"/>
                <a:sym typeface="Times New Roman"/>
              </a:rPr>
              <a:t>+11×16</a:t>
            </a:r>
            <a:r>
              <a:rPr b="1" baseline="30000" i="0" lang="en-US" sz="2400" u="none" cap="none" strike="noStrike">
                <a:solidFill>
                  <a:srgbClr val="C00000"/>
                </a:solidFill>
                <a:latin typeface="Times New Roman"/>
                <a:ea typeface="Times New Roman"/>
                <a:cs typeface="Times New Roman"/>
                <a:sym typeface="Times New Roman"/>
              </a:rPr>
              <a:t>2</a:t>
            </a:r>
            <a:r>
              <a:rPr b="1" i="0" lang="en-US" sz="2400" u="none" cap="none" strike="noStrike">
                <a:solidFill>
                  <a:srgbClr val="C00000"/>
                </a:solidFill>
                <a:latin typeface="Times New Roman"/>
                <a:ea typeface="Times New Roman"/>
                <a:cs typeface="Times New Roman"/>
                <a:sym typeface="Times New Roman"/>
              </a:rPr>
              <a:t>+8×16</a:t>
            </a:r>
            <a:r>
              <a:rPr b="1" baseline="30000" i="0" lang="en-US" sz="2400" u="none" cap="none" strike="noStrike">
                <a:solidFill>
                  <a:srgbClr val="C00000"/>
                </a:solidFill>
                <a:latin typeface="Times New Roman"/>
                <a:ea typeface="Times New Roman"/>
                <a:cs typeface="Times New Roman"/>
                <a:sym typeface="Times New Roman"/>
              </a:rPr>
              <a:t>1</a:t>
            </a:r>
            <a:r>
              <a:rPr b="1" i="0" lang="en-US" sz="2400" u="none" cap="none" strike="noStrike">
                <a:solidFill>
                  <a:srgbClr val="C00000"/>
                </a:solidFill>
                <a:latin typeface="Times New Roman"/>
                <a:ea typeface="Times New Roman"/>
                <a:cs typeface="Times New Roman"/>
                <a:sym typeface="Times New Roman"/>
              </a:rPr>
              <a:t>+13×16</a:t>
            </a:r>
            <a:r>
              <a:rPr b="1" baseline="30000" i="0" lang="en-US" sz="2400" u="none" cap="none" strike="noStrike">
                <a:solidFill>
                  <a:srgbClr val="C00000"/>
                </a:solidFill>
                <a:latin typeface="Times New Roman"/>
                <a:ea typeface="Times New Roman"/>
                <a:cs typeface="Times New Roman"/>
                <a:sym typeface="Times New Roman"/>
              </a:rPr>
              <a:t>0</a:t>
            </a:r>
            <a:r>
              <a:rPr b="1" i="0" lang="en-US" sz="2400" u="none" cap="none" strike="noStrike">
                <a:solidFill>
                  <a:srgbClr val="C00000"/>
                </a:solidFill>
                <a:latin typeface="Times New Roman"/>
                <a:ea typeface="Times New Roman"/>
                <a:cs typeface="Times New Roman"/>
                <a:sym typeface="Times New Roman"/>
              </a:rPr>
              <a:t> +14×16</a:t>
            </a:r>
            <a:r>
              <a:rPr b="1" baseline="30000" i="0" lang="en-US" sz="2400" u="none" cap="none" strike="noStrike">
                <a:solidFill>
                  <a:srgbClr val="C00000"/>
                </a:solidFill>
                <a:latin typeface="Times New Roman"/>
                <a:ea typeface="Times New Roman"/>
                <a:cs typeface="Times New Roman"/>
                <a:sym typeface="Times New Roman"/>
              </a:rPr>
              <a:t>-1</a:t>
            </a:r>
            <a:r>
              <a:rPr b="1" i="0" lang="en-US" sz="2400" u="none" cap="none" strike="noStrike">
                <a:solidFill>
                  <a:srgbClr val="C00000"/>
                </a:solidFill>
                <a:latin typeface="Times New Roman"/>
                <a:ea typeface="Times New Roman"/>
                <a:cs typeface="Times New Roman"/>
                <a:sym typeface="Times New Roman"/>
              </a:rPr>
              <a:t>+2×16</a:t>
            </a:r>
            <a:r>
              <a:rPr b="1" baseline="30000" i="0" lang="en-US" sz="2400" u="none" cap="none" strike="noStrike">
                <a:solidFill>
                  <a:srgbClr val="C00000"/>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C00000"/>
                </a:solidFill>
                <a:latin typeface="Times New Roman"/>
                <a:ea typeface="Times New Roman"/>
                <a:cs typeface="Times New Roman"/>
                <a:sym typeface="Times New Roman"/>
              </a:rPr>
              <a:t>	 = 8192+2816+128+13+0.875+0.0078125</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C00000"/>
                </a:solidFill>
                <a:latin typeface="Times New Roman"/>
                <a:ea typeface="Times New Roman"/>
                <a:cs typeface="Times New Roman"/>
                <a:sym typeface="Times New Roman"/>
              </a:rPr>
              <a:t>         = (11149.88281)</a:t>
            </a:r>
            <a:r>
              <a:rPr b="1" baseline="-25000" i="0" lang="en-US" sz="2400" u="none" cap="none" strike="noStrike">
                <a:solidFill>
                  <a:srgbClr val="C00000"/>
                </a:solidFill>
                <a:latin typeface="Times New Roman"/>
                <a:ea typeface="Times New Roman"/>
                <a:cs typeface="Times New Roman"/>
                <a:sym typeface="Times New Roman"/>
              </a:rPr>
              <a:t>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baseline="-2500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(269)</a:t>
            </a:r>
            <a:r>
              <a:rPr b="1" baseline="-25000" i="0" lang="en-US" sz="2400" u="none" cap="none" strike="noStrike">
                <a:solidFill>
                  <a:schemeClr val="dk1"/>
                </a:solidFill>
                <a:latin typeface="Times New Roman"/>
                <a:ea typeface="Times New Roman"/>
                <a:cs typeface="Times New Roman"/>
                <a:sym typeface="Times New Roman"/>
              </a:rPr>
              <a:t>16</a:t>
            </a:r>
            <a:r>
              <a:rPr b="1" i="0" lang="en-US" sz="2400" u="none" cap="none" strike="noStrike">
                <a:solidFill>
                  <a:schemeClr val="dk1"/>
                </a:solidFill>
                <a:latin typeface="Times New Roman"/>
                <a:ea typeface="Times New Roman"/>
                <a:cs typeface="Times New Roman"/>
                <a:sym typeface="Times New Roman"/>
              </a:rPr>
              <a:t>= ?								Answer: </a:t>
            </a:r>
            <a:r>
              <a:rPr b="1" i="0" lang="en-US" sz="2000" u="none" cap="none" strike="noStrike">
                <a:solidFill>
                  <a:schemeClr val="dk1"/>
                </a:solidFill>
                <a:latin typeface="Times New Roman"/>
                <a:ea typeface="Times New Roman"/>
                <a:cs typeface="Times New Roman"/>
                <a:sym typeface="Times New Roman"/>
              </a:rPr>
              <a:t>(617)</a:t>
            </a:r>
            <a:r>
              <a:rPr b="1" baseline="-25000" i="0" lang="en-US" sz="2000" u="none" cap="none" strike="noStrike">
                <a:solidFill>
                  <a:schemeClr val="dk1"/>
                </a:solidFill>
                <a:latin typeface="Times New Roman"/>
                <a:ea typeface="Times New Roman"/>
                <a:cs typeface="Times New Roman"/>
                <a:sym typeface="Times New Roman"/>
              </a:rPr>
              <a:t>10</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474" name="Google Shape;47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475" name="Google Shape;47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76" name="Google Shape;476;p36"/>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300"/>
                                        <p:tgtEl>
                                          <p:spTgt spid="467"/>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0" st="0"/>
                                            </p:txEl>
                                          </p:spTgt>
                                        </p:tgtEl>
                                        <p:attrNameLst>
                                          <p:attrName>style.visibility</p:attrName>
                                        </p:attrNameLst>
                                      </p:cBhvr>
                                      <p:to>
                                        <p:strVal val="visible"/>
                                      </p:to>
                                    </p:set>
                                    <p:anim calcmode="lin" valueType="num">
                                      <p:cBhvr additive="base">
                                        <p:cTn dur="500"/>
                                        <p:tgtEl>
                                          <p:spTgt spid="47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1" st="1"/>
                                            </p:txEl>
                                          </p:spTgt>
                                        </p:tgtEl>
                                        <p:attrNameLst>
                                          <p:attrName>style.visibility</p:attrName>
                                        </p:attrNameLst>
                                      </p:cBhvr>
                                      <p:to>
                                        <p:strVal val="visible"/>
                                      </p:to>
                                    </p:set>
                                    <p:anim calcmode="lin" valueType="num">
                                      <p:cBhvr additive="base">
                                        <p:cTn dur="500"/>
                                        <p:tgtEl>
                                          <p:spTgt spid="47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2" st="2"/>
                                            </p:txEl>
                                          </p:spTgt>
                                        </p:tgtEl>
                                        <p:attrNameLst>
                                          <p:attrName>style.visibility</p:attrName>
                                        </p:attrNameLst>
                                      </p:cBhvr>
                                      <p:to>
                                        <p:strVal val="visible"/>
                                      </p:to>
                                    </p:set>
                                    <p:anim calcmode="lin" valueType="num">
                                      <p:cBhvr additive="base">
                                        <p:cTn dur="500"/>
                                        <p:tgtEl>
                                          <p:spTgt spid="47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3" st="3"/>
                                            </p:txEl>
                                          </p:spTgt>
                                        </p:tgtEl>
                                        <p:attrNameLst>
                                          <p:attrName>style.visibility</p:attrName>
                                        </p:attrNameLst>
                                      </p:cBhvr>
                                      <p:to>
                                        <p:strVal val="visible"/>
                                      </p:to>
                                    </p:set>
                                    <p:anim calcmode="lin" valueType="num">
                                      <p:cBhvr additive="base">
                                        <p:cTn dur="500"/>
                                        <p:tgtEl>
                                          <p:spTgt spid="47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4" st="4"/>
                                            </p:txEl>
                                          </p:spTgt>
                                        </p:tgtEl>
                                        <p:attrNameLst>
                                          <p:attrName>style.visibility</p:attrName>
                                        </p:attrNameLst>
                                      </p:cBhvr>
                                      <p:to>
                                        <p:strVal val="visible"/>
                                      </p:to>
                                    </p:set>
                                    <p:anim calcmode="lin" valueType="num">
                                      <p:cBhvr additive="base">
                                        <p:cTn dur="500"/>
                                        <p:tgtEl>
                                          <p:spTgt spid="47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5" st="5"/>
                                            </p:txEl>
                                          </p:spTgt>
                                        </p:tgtEl>
                                        <p:attrNameLst>
                                          <p:attrName>style.visibility</p:attrName>
                                        </p:attrNameLst>
                                      </p:cBhvr>
                                      <p:to>
                                        <p:strVal val="visible"/>
                                      </p:to>
                                    </p:set>
                                    <p:anim calcmode="lin" valueType="num">
                                      <p:cBhvr additive="base">
                                        <p:cTn dur="500"/>
                                        <p:tgtEl>
                                          <p:spTgt spid="47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6" st="6"/>
                                            </p:txEl>
                                          </p:spTgt>
                                        </p:tgtEl>
                                        <p:attrNameLst>
                                          <p:attrName>style.visibility</p:attrName>
                                        </p:attrNameLst>
                                      </p:cBhvr>
                                      <p:to>
                                        <p:strVal val="visible"/>
                                      </p:to>
                                    </p:set>
                                    <p:anim calcmode="lin" valueType="num">
                                      <p:cBhvr additive="base">
                                        <p:cTn dur="500"/>
                                        <p:tgtEl>
                                          <p:spTgt spid="473">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7" st="7"/>
                                            </p:txEl>
                                          </p:spTgt>
                                        </p:tgtEl>
                                        <p:attrNameLst>
                                          <p:attrName>style.visibility</p:attrName>
                                        </p:attrNameLst>
                                      </p:cBhvr>
                                      <p:to>
                                        <p:strVal val="visible"/>
                                      </p:to>
                                    </p:set>
                                    <p:anim calcmode="lin" valueType="num">
                                      <p:cBhvr additive="base">
                                        <p:cTn dur="500"/>
                                        <p:tgtEl>
                                          <p:spTgt spid="473">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7"/>
          <p:cNvSpPr txBox="1"/>
          <p:nvPr>
            <p:ph type="title"/>
          </p:nvPr>
        </p:nvSpPr>
        <p:spPr>
          <a:xfrm>
            <a:off x="1710826" y="195784"/>
            <a:ext cx="8911687" cy="59102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t>Octal Number System</a:t>
            </a:r>
            <a:endParaRPr/>
          </a:p>
        </p:txBody>
      </p:sp>
      <p:pic>
        <p:nvPicPr>
          <p:cNvPr id="482" name="Google Shape;482;p37"/>
          <p:cNvPicPr preferRelativeResize="0"/>
          <p:nvPr>
            <p:ph idx="1" type="body"/>
          </p:nvPr>
        </p:nvPicPr>
        <p:blipFill rotWithShape="1">
          <a:blip r:embed="rId3">
            <a:alphaModFix/>
          </a:blip>
          <a:srcRect b="0" l="0" r="0" t="0"/>
          <a:stretch/>
        </p:blipFill>
        <p:spPr>
          <a:xfrm>
            <a:off x="7440515" y="1837992"/>
            <a:ext cx="4056845" cy="4518358"/>
          </a:xfrm>
          <a:prstGeom prst="rect">
            <a:avLst/>
          </a:prstGeom>
          <a:noFill/>
          <a:ln cap="flat" cmpd="sng" w="9525">
            <a:solidFill>
              <a:schemeClr val="dk1"/>
            </a:solidFill>
            <a:prstDash val="solid"/>
            <a:round/>
            <a:headEnd len="sm" w="sm" type="none"/>
            <a:tailEnd len="sm" w="sm" type="none"/>
          </a:ln>
        </p:spPr>
      </p:pic>
      <p:sp>
        <p:nvSpPr>
          <p:cNvPr id="483" name="Google Shape;483;p37"/>
          <p:cNvSpPr/>
          <p:nvPr/>
        </p:nvSpPr>
        <p:spPr>
          <a:xfrm>
            <a:off x="7263692" y="786803"/>
            <a:ext cx="6096000" cy="76944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A number system that uses 8 digit (0-7) is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40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called an octal number system. It has base 8. </a:t>
            </a:r>
            <a:endParaRPr b="0" i="0" sz="1400" u="none" cap="none" strike="noStrike">
              <a:solidFill>
                <a:srgbClr val="000000"/>
              </a:solidFill>
              <a:latin typeface="Arial"/>
              <a:ea typeface="Arial"/>
              <a:cs typeface="Arial"/>
              <a:sym typeface="Arial"/>
            </a:endParaRPr>
          </a:p>
        </p:txBody>
      </p:sp>
      <p:sp>
        <p:nvSpPr>
          <p:cNvPr id="484" name="Google Shape;484;p37"/>
          <p:cNvSpPr/>
          <p:nvPr/>
        </p:nvSpPr>
        <p:spPr>
          <a:xfrm>
            <a:off x="850867" y="1286337"/>
            <a:ext cx="47756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Octal number system into Binary number system:</a:t>
            </a:r>
            <a:endParaRPr b="0" i="0" sz="1400" u="none" cap="none" strike="noStrike">
              <a:solidFill>
                <a:srgbClr val="000000"/>
              </a:solidFill>
              <a:latin typeface="Arial"/>
              <a:ea typeface="Arial"/>
              <a:cs typeface="Arial"/>
              <a:sym typeface="Arial"/>
            </a:endParaRPr>
          </a:p>
        </p:txBody>
      </p:sp>
      <p:sp>
        <p:nvSpPr>
          <p:cNvPr id="485" name="Google Shape;485;p37"/>
          <p:cNvSpPr/>
          <p:nvPr/>
        </p:nvSpPr>
        <p:spPr>
          <a:xfrm>
            <a:off x="1010153" y="1664471"/>
            <a:ext cx="140134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(7423.245)</a:t>
            </a:r>
            <a:r>
              <a:rPr b="0" baseline="-25000" i="0" lang="en-US" sz="2000" u="none" cap="none" strike="noStrike">
                <a:solidFill>
                  <a:schemeClr val="dk1"/>
                </a:solidFill>
                <a:latin typeface="Times New Roman"/>
                <a:ea typeface="Times New Roman"/>
                <a:cs typeface="Times New Roman"/>
                <a:sym typeface="Times New Roman"/>
              </a:rPr>
              <a:t>8</a:t>
            </a:r>
            <a:endParaRPr b="0" i="0" sz="2000" u="none" cap="none" strike="noStrike">
              <a:solidFill>
                <a:schemeClr val="dk1"/>
              </a:solidFill>
              <a:latin typeface="Times New Roman"/>
              <a:ea typeface="Times New Roman"/>
              <a:cs typeface="Times New Roman"/>
              <a:sym typeface="Times New Roman"/>
            </a:endParaRPr>
          </a:p>
        </p:txBody>
      </p:sp>
      <p:graphicFrame>
        <p:nvGraphicFramePr>
          <p:cNvPr id="486" name="Google Shape;486;p37"/>
          <p:cNvGraphicFramePr/>
          <p:nvPr/>
        </p:nvGraphicFramePr>
        <p:xfrm>
          <a:off x="716924" y="2178146"/>
          <a:ext cx="3000000" cy="3000000"/>
        </p:xfrm>
        <a:graphic>
          <a:graphicData uri="http://schemas.openxmlformats.org/drawingml/2006/table">
            <a:tbl>
              <a:tblPr>
                <a:noFill/>
                <a:tableStyleId>{670F0F8A-8A4F-4846-88DF-48B55BA21DF8}</a:tableStyleId>
              </a:tblPr>
              <a:tblGrid>
                <a:gridCol w="762000"/>
                <a:gridCol w="828675"/>
                <a:gridCol w="750900"/>
                <a:gridCol w="750875"/>
                <a:gridCol w="750900"/>
                <a:gridCol w="750875"/>
                <a:gridCol w="750900"/>
                <a:gridCol w="750875"/>
              </a:tblGrid>
              <a:tr h="518325">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7</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4</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2</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3</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2</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4</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5</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325">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111</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100</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010</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011</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010</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100</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101</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87" name="Google Shape;487;p37"/>
          <p:cNvSpPr/>
          <p:nvPr/>
        </p:nvSpPr>
        <p:spPr>
          <a:xfrm>
            <a:off x="823817" y="3150601"/>
            <a:ext cx="6096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Conversion from Binary number system to Octal number system:</a:t>
            </a:r>
            <a:endParaRPr b="0" i="0" sz="1800" u="none" cap="none" strike="noStrike">
              <a:solidFill>
                <a:schemeClr val="dk1"/>
              </a:solidFill>
              <a:latin typeface="Times New Roman"/>
              <a:ea typeface="Times New Roman"/>
              <a:cs typeface="Times New Roman"/>
              <a:sym typeface="Times New Roman"/>
            </a:endParaRPr>
          </a:p>
        </p:txBody>
      </p:sp>
      <p:sp>
        <p:nvSpPr>
          <p:cNvPr id="488" name="Google Shape;488;p37"/>
          <p:cNvSpPr/>
          <p:nvPr/>
        </p:nvSpPr>
        <p:spPr>
          <a:xfrm>
            <a:off x="2568593" y="4062275"/>
            <a:ext cx="24279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(11101101110.11111)</a:t>
            </a:r>
            <a:r>
              <a:rPr b="1" baseline="-25000" i="0" lang="en-US" sz="2000" u="none" cap="none" strike="noStrike">
                <a:solidFill>
                  <a:schemeClr val="dk1"/>
                </a:solidFill>
                <a:latin typeface="Times New Roman"/>
                <a:ea typeface="Times New Roman"/>
                <a:cs typeface="Times New Roman"/>
                <a:sym typeface="Times New Roman"/>
              </a:rPr>
              <a:t>2</a:t>
            </a:r>
            <a:endParaRPr b="1" i="0" sz="2000" u="none" cap="none" strike="noStrike">
              <a:solidFill>
                <a:schemeClr val="dk1"/>
              </a:solidFill>
              <a:latin typeface="Times New Roman"/>
              <a:ea typeface="Times New Roman"/>
              <a:cs typeface="Times New Roman"/>
              <a:sym typeface="Times New Roman"/>
            </a:endParaRPr>
          </a:p>
        </p:txBody>
      </p:sp>
      <p:graphicFrame>
        <p:nvGraphicFramePr>
          <p:cNvPr id="489" name="Google Shape;489;p37"/>
          <p:cNvGraphicFramePr/>
          <p:nvPr/>
        </p:nvGraphicFramePr>
        <p:xfrm>
          <a:off x="921695" y="4637427"/>
          <a:ext cx="3000000" cy="3000000"/>
        </p:xfrm>
        <a:graphic>
          <a:graphicData uri="http://schemas.openxmlformats.org/drawingml/2006/table">
            <a:tbl>
              <a:tblPr>
                <a:noFill/>
                <a:tableStyleId>{670F0F8A-8A4F-4846-88DF-48B55BA21DF8}</a:tableStyleId>
              </a:tblPr>
              <a:tblGrid>
                <a:gridCol w="986050"/>
                <a:gridCol w="881525"/>
                <a:gridCol w="880150"/>
                <a:gridCol w="881525"/>
                <a:gridCol w="880150"/>
                <a:gridCol w="881525"/>
                <a:gridCol w="880150"/>
              </a:tblGrid>
              <a:tr h="381575">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011</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101</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101</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110</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111</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110</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575">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3</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5</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5</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6</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7</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6</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90" name="Google Shape;49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491" name="Google Shape;49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92" name="Google Shape;492;p37"/>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5">
                                            <p:txEl>
                                              <p:pRg end="0" st="0"/>
                                            </p:txEl>
                                          </p:spTgt>
                                        </p:tgtEl>
                                        <p:attrNameLst>
                                          <p:attrName>style.visibility</p:attrName>
                                        </p:attrNameLst>
                                      </p:cBhvr>
                                      <p:to>
                                        <p:strVal val="visible"/>
                                      </p:to>
                                    </p:set>
                                    <p:anim calcmode="lin" valueType="num">
                                      <p:cBhvr additive="base">
                                        <p:cTn dur="500"/>
                                        <p:tgtEl>
                                          <p:spTgt spid="48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500"/>
                                        <p:tgtEl>
                                          <p:spTgt spid="4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8">
                                            <p:txEl>
                                              <p:pRg end="0" st="0"/>
                                            </p:txEl>
                                          </p:spTgt>
                                        </p:tgtEl>
                                        <p:attrNameLst>
                                          <p:attrName>style.visibility</p:attrName>
                                        </p:attrNameLst>
                                      </p:cBhvr>
                                      <p:to>
                                        <p:strVal val="visible"/>
                                      </p:to>
                                    </p:set>
                                    <p:anim calcmode="lin" valueType="num">
                                      <p:cBhvr additive="base">
                                        <p:cTn dur="500"/>
                                        <p:tgtEl>
                                          <p:spTgt spid="48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8"/>
          <p:cNvSpPr txBox="1"/>
          <p:nvPr>
            <p:ph type="title"/>
          </p:nvPr>
        </p:nvSpPr>
        <p:spPr>
          <a:xfrm>
            <a:off x="1562615" y="99972"/>
            <a:ext cx="8911687" cy="68781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t>Octal Number System</a:t>
            </a:r>
            <a:endParaRPr/>
          </a:p>
        </p:txBody>
      </p:sp>
      <p:sp>
        <p:nvSpPr>
          <p:cNvPr id="498" name="Google Shape;498;p38"/>
          <p:cNvSpPr txBox="1"/>
          <p:nvPr>
            <p:ph idx="1" type="body"/>
          </p:nvPr>
        </p:nvSpPr>
        <p:spPr>
          <a:xfrm>
            <a:off x="1210614" y="1425262"/>
            <a:ext cx="4623517" cy="318537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0" lang="en-US" sz="2400"/>
              <a:t>Octal to Decimal Conversion </a:t>
            </a:r>
            <a:endParaRPr/>
          </a:p>
          <a:p>
            <a:pPr indent="-228600" lvl="0" marL="228600" rtl="0" algn="l">
              <a:lnSpc>
                <a:spcPct val="90000"/>
              </a:lnSpc>
              <a:spcBef>
                <a:spcPts val="1000"/>
              </a:spcBef>
              <a:spcAft>
                <a:spcPts val="0"/>
              </a:spcAft>
              <a:buClr>
                <a:schemeClr val="dk1"/>
              </a:buClr>
              <a:buSzPts val="2400"/>
              <a:buChar char="•"/>
            </a:pPr>
            <a:r>
              <a:rPr b="0" lang="en-US" sz="2400"/>
              <a:t>Multiplying each Octal digit by its positional weight</a:t>
            </a:r>
            <a:endParaRPr/>
          </a:p>
          <a:p>
            <a:pPr indent="0" lvl="0" marL="0" rtl="0" algn="l">
              <a:lnSpc>
                <a:spcPct val="90000"/>
              </a:lnSpc>
              <a:spcBef>
                <a:spcPts val="0"/>
              </a:spcBef>
              <a:spcAft>
                <a:spcPts val="0"/>
              </a:spcAft>
              <a:buClr>
                <a:schemeClr val="dk1"/>
              </a:buClr>
              <a:buSzPts val="2400"/>
              <a:buNone/>
            </a:pPr>
            <a:r>
              <a:t/>
            </a:r>
            <a:endParaRPr b="0" sz="2400">
              <a:solidFill>
                <a:srgbClr val="C00000"/>
              </a:solidFill>
            </a:endParaRPr>
          </a:p>
          <a:p>
            <a:pPr indent="0" lvl="0" marL="0" rtl="0" algn="l">
              <a:lnSpc>
                <a:spcPct val="90000"/>
              </a:lnSpc>
              <a:spcBef>
                <a:spcPts val="0"/>
              </a:spcBef>
              <a:spcAft>
                <a:spcPts val="0"/>
              </a:spcAft>
              <a:buClr>
                <a:srgbClr val="C00000"/>
              </a:buClr>
              <a:buSzPts val="2400"/>
              <a:buNone/>
            </a:pPr>
            <a:r>
              <a:rPr b="0" lang="en-US" sz="2400">
                <a:solidFill>
                  <a:srgbClr val="C00000"/>
                </a:solidFill>
              </a:rPr>
              <a:t>(314)</a:t>
            </a:r>
            <a:r>
              <a:rPr b="0" baseline="-25000" lang="en-US" sz="2400">
                <a:solidFill>
                  <a:srgbClr val="C00000"/>
                </a:solidFill>
              </a:rPr>
              <a:t>8</a:t>
            </a:r>
            <a:r>
              <a:rPr b="0" lang="en-US" sz="2400">
                <a:solidFill>
                  <a:srgbClr val="C00000"/>
                </a:solidFill>
              </a:rPr>
              <a:t> = 3×8</a:t>
            </a:r>
            <a:r>
              <a:rPr b="0" baseline="30000" lang="en-US" sz="2400">
                <a:solidFill>
                  <a:srgbClr val="C00000"/>
                </a:solidFill>
              </a:rPr>
              <a:t>3</a:t>
            </a:r>
            <a:r>
              <a:rPr b="0" lang="en-US" sz="2400">
                <a:solidFill>
                  <a:srgbClr val="C00000"/>
                </a:solidFill>
              </a:rPr>
              <a:t>+3×8</a:t>
            </a:r>
            <a:r>
              <a:rPr b="0" baseline="30000" lang="en-US" sz="2400">
                <a:solidFill>
                  <a:srgbClr val="C00000"/>
                </a:solidFill>
              </a:rPr>
              <a:t>2</a:t>
            </a:r>
            <a:r>
              <a:rPr b="0" lang="en-US" sz="2400">
                <a:solidFill>
                  <a:srgbClr val="C00000"/>
                </a:solidFill>
              </a:rPr>
              <a:t>+1×8</a:t>
            </a:r>
            <a:r>
              <a:rPr b="0" baseline="30000" lang="en-US" sz="2400">
                <a:solidFill>
                  <a:srgbClr val="C00000"/>
                </a:solidFill>
              </a:rPr>
              <a:t>1</a:t>
            </a:r>
            <a:r>
              <a:rPr b="0" lang="en-US" sz="2400">
                <a:solidFill>
                  <a:srgbClr val="C00000"/>
                </a:solidFill>
              </a:rPr>
              <a:t>+4×8</a:t>
            </a:r>
            <a:r>
              <a:rPr b="0" baseline="30000" lang="en-US" sz="2400">
                <a:solidFill>
                  <a:srgbClr val="C00000"/>
                </a:solidFill>
              </a:rPr>
              <a:t>0</a:t>
            </a:r>
            <a:r>
              <a:rPr b="0" lang="en-US" sz="2400">
                <a:solidFill>
                  <a:srgbClr val="C00000"/>
                </a:solidFill>
              </a:rPr>
              <a:t>	 	= 192 + 8 + 4</a:t>
            </a:r>
            <a:endParaRPr/>
          </a:p>
          <a:p>
            <a:pPr indent="0" lvl="0" marL="0" rtl="0" algn="l">
              <a:lnSpc>
                <a:spcPct val="90000"/>
              </a:lnSpc>
              <a:spcBef>
                <a:spcPts val="0"/>
              </a:spcBef>
              <a:spcAft>
                <a:spcPts val="0"/>
              </a:spcAft>
              <a:buClr>
                <a:srgbClr val="C00000"/>
              </a:buClr>
              <a:buSzPts val="2400"/>
              <a:buNone/>
            </a:pPr>
            <a:r>
              <a:rPr b="0" lang="en-US" sz="2400">
                <a:solidFill>
                  <a:srgbClr val="C00000"/>
                </a:solidFill>
              </a:rPr>
              <a:t>           = (204)</a:t>
            </a:r>
            <a:r>
              <a:rPr b="0" baseline="-25000" lang="en-US" sz="2400">
                <a:solidFill>
                  <a:srgbClr val="C00000"/>
                </a:solidFill>
              </a:rPr>
              <a:t>10</a:t>
            </a:r>
            <a:endParaRPr/>
          </a:p>
          <a:p>
            <a:pPr indent="0" lvl="0" marL="0" rtl="0" algn="l">
              <a:lnSpc>
                <a:spcPct val="90000"/>
              </a:lnSpc>
              <a:spcBef>
                <a:spcPts val="1000"/>
              </a:spcBef>
              <a:spcAft>
                <a:spcPts val="0"/>
              </a:spcAft>
              <a:buClr>
                <a:schemeClr val="dk1"/>
              </a:buClr>
              <a:buSzPts val="2400"/>
              <a:buNone/>
            </a:pPr>
            <a:r>
              <a:t/>
            </a:r>
            <a:endParaRPr b="0"/>
          </a:p>
        </p:txBody>
      </p:sp>
      <p:sp>
        <p:nvSpPr>
          <p:cNvPr id="499" name="Google Shape;499;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500" name="Google Shape;50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01" name="Google Shape;501;p38"/>
          <p:cNvSpPr txBox="1"/>
          <p:nvPr/>
        </p:nvSpPr>
        <p:spPr>
          <a:xfrm>
            <a:off x="6538453" y="1532586"/>
            <a:ext cx="3823160" cy="26776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Decimal to Octal Conversion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Noto Sans"/>
              <a:buChar char="⮚"/>
            </a:pPr>
            <a:r>
              <a:rPr b="0" i="0" lang="en-US" sz="2400" u="none" cap="none" strike="noStrike">
                <a:solidFill>
                  <a:schemeClr val="dk1"/>
                </a:solidFill>
                <a:latin typeface="Times New Roman"/>
                <a:ea typeface="Times New Roman"/>
                <a:cs typeface="Times New Roman"/>
                <a:sym typeface="Times New Roman"/>
              </a:rPr>
              <a:t>Repeated division or double dabble method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C00000"/>
                </a:solidFill>
                <a:latin typeface="Times New Roman"/>
                <a:ea typeface="Times New Roman"/>
                <a:cs typeface="Times New Roman"/>
                <a:sym typeface="Times New Roman"/>
              </a:rPr>
              <a:t>(1375)</a:t>
            </a:r>
            <a:r>
              <a:rPr b="0" baseline="-25000" i="0" lang="en-US" sz="2400" u="none" cap="none" strike="noStrike">
                <a:solidFill>
                  <a:srgbClr val="C00000"/>
                </a:solidFill>
                <a:latin typeface="Times New Roman"/>
                <a:ea typeface="Times New Roman"/>
                <a:cs typeface="Times New Roman"/>
                <a:sym typeface="Times New Roman"/>
              </a:rPr>
              <a:t>10</a:t>
            </a:r>
            <a:r>
              <a:rPr b="0" i="0" lang="en-US" sz="2400" u="none" cap="none" strike="noStrike">
                <a:solidFill>
                  <a:srgbClr val="C00000"/>
                </a:solidFill>
                <a:latin typeface="Times New Roman"/>
                <a:ea typeface="Times New Roman"/>
                <a:cs typeface="Times New Roman"/>
                <a:sym typeface="Times New Roman"/>
              </a:rPr>
              <a:t> = (2537) </a:t>
            </a:r>
            <a:r>
              <a:rPr b="0" baseline="-25000" i="0" lang="en-US" sz="2400" u="none" cap="none" strike="noStrike">
                <a:solidFill>
                  <a:srgbClr val="C00000"/>
                </a:solidFill>
                <a:latin typeface="Times New Roman"/>
                <a:ea typeface="Times New Roman"/>
                <a:cs typeface="Times New Roman"/>
                <a:sym typeface="Times New Roman"/>
              </a:rPr>
              <a:t>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baseline="-25000" i="0" lang="en-US" sz="2400" u="none" cap="none" strike="noStrike">
                <a:solidFill>
                  <a:schemeClr val="dk1"/>
                </a:solidFill>
                <a:latin typeface="Times New Roman"/>
                <a:ea typeface="Times New Roman"/>
                <a:cs typeface="Times New Roman"/>
                <a:sym typeface="Times New Roman"/>
              </a:rPr>
              <a:t>                                remainder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baseline="-2500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baseline="-25000" i="0" sz="2400" u="none" cap="none" strike="noStrike">
              <a:solidFill>
                <a:schemeClr val="dk1"/>
              </a:solidFill>
              <a:latin typeface="Times New Roman"/>
              <a:ea typeface="Times New Roman"/>
              <a:cs typeface="Times New Roman"/>
              <a:sym typeface="Times New Roman"/>
            </a:endParaRPr>
          </a:p>
        </p:txBody>
      </p:sp>
      <p:graphicFrame>
        <p:nvGraphicFramePr>
          <p:cNvPr id="502" name="Google Shape;502;p38"/>
          <p:cNvGraphicFramePr/>
          <p:nvPr/>
        </p:nvGraphicFramePr>
        <p:xfrm>
          <a:off x="7688687" y="4119689"/>
          <a:ext cx="3000000" cy="3000000"/>
        </p:xfrm>
        <a:graphic>
          <a:graphicData uri="http://schemas.openxmlformats.org/drawingml/2006/table">
            <a:tbl>
              <a:tblPr bandRow="1" firstRow="1">
                <a:noFill/>
                <a:tableStyleId>{B788AA85-BDE0-41F2-A794-91C11FAC9022}</a:tableStyleId>
              </a:tblPr>
              <a:tblGrid>
                <a:gridCol w="566675"/>
                <a:gridCol w="824250"/>
                <a:gridCol w="991675"/>
              </a:tblGrid>
              <a:tr h="3708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C00000"/>
                          </a:solidFill>
                        </a:rPr>
                        <a:t>8</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C00000"/>
                          </a:solidFill>
                        </a:rPr>
                        <a:t>1375</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b="1" sz="2000" u="none" cap="none" strike="noStrike">
                        <a:solidFill>
                          <a:srgbClr val="C0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r>
              <a:tr h="3708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C00000"/>
                          </a:solidFill>
                        </a:rPr>
                        <a:t>8</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C00000"/>
                          </a:solidFill>
                        </a:rPr>
                        <a:t>171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C00000"/>
                          </a:solidFill>
                        </a:rPr>
                        <a:t>7</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r>
              <a:tr h="3708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C00000"/>
                          </a:solidFill>
                        </a:rPr>
                        <a:t>8</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C00000"/>
                          </a:solidFill>
                        </a:rPr>
                        <a:t>21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C00000"/>
                          </a:solidFill>
                        </a:rPr>
                        <a:t>3</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r>
              <a:tr h="370850">
                <a:tc>
                  <a:txBody>
                    <a:bodyPr/>
                    <a:lstStyle/>
                    <a:p>
                      <a:pPr indent="0" lvl="0" marL="0" marR="0" rtl="0" algn="l">
                        <a:lnSpc>
                          <a:spcPct val="100000"/>
                        </a:lnSpc>
                        <a:spcBef>
                          <a:spcPts val="0"/>
                        </a:spcBef>
                        <a:spcAft>
                          <a:spcPts val="0"/>
                        </a:spcAft>
                        <a:buClr>
                          <a:srgbClr val="000000"/>
                        </a:buClr>
                        <a:buSzPts val="2000"/>
                        <a:buFont typeface="Arial"/>
                        <a:buNone/>
                      </a:pPr>
                      <a:r>
                        <a:t/>
                      </a:r>
                      <a:endParaRPr b="1" sz="2000" u="none" cap="none" strike="noStrike">
                        <a:solidFill>
                          <a:srgbClr val="C0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C00000"/>
                          </a:solidFill>
                        </a:rPr>
                        <a:t>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C00000"/>
                          </a:solidFill>
                        </a:rPr>
                        <a:t>5</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r>
              <a:tr h="370850">
                <a:tc>
                  <a:txBody>
                    <a:bodyPr/>
                    <a:lstStyle/>
                    <a:p>
                      <a:pPr indent="0" lvl="0" marL="0" marR="0" rtl="0" algn="l">
                        <a:lnSpc>
                          <a:spcPct val="100000"/>
                        </a:lnSpc>
                        <a:spcBef>
                          <a:spcPts val="0"/>
                        </a:spcBef>
                        <a:spcAft>
                          <a:spcPts val="0"/>
                        </a:spcAft>
                        <a:buClr>
                          <a:srgbClr val="000000"/>
                        </a:buClr>
                        <a:buSzPts val="2000"/>
                        <a:buFont typeface="Arial"/>
                        <a:buNone/>
                      </a:pPr>
                      <a:r>
                        <a:t/>
                      </a:r>
                      <a:endParaRPr b="1" sz="2000" u="none" cap="none" strike="noStrike">
                        <a:solidFill>
                          <a:srgbClr val="C0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b="1" sz="2000" u="none" cap="none" strike="noStrike">
                        <a:solidFill>
                          <a:srgbClr val="C0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C00000"/>
                          </a:solidFill>
                        </a:rPr>
                        <a:t>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r>
            </a:tbl>
          </a:graphicData>
        </a:graphic>
      </p:graphicFrame>
      <p:sp>
        <p:nvSpPr>
          <p:cNvPr id="503" name="Google Shape;503;p38"/>
          <p:cNvSpPr/>
          <p:nvPr/>
        </p:nvSpPr>
        <p:spPr>
          <a:xfrm>
            <a:off x="10209211" y="4579574"/>
            <a:ext cx="152401" cy="1331829"/>
          </a:xfrm>
          <a:prstGeom prst="up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4" name="Google Shape;504;p38"/>
          <p:cNvSpPr txBox="1"/>
          <p:nvPr/>
        </p:nvSpPr>
        <p:spPr>
          <a:xfrm>
            <a:off x="10474301" y="5769735"/>
            <a:ext cx="7560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MSB</a:t>
            </a:r>
            <a:endParaRPr b="0" i="0" sz="1400" u="none" cap="none" strike="noStrike">
              <a:solidFill>
                <a:srgbClr val="000000"/>
              </a:solidFill>
              <a:latin typeface="Arial"/>
              <a:ea typeface="Arial"/>
              <a:cs typeface="Arial"/>
              <a:sym typeface="Arial"/>
            </a:endParaRPr>
          </a:p>
        </p:txBody>
      </p:sp>
      <p:pic>
        <p:nvPicPr>
          <p:cNvPr id="505" name="Google Shape;505;p38"/>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500"/>
                                        <p:tgtEl>
                                          <p:spTgt spid="5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500"/>
                                        <p:tgtEl>
                                          <p:spTgt spid="5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
                                        </p:tgtEl>
                                        <p:attrNameLst>
                                          <p:attrName>style.visibility</p:attrName>
                                        </p:attrNameLst>
                                      </p:cBhvr>
                                      <p:to>
                                        <p:strVal val="visible"/>
                                      </p:to>
                                    </p:set>
                                    <p:anim calcmode="lin" valueType="num">
                                      <p:cBhvr additive="base">
                                        <p:cTn dur="500"/>
                                        <p:tgtEl>
                                          <p:spTgt spid="5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500"/>
                                        <p:tgtEl>
                                          <p:spTgt spid="5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9"/>
          <p:cNvSpPr txBox="1"/>
          <p:nvPr>
            <p:ph idx="1" type="body"/>
          </p:nvPr>
        </p:nvSpPr>
        <p:spPr>
          <a:xfrm>
            <a:off x="1111045" y="322431"/>
            <a:ext cx="10653388" cy="354335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000"/>
              <a:buChar char="•"/>
            </a:pPr>
            <a:r>
              <a:rPr b="1" lang="en-US" sz="2000">
                <a:solidFill>
                  <a:srgbClr val="C00000"/>
                </a:solidFill>
              </a:rPr>
              <a:t>Hexadecimal number system to Octal number system:</a:t>
            </a:r>
            <a:endParaRPr/>
          </a:p>
        </p:txBody>
      </p:sp>
      <p:sp>
        <p:nvSpPr>
          <p:cNvPr id="511" name="Google Shape;511;p39"/>
          <p:cNvSpPr/>
          <p:nvPr/>
        </p:nvSpPr>
        <p:spPr>
          <a:xfrm>
            <a:off x="1111045" y="793974"/>
            <a:ext cx="1040266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Calibri"/>
                <a:ea typeface="Calibri"/>
                <a:cs typeface="Calibri"/>
                <a:sym typeface="Calibri"/>
              </a:rPr>
              <a:t>First write down the 4 bit binary equivalent of hexadecimal digit and then rearranging into group of three bit each.</a:t>
            </a:r>
            <a:endParaRPr b="1" i="0" sz="1800" u="none" cap="none" strike="noStrike">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Calibri"/>
                <a:ea typeface="Calibri"/>
                <a:cs typeface="Calibri"/>
                <a:sym typeface="Calibri"/>
              </a:rPr>
              <a:t>(2AB.9) </a:t>
            </a:r>
            <a:r>
              <a:rPr b="1" baseline="-25000" i="0" lang="en-US" sz="1800" u="none" cap="none" strike="noStrike">
                <a:solidFill>
                  <a:srgbClr val="002060"/>
                </a:solidFill>
                <a:latin typeface="Calibri"/>
                <a:ea typeface="Calibri"/>
                <a:cs typeface="Calibri"/>
                <a:sym typeface="Calibri"/>
              </a:rPr>
              <a:t>16</a:t>
            </a:r>
            <a:r>
              <a:rPr b="1" i="0" lang="en-US" sz="1800" u="none" cap="none" strike="noStrike">
                <a:solidFill>
                  <a:srgbClr val="002060"/>
                </a:solidFill>
                <a:latin typeface="Calibri"/>
                <a:ea typeface="Calibri"/>
                <a:cs typeface="Calibri"/>
                <a:sym typeface="Calibri"/>
              </a:rPr>
              <a:t> = (?)</a:t>
            </a:r>
            <a:r>
              <a:rPr b="1" baseline="-25000" i="0" lang="en-US" sz="1800" u="none" cap="none" strike="noStrike">
                <a:solidFill>
                  <a:srgbClr val="002060"/>
                </a:solidFill>
                <a:latin typeface="Calibri"/>
                <a:ea typeface="Calibri"/>
                <a:cs typeface="Calibri"/>
                <a:sym typeface="Calibri"/>
              </a:rPr>
              <a:t>8</a:t>
            </a:r>
            <a:endParaRPr b="1" i="0" sz="1800" u="none" cap="none" strike="noStrike">
              <a:solidFill>
                <a:srgbClr val="002060"/>
              </a:solidFill>
              <a:latin typeface="Calibri"/>
              <a:ea typeface="Calibri"/>
              <a:cs typeface="Calibri"/>
              <a:sym typeface="Calibri"/>
            </a:endParaRPr>
          </a:p>
        </p:txBody>
      </p:sp>
      <p:graphicFrame>
        <p:nvGraphicFramePr>
          <p:cNvPr id="512" name="Google Shape;512;p39"/>
          <p:cNvGraphicFramePr/>
          <p:nvPr/>
        </p:nvGraphicFramePr>
        <p:xfrm>
          <a:off x="1964587" y="1837386"/>
          <a:ext cx="3000000" cy="3000000"/>
        </p:xfrm>
        <a:graphic>
          <a:graphicData uri="http://schemas.openxmlformats.org/drawingml/2006/table">
            <a:tbl>
              <a:tblPr>
                <a:noFill/>
                <a:tableStyleId>{670F0F8A-8A4F-4846-88DF-48B55BA21DF8}</a:tableStyleId>
              </a:tblPr>
              <a:tblGrid>
                <a:gridCol w="3336925"/>
                <a:gridCol w="4664075"/>
              </a:tblGrid>
              <a:tr h="823125">
                <a:tc>
                  <a:txBody>
                    <a:bodyPr/>
                    <a:lstStyle/>
                    <a:p>
                      <a:pPr indent="0" lvl="0" marL="0" marR="0" rtl="0" algn="l">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Hexadecimal equivalent</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   2            A           B     .      9</a:t>
                      </a:r>
                      <a:endParaRPr sz="1400" u="none" cap="none" strike="noStrike"/>
                    </a:p>
                    <a:p>
                      <a:pPr indent="0" lvl="0" marL="0" marR="0" rtl="0" algn="l">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0010     1010    1011     .  1001</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23125">
                <a:tc>
                  <a:txBody>
                    <a:bodyPr/>
                    <a:lstStyle/>
                    <a:p>
                      <a:pPr indent="0" lvl="0" marL="0" marR="0" rtl="0" algn="l">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Octal equivalent</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C00000"/>
                        </a:buClr>
                        <a:buSzPts val="2000"/>
                        <a:buFont typeface="Times New Roman"/>
                        <a:buNone/>
                      </a:pPr>
                      <a:r>
                        <a:rPr b="1" i="0" lang="en-US" sz="2000" u="sng" cap="none" strike="noStrike">
                          <a:solidFill>
                            <a:srgbClr val="C00000"/>
                          </a:solidFill>
                          <a:latin typeface="Times New Roman"/>
                          <a:ea typeface="Times New Roman"/>
                          <a:cs typeface="Times New Roman"/>
                          <a:sym typeface="Times New Roman"/>
                        </a:rPr>
                        <a:t>001</a:t>
                      </a:r>
                      <a:r>
                        <a:rPr b="1" i="0" lang="en-US" sz="2000" u="none" cap="none" strike="noStrike">
                          <a:solidFill>
                            <a:srgbClr val="C00000"/>
                          </a:solidFill>
                          <a:latin typeface="Times New Roman"/>
                          <a:ea typeface="Times New Roman"/>
                          <a:cs typeface="Times New Roman"/>
                          <a:sym typeface="Times New Roman"/>
                        </a:rPr>
                        <a:t>  </a:t>
                      </a:r>
                      <a:r>
                        <a:rPr b="1" i="0" lang="en-US" sz="2000" u="sng" cap="none" strike="noStrike">
                          <a:solidFill>
                            <a:srgbClr val="C00000"/>
                          </a:solidFill>
                          <a:latin typeface="Times New Roman"/>
                          <a:ea typeface="Times New Roman"/>
                          <a:cs typeface="Times New Roman"/>
                          <a:sym typeface="Times New Roman"/>
                        </a:rPr>
                        <a:t>010</a:t>
                      </a:r>
                      <a:r>
                        <a:rPr b="1" i="0" lang="en-US" sz="2000" u="none" cap="none" strike="noStrike">
                          <a:solidFill>
                            <a:srgbClr val="C00000"/>
                          </a:solidFill>
                          <a:latin typeface="Times New Roman"/>
                          <a:ea typeface="Times New Roman"/>
                          <a:cs typeface="Times New Roman"/>
                          <a:sym typeface="Times New Roman"/>
                        </a:rPr>
                        <a:t>  </a:t>
                      </a:r>
                      <a:r>
                        <a:rPr b="1" i="0" lang="en-US" sz="2000" u="sng" cap="none" strike="noStrike">
                          <a:solidFill>
                            <a:srgbClr val="C00000"/>
                          </a:solidFill>
                          <a:latin typeface="Times New Roman"/>
                          <a:ea typeface="Times New Roman"/>
                          <a:cs typeface="Times New Roman"/>
                          <a:sym typeface="Times New Roman"/>
                        </a:rPr>
                        <a:t>101</a:t>
                      </a:r>
                      <a:r>
                        <a:rPr b="1" i="0" lang="en-US" sz="2000" u="none" cap="none" strike="noStrike">
                          <a:solidFill>
                            <a:srgbClr val="C00000"/>
                          </a:solidFill>
                          <a:latin typeface="Times New Roman"/>
                          <a:ea typeface="Times New Roman"/>
                          <a:cs typeface="Times New Roman"/>
                          <a:sym typeface="Times New Roman"/>
                        </a:rPr>
                        <a:t>  </a:t>
                      </a:r>
                      <a:r>
                        <a:rPr b="1" i="0" lang="en-US" sz="2000" u="sng" cap="none" strike="noStrike">
                          <a:solidFill>
                            <a:srgbClr val="C00000"/>
                          </a:solidFill>
                          <a:latin typeface="Times New Roman"/>
                          <a:ea typeface="Times New Roman"/>
                          <a:cs typeface="Times New Roman"/>
                          <a:sym typeface="Times New Roman"/>
                        </a:rPr>
                        <a:t>011</a:t>
                      </a:r>
                      <a:r>
                        <a:rPr b="1" i="0" lang="en-US" sz="2000" u="none" cap="none" strike="noStrike">
                          <a:solidFill>
                            <a:srgbClr val="C00000"/>
                          </a:solidFill>
                          <a:latin typeface="Times New Roman"/>
                          <a:ea typeface="Times New Roman"/>
                          <a:cs typeface="Times New Roman"/>
                          <a:sym typeface="Times New Roman"/>
                        </a:rPr>
                        <a:t>      .  </a:t>
                      </a:r>
                      <a:r>
                        <a:rPr b="1" i="0" lang="en-US" sz="2000" u="sng" cap="none" strike="noStrike">
                          <a:solidFill>
                            <a:srgbClr val="C00000"/>
                          </a:solidFill>
                          <a:latin typeface="Times New Roman"/>
                          <a:ea typeface="Times New Roman"/>
                          <a:cs typeface="Times New Roman"/>
                          <a:sym typeface="Times New Roman"/>
                        </a:rPr>
                        <a:t>100 </a:t>
                      </a:r>
                      <a:r>
                        <a:rPr b="1" i="0" lang="en-US" sz="2000" u="none" cap="none" strike="noStrike">
                          <a:solidFill>
                            <a:srgbClr val="C00000"/>
                          </a:solidFill>
                          <a:latin typeface="Times New Roman"/>
                          <a:ea typeface="Times New Roman"/>
                          <a:cs typeface="Times New Roman"/>
                          <a:sym typeface="Times New Roman"/>
                        </a:rPr>
                        <a:t> </a:t>
                      </a:r>
                      <a:r>
                        <a:rPr b="1" i="0" lang="en-US" sz="2000" u="sng" cap="none" strike="noStrike">
                          <a:solidFill>
                            <a:srgbClr val="C00000"/>
                          </a:solidFill>
                          <a:latin typeface="Times New Roman"/>
                          <a:ea typeface="Times New Roman"/>
                          <a:cs typeface="Times New Roman"/>
                          <a:sym typeface="Times New Roman"/>
                        </a:rPr>
                        <a:t>100</a:t>
                      </a:r>
                      <a:endParaRPr b="1" i="0" sz="2000" u="none" cap="none" strike="noStrike">
                        <a:solidFill>
                          <a:srgbClr val="C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C00000"/>
                        </a:buClr>
                        <a:buSzPts val="2000"/>
                        <a:buFont typeface="Times New Roman"/>
                        <a:buNone/>
                      </a:pPr>
                      <a:r>
                        <a:rPr b="1" i="0" lang="en-US" sz="2000" u="none" cap="none" strike="noStrike">
                          <a:solidFill>
                            <a:srgbClr val="C00000"/>
                          </a:solidFill>
                          <a:latin typeface="Times New Roman"/>
                          <a:ea typeface="Times New Roman"/>
                          <a:cs typeface="Times New Roman"/>
                          <a:sym typeface="Times New Roman"/>
                        </a:rPr>
                        <a:t> 1       2      5      3        .    4      4</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13" name="Google Shape;513;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514" name="Google Shape;51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15" name="Google Shape;515;p39"/>
          <p:cNvSpPr txBox="1"/>
          <p:nvPr/>
        </p:nvSpPr>
        <p:spPr>
          <a:xfrm>
            <a:off x="1792722" y="3883878"/>
            <a:ext cx="9310867" cy="247247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Convert (1375) </a:t>
            </a:r>
            <a:r>
              <a:rPr b="1" baseline="-25000" i="0" lang="en-US" sz="2400" u="none" cap="none" strike="noStrike">
                <a:solidFill>
                  <a:schemeClr val="dk1"/>
                </a:solidFill>
                <a:latin typeface="Calibri"/>
                <a:ea typeface="Calibri"/>
                <a:cs typeface="Calibri"/>
                <a:sym typeface="Calibri"/>
              </a:rPr>
              <a:t>8 </a:t>
            </a:r>
            <a:r>
              <a:rPr b="1" i="0" lang="en-US" sz="2400" u="none" cap="none" strike="noStrike">
                <a:solidFill>
                  <a:schemeClr val="dk1"/>
                </a:solidFill>
                <a:latin typeface="Calibri"/>
                <a:ea typeface="Calibri"/>
                <a:cs typeface="Calibri"/>
                <a:sym typeface="Calibri"/>
              </a:rPr>
              <a:t> = (           )</a:t>
            </a:r>
            <a:r>
              <a:rPr b="1" baseline="-25000" i="0" lang="en-US" sz="2400" u="none" cap="none" strike="noStrike">
                <a:solidFill>
                  <a:schemeClr val="dk1"/>
                </a:solidFill>
                <a:latin typeface="Calibri"/>
                <a:ea typeface="Calibri"/>
                <a:cs typeface="Calibri"/>
                <a:sym typeface="Calibri"/>
              </a:rPr>
              <a:t>16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baseline="-25000" i="0" lang="en-US" sz="2800" u="none" cap="none" strike="noStrike">
                <a:solidFill>
                  <a:schemeClr val="dk1"/>
                </a:solidFill>
                <a:latin typeface="Calibri"/>
                <a:ea typeface="Calibri"/>
                <a:cs typeface="Calibri"/>
                <a:sym typeface="Calibri"/>
              </a:rPr>
              <a:t>1375 = 001 011 111 101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baseline="-25000" i="0" lang="en-US" sz="2800" u="none" cap="none" strike="noStrike">
                <a:solidFill>
                  <a:schemeClr val="dk1"/>
                </a:solidFill>
                <a:latin typeface="Calibri"/>
                <a:ea typeface="Calibri"/>
                <a:cs typeface="Calibri"/>
                <a:sym typeface="Calibri"/>
              </a:rPr>
              <a:t>Now 001011111101                       0010  1111  1101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baseline="-25000" i="0" lang="en-US"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baseline="-25000" i="0" lang="en-US"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baseline="-25000" i="0" lang="en-US" sz="2800" u="none" cap="none" strike="noStrike">
                <a:solidFill>
                  <a:schemeClr val="dk1"/>
                </a:solidFill>
                <a:latin typeface="Calibri"/>
                <a:ea typeface="Calibri"/>
                <a:cs typeface="Calibri"/>
                <a:sym typeface="Calibri"/>
              </a:rPr>
              <a:t>			</a:t>
            </a:r>
            <a:r>
              <a:rPr b="1" i="0" lang="en-US" sz="2800" u="none" cap="none" strike="noStrike">
                <a:solidFill>
                  <a:schemeClr val="dk1"/>
                </a:solidFill>
                <a:latin typeface="Calibri"/>
                <a:ea typeface="Calibri"/>
                <a:cs typeface="Calibri"/>
                <a:sym typeface="Calibri"/>
              </a:rPr>
              <a:t>        </a:t>
            </a:r>
            <a:r>
              <a:rPr b="1" baseline="-25000" i="0" lang="en-US" sz="2800" u="none" cap="none" strike="noStrike">
                <a:solidFill>
                  <a:schemeClr val="dk1"/>
                </a:solidFill>
                <a:latin typeface="Calibri"/>
                <a:ea typeface="Calibri"/>
                <a:cs typeface="Calibri"/>
                <a:sym typeface="Calibri"/>
              </a:rPr>
              <a:t>2      15      13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baseline="-25000" i="0" lang="en-US" sz="2800" u="none" cap="none" strike="noStrike">
                <a:solidFill>
                  <a:schemeClr val="dk1"/>
                </a:solidFill>
                <a:latin typeface="Calibri"/>
                <a:ea typeface="Calibri"/>
                <a:cs typeface="Calibri"/>
                <a:sym typeface="Calibri"/>
              </a:rPr>
              <a:t>			 </a:t>
            </a:r>
            <a:r>
              <a:rPr b="1" i="0" lang="en-US" sz="2800" u="none" cap="none" strike="noStrike">
                <a:solidFill>
                  <a:schemeClr val="dk1"/>
                </a:solidFill>
                <a:latin typeface="Calibri"/>
                <a:ea typeface="Calibri"/>
                <a:cs typeface="Calibri"/>
                <a:sym typeface="Calibri"/>
              </a:rPr>
              <a:t>       </a:t>
            </a:r>
            <a:r>
              <a:rPr b="1" i="0" lang="en-US" sz="2400" u="none" cap="none" strike="noStrike">
                <a:solidFill>
                  <a:srgbClr val="C00000"/>
                </a:solidFill>
                <a:latin typeface="Calibri"/>
                <a:ea typeface="Calibri"/>
                <a:cs typeface="Calibri"/>
                <a:sym typeface="Calibri"/>
              </a:rPr>
              <a:t>2      F     D</a:t>
            </a:r>
            <a:endParaRPr b="1" baseline="-25000" i="0" sz="2400" u="none" cap="none" strike="noStrike">
              <a:solidFill>
                <a:srgbClr val="C00000"/>
              </a:solidFill>
              <a:latin typeface="Calibri"/>
              <a:ea typeface="Calibri"/>
              <a:cs typeface="Calibri"/>
              <a:sym typeface="Calibri"/>
            </a:endParaRPr>
          </a:p>
        </p:txBody>
      </p:sp>
      <p:sp>
        <p:nvSpPr>
          <p:cNvPr id="516" name="Google Shape;516;p39"/>
          <p:cNvSpPr/>
          <p:nvPr/>
        </p:nvSpPr>
        <p:spPr>
          <a:xfrm>
            <a:off x="5230485" y="5044040"/>
            <a:ext cx="154546" cy="334851"/>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17" name="Google Shape;517;p39"/>
          <p:cNvPicPr preferRelativeResize="0"/>
          <p:nvPr/>
        </p:nvPicPr>
        <p:blipFill rotWithShape="1">
          <a:blip r:embed="rId3">
            <a:alphaModFix/>
          </a:blip>
          <a:srcRect b="0" l="0" r="0" t="0"/>
          <a:stretch/>
        </p:blipFill>
        <p:spPr>
          <a:xfrm>
            <a:off x="6364179" y="5042677"/>
            <a:ext cx="207282" cy="359695"/>
          </a:xfrm>
          <a:prstGeom prst="rect">
            <a:avLst/>
          </a:prstGeom>
          <a:noFill/>
          <a:ln>
            <a:noFill/>
          </a:ln>
        </p:spPr>
      </p:pic>
      <p:pic>
        <p:nvPicPr>
          <p:cNvPr id="518" name="Google Shape;518;p39"/>
          <p:cNvPicPr preferRelativeResize="0"/>
          <p:nvPr/>
        </p:nvPicPr>
        <p:blipFill rotWithShape="1">
          <a:blip r:embed="rId3">
            <a:alphaModFix/>
          </a:blip>
          <a:srcRect b="0" l="0" r="0" t="0"/>
          <a:stretch/>
        </p:blipFill>
        <p:spPr>
          <a:xfrm>
            <a:off x="5779298" y="5044040"/>
            <a:ext cx="207282" cy="359695"/>
          </a:xfrm>
          <a:prstGeom prst="rect">
            <a:avLst/>
          </a:prstGeom>
          <a:noFill/>
          <a:ln>
            <a:noFill/>
          </a:ln>
        </p:spPr>
      </p:pic>
      <p:pic>
        <p:nvPicPr>
          <p:cNvPr id="519" name="Google Shape;519;p39"/>
          <p:cNvPicPr preferRelativeResize="0"/>
          <p:nvPr/>
        </p:nvPicPr>
        <p:blipFill rotWithShape="1">
          <a:blip r:embed="rId4">
            <a:alphaModFix/>
          </a:blip>
          <a:srcRect b="0" l="0" r="0" t="0"/>
          <a:stretch/>
        </p:blipFill>
        <p:spPr>
          <a:xfrm>
            <a:off x="130792" y="54928"/>
            <a:ext cx="782059" cy="7390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500"/>
                                        <p:tgtEl>
                                          <p:spTgt spid="5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500"/>
                                        <p:tgtEl>
                                          <p:spTgt spid="5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500"/>
                                        <p:tgtEl>
                                          <p:spTgt spid="5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500"/>
                                        <p:tgtEl>
                                          <p:spTgt spid="5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
          <p:cNvSpPr txBox="1"/>
          <p:nvPr>
            <p:ph idx="1" type="body"/>
          </p:nvPr>
        </p:nvSpPr>
        <p:spPr>
          <a:xfrm>
            <a:off x="680483" y="1264752"/>
            <a:ext cx="11179421" cy="435812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None/>
            </a:pPr>
            <a:r>
              <a:rPr b="1" lang="en-US" sz="2400">
                <a:solidFill>
                  <a:schemeClr val="dk1"/>
                </a:solidFill>
                <a:latin typeface="Times New Roman"/>
                <a:ea typeface="Times New Roman"/>
                <a:cs typeface="Times New Roman"/>
                <a:sym typeface="Times New Roman"/>
              </a:rPr>
              <a:t>Course Outcomes:</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On completion of course, students will be able to </a:t>
            </a:r>
            <a:endParaRPr sz="2400">
              <a:latin typeface="Times New Roman"/>
              <a:ea typeface="Times New Roman"/>
              <a:cs typeface="Times New Roman"/>
              <a:sym typeface="Times New Roman"/>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Identify and use the basic logic gates and solve logic equations with various reduction techniques of digital logic circuits.</a:t>
            </a:r>
            <a:endParaRPr sz="2400">
              <a:latin typeface="Times New Roman"/>
              <a:ea typeface="Times New Roman"/>
              <a:cs typeface="Times New Roman"/>
              <a:sym typeface="Times New Roman"/>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Design and implement combinational logic circuits  </a:t>
            </a:r>
            <a:endParaRPr sz="2400">
              <a:latin typeface="Times New Roman"/>
              <a:ea typeface="Times New Roman"/>
              <a:cs typeface="Times New Roman"/>
              <a:sym typeface="Times New Roman"/>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Design  and implement sequential logic circuits </a:t>
            </a:r>
            <a:endParaRPr sz="2400">
              <a:latin typeface="Times New Roman"/>
              <a:ea typeface="Times New Roman"/>
              <a:cs typeface="Times New Roman"/>
              <a:sym typeface="Times New Roman"/>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Recognize the functions and organization of various blocks of CPU. Describe  CPU instruction characteristics used in Pipelining concept and its relevance with  Processor’s performance.</a:t>
            </a:r>
            <a:endParaRPr sz="2400">
              <a:latin typeface="Times New Roman"/>
              <a:ea typeface="Times New Roman"/>
              <a:cs typeface="Times New Roman"/>
              <a:sym typeface="Times New Roman"/>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Demonstrate computer architecture concepts related control unit </a:t>
            </a:r>
            <a:r>
              <a:rPr b="1" lang="en-US" sz="2400">
                <a:latin typeface="Times New Roman"/>
                <a:ea typeface="Times New Roman"/>
                <a:cs typeface="Times New Roman"/>
                <a:sym typeface="Times New Roman"/>
              </a:rPr>
              <a:t> </a:t>
            </a:r>
            <a:r>
              <a:rPr lang="en-US" sz="2400">
                <a:latin typeface="Times New Roman"/>
                <a:ea typeface="Times New Roman"/>
                <a:cs typeface="Times New Roman"/>
                <a:sym typeface="Times New Roman"/>
              </a:rPr>
              <a:t>and memory</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a:latin typeface="Times New Roman"/>
              <a:ea typeface="Times New Roman"/>
              <a:cs typeface="Times New Roman"/>
              <a:sym typeface="Times New Roman"/>
            </a:endParaRPr>
          </a:p>
        </p:txBody>
      </p:sp>
      <p:pic>
        <p:nvPicPr>
          <p:cNvPr id="128" name="Google Shape;128;p4"/>
          <p:cNvPicPr preferRelativeResize="0"/>
          <p:nvPr/>
        </p:nvPicPr>
        <p:blipFill rotWithShape="1">
          <a:blip r:embed="rId3">
            <a:alphaModFix/>
          </a:blip>
          <a:srcRect b="0" l="0" r="0" t="0"/>
          <a:stretch/>
        </p:blipFill>
        <p:spPr>
          <a:xfrm>
            <a:off x="130791" y="0"/>
            <a:ext cx="802269" cy="758144"/>
          </a:xfrm>
          <a:prstGeom prst="rect">
            <a:avLst/>
          </a:prstGeom>
          <a:noFill/>
          <a:ln>
            <a:noFill/>
          </a:ln>
        </p:spPr>
      </p:pic>
      <p:sp>
        <p:nvSpPr>
          <p:cNvPr id="129" name="Google Shape;1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0" name="Google Shape;130;p4"/>
          <p:cNvSpPr txBox="1"/>
          <p:nvPr/>
        </p:nvSpPr>
        <p:spPr>
          <a:xfrm>
            <a:off x="1591898" y="94771"/>
            <a:ext cx="8534742" cy="82607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Digital Electronics and Computer Architecture </a:t>
            </a:r>
            <a:endParaRPr b="0" i="0" sz="3200" u="none" cap="none" strike="noStrike">
              <a:solidFill>
                <a:schemeClr val="dk1"/>
              </a:solidFill>
              <a:latin typeface="Times New Roman"/>
              <a:ea typeface="Times New Roman"/>
              <a:cs typeface="Times New Roman"/>
              <a:sym typeface="Times New Roman"/>
            </a:endParaRPr>
          </a:p>
        </p:txBody>
      </p:sp>
      <p:sp>
        <p:nvSpPr>
          <p:cNvPr id="131" name="Google Shape;1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0"/>
          <p:cNvSpPr txBox="1"/>
          <p:nvPr>
            <p:ph type="title"/>
          </p:nvPr>
        </p:nvSpPr>
        <p:spPr>
          <a:xfrm>
            <a:off x="1607574" y="365126"/>
            <a:ext cx="9746226" cy="66726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a:latin typeface="Times New Roman"/>
                <a:ea typeface="Times New Roman"/>
                <a:cs typeface="Times New Roman"/>
                <a:sym typeface="Times New Roman"/>
              </a:rPr>
              <a:t>TEST</a:t>
            </a:r>
            <a:endParaRPr sz="2400"/>
          </a:p>
        </p:txBody>
      </p:sp>
      <p:sp>
        <p:nvSpPr>
          <p:cNvPr id="526" name="Google Shape;526;p40"/>
          <p:cNvSpPr txBox="1"/>
          <p:nvPr>
            <p:ph idx="1" type="body"/>
          </p:nvPr>
        </p:nvSpPr>
        <p:spPr>
          <a:xfrm>
            <a:off x="1056068" y="1761085"/>
            <a:ext cx="10007745" cy="477356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0000CC"/>
              </a:buClr>
              <a:buSzPct val="100000"/>
              <a:buChar char="•"/>
            </a:pPr>
            <a:r>
              <a:rPr b="1" lang="en-US" sz="2400">
                <a:solidFill>
                  <a:srgbClr val="0000CC"/>
                </a:solidFill>
              </a:rPr>
              <a:t>Convert Hexadecimal number</a:t>
            </a:r>
            <a:r>
              <a:rPr b="1" lang="en-US" sz="2400"/>
              <a:t> </a:t>
            </a:r>
            <a:r>
              <a:rPr b="1" lang="en-US" sz="2400">
                <a:solidFill>
                  <a:srgbClr val="CC0000"/>
                </a:solidFill>
              </a:rPr>
              <a:t>A6</a:t>
            </a:r>
            <a:r>
              <a:rPr b="1" lang="en-US" sz="2400"/>
              <a:t> </a:t>
            </a:r>
            <a:r>
              <a:rPr b="1" lang="en-US" sz="2400">
                <a:solidFill>
                  <a:srgbClr val="0000CC"/>
                </a:solidFill>
              </a:rPr>
              <a:t>to Binary</a:t>
            </a:r>
            <a:endParaRPr/>
          </a:p>
          <a:p>
            <a:pPr indent="0" lvl="0" marL="0" rtl="0" algn="l">
              <a:lnSpc>
                <a:spcPct val="90000"/>
              </a:lnSpc>
              <a:spcBef>
                <a:spcPts val="1000"/>
              </a:spcBef>
              <a:spcAft>
                <a:spcPts val="0"/>
              </a:spcAft>
              <a:buClr>
                <a:schemeClr val="dk1"/>
              </a:buClr>
              <a:buSzPct val="100000"/>
              <a:buNone/>
            </a:pPr>
            <a:r>
              <a:t/>
            </a:r>
            <a:endParaRPr sz="2400"/>
          </a:p>
          <a:p>
            <a:pPr indent="-87629" lvl="0" marL="228600" rtl="0" algn="l">
              <a:lnSpc>
                <a:spcPct val="90000"/>
              </a:lnSpc>
              <a:spcBef>
                <a:spcPts val="1000"/>
              </a:spcBef>
              <a:spcAft>
                <a:spcPts val="0"/>
              </a:spcAft>
              <a:buClr>
                <a:schemeClr val="dk1"/>
              </a:buClr>
              <a:buSzPct val="100000"/>
              <a:buNone/>
            </a:pPr>
            <a:r>
              <a:t/>
            </a:r>
            <a:endParaRPr sz="2400"/>
          </a:p>
          <a:p>
            <a:pPr indent="-228600" lvl="0" marL="228600" rtl="0" algn="l">
              <a:lnSpc>
                <a:spcPct val="90000"/>
              </a:lnSpc>
              <a:spcBef>
                <a:spcPts val="1000"/>
              </a:spcBef>
              <a:spcAft>
                <a:spcPts val="0"/>
              </a:spcAft>
              <a:buClr>
                <a:srgbClr val="0000CC"/>
              </a:buClr>
              <a:buSzPct val="100000"/>
              <a:buChar char="•"/>
            </a:pPr>
            <a:r>
              <a:rPr b="1" lang="en-US" sz="2400">
                <a:solidFill>
                  <a:srgbClr val="0000CC"/>
                </a:solidFill>
              </a:rPr>
              <a:t>Convert Hexadecimal number</a:t>
            </a:r>
            <a:r>
              <a:rPr b="1" lang="en-US" sz="2400"/>
              <a:t> </a:t>
            </a:r>
            <a:r>
              <a:rPr b="1" lang="en-US" sz="2400">
                <a:solidFill>
                  <a:srgbClr val="CC0000"/>
                </a:solidFill>
              </a:rPr>
              <a:t>16</a:t>
            </a:r>
            <a:r>
              <a:rPr b="1" lang="en-US" sz="2400"/>
              <a:t> </a:t>
            </a:r>
            <a:r>
              <a:rPr b="1" lang="en-US" sz="2400">
                <a:solidFill>
                  <a:srgbClr val="0000CC"/>
                </a:solidFill>
              </a:rPr>
              <a:t>to Decimal</a:t>
            </a:r>
            <a:endParaRPr b="1" sz="2400"/>
          </a:p>
          <a:p>
            <a:pPr indent="-87629" lvl="0" marL="228600" rtl="0" algn="l">
              <a:lnSpc>
                <a:spcPct val="90000"/>
              </a:lnSpc>
              <a:spcBef>
                <a:spcPts val="1000"/>
              </a:spcBef>
              <a:spcAft>
                <a:spcPts val="0"/>
              </a:spcAft>
              <a:buClr>
                <a:schemeClr val="dk1"/>
              </a:buClr>
              <a:buSzPct val="100000"/>
              <a:buNone/>
            </a:pPr>
            <a:r>
              <a:t/>
            </a:r>
            <a:endParaRPr sz="2400"/>
          </a:p>
          <a:p>
            <a:pPr indent="-87629" lvl="0" marL="228600" rtl="0" algn="l">
              <a:lnSpc>
                <a:spcPct val="90000"/>
              </a:lnSpc>
              <a:spcBef>
                <a:spcPts val="1000"/>
              </a:spcBef>
              <a:spcAft>
                <a:spcPts val="0"/>
              </a:spcAft>
              <a:buClr>
                <a:schemeClr val="dk1"/>
              </a:buClr>
              <a:buSzPct val="100000"/>
              <a:buNone/>
            </a:pPr>
            <a:r>
              <a:t/>
            </a:r>
            <a:endParaRPr sz="2400"/>
          </a:p>
          <a:p>
            <a:pPr indent="-228600" lvl="0" marL="228600" rtl="0" algn="l">
              <a:lnSpc>
                <a:spcPct val="90000"/>
              </a:lnSpc>
              <a:spcBef>
                <a:spcPts val="1000"/>
              </a:spcBef>
              <a:spcAft>
                <a:spcPts val="0"/>
              </a:spcAft>
              <a:buClr>
                <a:srgbClr val="0000CC"/>
              </a:buClr>
              <a:buSzPct val="100000"/>
              <a:buChar char="•"/>
            </a:pPr>
            <a:r>
              <a:rPr b="1" lang="en-US" sz="2400">
                <a:solidFill>
                  <a:srgbClr val="0000CC"/>
                </a:solidFill>
              </a:rPr>
              <a:t>Convert Decimal</a:t>
            </a:r>
            <a:r>
              <a:rPr b="1" lang="en-US" sz="2400">
                <a:solidFill>
                  <a:srgbClr val="CC0000"/>
                </a:solidFill>
              </a:rPr>
              <a:t> 63</a:t>
            </a:r>
            <a:r>
              <a:rPr b="1" lang="en-US" sz="2400"/>
              <a:t> </a:t>
            </a:r>
            <a:r>
              <a:rPr b="1" lang="en-US" sz="2400">
                <a:solidFill>
                  <a:srgbClr val="0000CC"/>
                </a:solidFill>
              </a:rPr>
              <a:t>to Hexadecimal</a:t>
            </a:r>
            <a:endParaRPr/>
          </a:p>
          <a:p>
            <a:pPr indent="-87629" lvl="0" marL="228600" rtl="0" algn="l">
              <a:lnSpc>
                <a:spcPct val="90000"/>
              </a:lnSpc>
              <a:spcBef>
                <a:spcPts val="1000"/>
              </a:spcBef>
              <a:spcAft>
                <a:spcPts val="0"/>
              </a:spcAft>
              <a:buClr>
                <a:schemeClr val="dk1"/>
              </a:buClr>
              <a:buSzPct val="100000"/>
              <a:buNone/>
            </a:pPr>
            <a:r>
              <a:t/>
            </a:r>
            <a:endParaRPr sz="2400"/>
          </a:p>
          <a:p>
            <a:pPr indent="-87629" lvl="0" marL="228600" rtl="0" algn="l">
              <a:lnSpc>
                <a:spcPct val="90000"/>
              </a:lnSpc>
              <a:spcBef>
                <a:spcPts val="1000"/>
              </a:spcBef>
              <a:spcAft>
                <a:spcPts val="0"/>
              </a:spcAft>
              <a:buClr>
                <a:schemeClr val="dk1"/>
              </a:buClr>
              <a:buSzPct val="100000"/>
              <a:buNone/>
            </a:pPr>
            <a:r>
              <a:t/>
            </a:r>
            <a:endParaRPr sz="2400"/>
          </a:p>
          <a:p>
            <a:pPr indent="-228600" lvl="0" marL="228600" rtl="0" algn="l">
              <a:lnSpc>
                <a:spcPct val="90000"/>
              </a:lnSpc>
              <a:spcBef>
                <a:spcPts val="1000"/>
              </a:spcBef>
              <a:spcAft>
                <a:spcPts val="0"/>
              </a:spcAft>
              <a:buClr>
                <a:srgbClr val="0000CC"/>
              </a:buClr>
              <a:buSzPct val="100000"/>
              <a:buChar char="•"/>
            </a:pPr>
            <a:r>
              <a:rPr b="1" lang="en-US" sz="2400">
                <a:solidFill>
                  <a:srgbClr val="0000CC"/>
                </a:solidFill>
              </a:rPr>
              <a:t>Convert Decimal</a:t>
            </a:r>
            <a:r>
              <a:rPr b="1" lang="en-US" sz="2400">
                <a:solidFill>
                  <a:srgbClr val="CC0000"/>
                </a:solidFill>
              </a:rPr>
              <a:t> 41.915</a:t>
            </a:r>
            <a:r>
              <a:rPr b="1" lang="en-US" sz="2400"/>
              <a:t> </a:t>
            </a:r>
            <a:r>
              <a:rPr b="1" lang="en-US" sz="2400">
                <a:solidFill>
                  <a:srgbClr val="0000CC"/>
                </a:solidFill>
              </a:rPr>
              <a:t>to Binary</a:t>
            </a:r>
            <a:endParaRPr/>
          </a:p>
          <a:p>
            <a:pPr indent="-87629" lvl="0" marL="228600" rtl="0" algn="l">
              <a:lnSpc>
                <a:spcPct val="90000"/>
              </a:lnSpc>
              <a:spcBef>
                <a:spcPts val="1000"/>
              </a:spcBef>
              <a:spcAft>
                <a:spcPts val="0"/>
              </a:spcAft>
              <a:buClr>
                <a:schemeClr val="dk1"/>
              </a:buClr>
              <a:buSzPct val="100000"/>
              <a:buNone/>
            </a:pPr>
            <a:r>
              <a:t/>
            </a:r>
            <a:endParaRPr sz="2400"/>
          </a:p>
          <a:p>
            <a:pPr indent="-87629" lvl="0" marL="228600" rtl="0" algn="l">
              <a:lnSpc>
                <a:spcPct val="90000"/>
              </a:lnSpc>
              <a:spcBef>
                <a:spcPts val="1000"/>
              </a:spcBef>
              <a:spcAft>
                <a:spcPts val="0"/>
              </a:spcAft>
              <a:buClr>
                <a:schemeClr val="dk1"/>
              </a:buClr>
              <a:buSzPct val="100000"/>
              <a:buNone/>
            </a:pPr>
            <a:r>
              <a:t/>
            </a:r>
            <a:endParaRPr sz="2400"/>
          </a:p>
          <a:p>
            <a:pPr indent="-228600" lvl="0" marL="228600" rtl="0" algn="l">
              <a:lnSpc>
                <a:spcPct val="90000"/>
              </a:lnSpc>
              <a:spcBef>
                <a:spcPts val="1000"/>
              </a:spcBef>
              <a:spcAft>
                <a:spcPts val="0"/>
              </a:spcAft>
              <a:buClr>
                <a:srgbClr val="0000CC"/>
              </a:buClr>
              <a:buSzPct val="100000"/>
              <a:buChar char="•"/>
            </a:pPr>
            <a:r>
              <a:rPr b="1" lang="en-US" sz="2400">
                <a:solidFill>
                  <a:srgbClr val="0000CC"/>
                </a:solidFill>
              </a:rPr>
              <a:t>Convert hexadecimal </a:t>
            </a:r>
            <a:r>
              <a:rPr b="1" lang="en-US" sz="2400">
                <a:solidFill>
                  <a:srgbClr val="C00000"/>
                </a:solidFill>
              </a:rPr>
              <a:t>7FD6</a:t>
            </a:r>
            <a:r>
              <a:rPr b="1" lang="en-US" sz="2400"/>
              <a:t> </a:t>
            </a:r>
            <a:r>
              <a:rPr b="1" lang="en-US" sz="2400">
                <a:solidFill>
                  <a:srgbClr val="0000CC"/>
                </a:solidFill>
              </a:rPr>
              <a:t>to Octal          </a:t>
            </a:r>
            <a:endParaRPr/>
          </a:p>
          <a:p>
            <a:pPr indent="-87629" lvl="0" marL="228600" rtl="0" algn="l">
              <a:lnSpc>
                <a:spcPct val="90000"/>
              </a:lnSpc>
              <a:spcBef>
                <a:spcPts val="1000"/>
              </a:spcBef>
              <a:spcAft>
                <a:spcPts val="0"/>
              </a:spcAft>
              <a:buClr>
                <a:schemeClr val="dk1"/>
              </a:buClr>
              <a:buSzPct val="100000"/>
              <a:buNone/>
            </a:pPr>
            <a:r>
              <a:t/>
            </a:r>
            <a:endParaRPr/>
          </a:p>
          <a:p>
            <a:pPr indent="-87629" lvl="0" marL="228600" rtl="0" algn="l">
              <a:lnSpc>
                <a:spcPct val="90000"/>
              </a:lnSpc>
              <a:spcBef>
                <a:spcPts val="1000"/>
              </a:spcBef>
              <a:spcAft>
                <a:spcPts val="0"/>
              </a:spcAft>
              <a:buClr>
                <a:schemeClr val="dk1"/>
              </a:buClr>
              <a:buSzPct val="100000"/>
              <a:buNone/>
            </a:pPr>
            <a:r>
              <a:t/>
            </a:r>
            <a:endParaRPr/>
          </a:p>
        </p:txBody>
      </p:sp>
      <p:graphicFrame>
        <p:nvGraphicFramePr>
          <p:cNvPr id="527" name="Google Shape;527;p40"/>
          <p:cNvGraphicFramePr/>
          <p:nvPr/>
        </p:nvGraphicFramePr>
        <p:xfrm>
          <a:off x="10724882" y="190500"/>
          <a:ext cx="677863" cy="1219200"/>
        </p:xfrm>
        <a:graphic>
          <a:graphicData uri="http://schemas.openxmlformats.org/presentationml/2006/ole">
            <mc:AlternateContent>
              <mc:Choice Requires="v">
                <p:oleObj r:id="rId4" imgH="1219200" imgW="677863" progId="MS_ClipArt_Gallery.2" spid="_x0000_s1">
                  <p:embed/>
                </p:oleObj>
              </mc:Choice>
              <mc:Fallback>
                <p:oleObj r:id="rId5" imgH="1219200" imgW="677863" progId="MS_ClipArt_Gallery.2">
                  <p:embed/>
                  <p:pic>
                    <p:nvPicPr>
                      <p:cNvPr id="527" name="Google Shape;527;p40"/>
                      <p:cNvPicPr preferRelativeResize="0"/>
                      <p:nvPr/>
                    </p:nvPicPr>
                    <p:blipFill rotWithShape="1">
                      <a:blip r:embed="rId6">
                        <a:alphaModFix/>
                      </a:blip>
                      <a:srcRect b="0" l="0" r="0" t="0"/>
                      <a:stretch/>
                    </p:blipFill>
                    <p:spPr>
                      <a:xfrm>
                        <a:off x="10724882" y="190500"/>
                        <a:ext cx="677863" cy="1219200"/>
                      </a:xfrm>
                      <a:prstGeom prst="rect">
                        <a:avLst/>
                      </a:prstGeom>
                      <a:noFill/>
                      <a:ln>
                        <a:noFill/>
                      </a:ln>
                    </p:spPr>
                  </p:pic>
                </p:oleObj>
              </mc:Fallback>
            </mc:AlternateContent>
          </a:graphicData>
        </a:graphic>
      </p:graphicFrame>
      <p:sp>
        <p:nvSpPr>
          <p:cNvPr id="528" name="Google Shape;528;p40"/>
          <p:cNvSpPr/>
          <p:nvPr/>
        </p:nvSpPr>
        <p:spPr>
          <a:xfrm>
            <a:off x="7075201" y="1880869"/>
            <a:ext cx="2808287" cy="457200"/>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folHlink"/>
              </a:buClr>
              <a:buSzPts val="1800"/>
              <a:buFont typeface="Arial"/>
              <a:buNone/>
            </a:pPr>
            <a:r>
              <a:rPr b="1" i="0" lang="en-US" sz="2400" u="none" cap="none" strike="noStrike">
                <a:solidFill>
                  <a:srgbClr val="FFFF00"/>
                </a:solidFill>
                <a:latin typeface="Times New Roman"/>
                <a:ea typeface="Times New Roman"/>
                <a:cs typeface="Times New Roman"/>
                <a:sym typeface="Times New Roman"/>
              </a:rPr>
              <a:t>1010   0110 (Binary)</a:t>
            </a:r>
            <a:endParaRPr b="0" i="0" sz="1400" u="none" cap="none" strike="noStrike">
              <a:solidFill>
                <a:srgbClr val="000000"/>
              </a:solidFill>
              <a:latin typeface="Arial"/>
              <a:ea typeface="Arial"/>
              <a:cs typeface="Arial"/>
              <a:sym typeface="Arial"/>
            </a:endParaRPr>
          </a:p>
        </p:txBody>
      </p:sp>
      <p:pic>
        <p:nvPicPr>
          <p:cNvPr id="529" name="Google Shape;529;p40"/>
          <p:cNvPicPr preferRelativeResize="0"/>
          <p:nvPr/>
        </p:nvPicPr>
        <p:blipFill rotWithShape="1">
          <a:blip r:embed="rId7">
            <a:alphaModFix/>
          </a:blip>
          <a:srcRect b="0" l="0" r="0" t="0"/>
          <a:stretch/>
        </p:blipFill>
        <p:spPr>
          <a:xfrm>
            <a:off x="7113998" y="2688763"/>
            <a:ext cx="2113257" cy="780185"/>
          </a:xfrm>
          <a:prstGeom prst="rect">
            <a:avLst/>
          </a:prstGeom>
          <a:noFill/>
          <a:ln>
            <a:noFill/>
          </a:ln>
        </p:spPr>
      </p:pic>
      <p:sp>
        <p:nvSpPr>
          <p:cNvPr id="530" name="Google Shape;530;p40"/>
          <p:cNvSpPr/>
          <p:nvPr/>
        </p:nvSpPr>
        <p:spPr>
          <a:xfrm>
            <a:off x="6247771" y="4010382"/>
            <a:ext cx="2501900" cy="46672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6FF"/>
              </a:buClr>
              <a:buSzPts val="1800"/>
              <a:buFont typeface="Arial"/>
              <a:buNone/>
            </a:pPr>
            <a:r>
              <a:rPr b="1" i="0" lang="en-US" sz="2400" u="none" cap="none" strike="noStrike">
                <a:solidFill>
                  <a:srgbClr val="FFFF00"/>
                </a:solidFill>
                <a:latin typeface="Times New Roman"/>
                <a:ea typeface="Times New Roman"/>
                <a:cs typeface="Times New Roman"/>
                <a:sym typeface="Times New Roman"/>
              </a:rPr>
              <a:t>3F (Hexadecimal)</a:t>
            </a:r>
            <a:endParaRPr b="0" i="0" sz="1400" u="none" cap="none" strike="noStrike">
              <a:solidFill>
                <a:srgbClr val="000000"/>
              </a:solidFill>
              <a:latin typeface="Arial"/>
              <a:ea typeface="Arial"/>
              <a:cs typeface="Arial"/>
              <a:sym typeface="Arial"/>
            </a:endParaRPr>
          </a:p>
        </p:txBody>
      </p:sp>
      <p:sp>
        <p:nvSpPr>
          <p:cNvPr id="531" name="Google Shape;531;p40"/>
          <p:cNvSpPr/>
          <p:nvPr/>
        </p:nvSpPr>
        <p:spPr>
          <a:xfrm>
            <a:off x="6250229" y="5139749"/>
            <a:ext cx="1920398"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6FF"/>
              </a:buClr>
              <a:buSzPts val="1800"/>
              <a:buFont typeface="Arial"/>
              <a:buNone/>
            </a:pPr>
            <a:r>
              <a:rPr b="1" i="0" lang="en-US" sz="2400" u="none" cap="none" strike="noStrike">
                <a:solidFill>
                  <a:srgbClr val="FFFF00"/>
                </a:solidFill>
                <a:latin typeface="Times New Roman"/>
                <a:ea typeface="Times New Roman"/>
                <a:cs typeface="Times New Roman"/>
                <a:sym typeface="Times New Roman"/>
              </a:rPr>
              <a:t>101001.11101</a:t>
            </a:r>
            <a:endParaRPr b="0" i="0" sz="1400" u="none" cap="none" strike="noStrike">
              <a:solidFill>
                <a:srgbClr val="000000"/>
              </a:solidFill>
              <a:latin typeface="Arial"/>
              <a:ea typeface="Arial"/>
              <a:cs typeface="Arial"/>
              <a:sym typeface="Arial"/>
            </a:endParaRPr>
          </a:p>
        </p:txBody>
      </p:sp>
      <p:sp>
        <p:nvSpPr>
          <p:cNvPr id="532" name="Google Shape;53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533" name="Google Shape;53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34" name="Google Shape;534;p40"/>
          <p:cNvSpPr/>
          <p:nvPr/>
        </p:nvSpPr>
        <p:spPr>
          <a:xfrm>
            <a:off x="6250229" y="6013995"/>
            <a:ext cx="1304044"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folHlink"/>
              </a:buClr>
              <a:buSzPts val="1800"/>
              <a:buFont typeface="Arial"/>
              <a:buNone/>
            </a:pPr>
            <a:r>
              <a:rPr b="1" i="0" lang="en-US" sz="2400" u="none" cap="none" strike="noStrike">
                <a:solidFill>
                  <a:srgbClr val="FFFF00"/>
                </a:solidFill>
                <a:latin typeface="Times New Roman"/>
                <a:ea typeface="Times New Roman"/>
                <a:cs typeface="Times New Roman"/>
                <a:sym typeface="Times New Roman"/>
              </a:rPr>
              <a:t>  77726</a:t>
            </a:r>
            <a:endParaRPr b="0" i="0" sz="1400" u="none" cap="none" strike="noStrike">
              <a:solidFill>
                <a:srgbClr val="000000"/>
              </a:solidFill>
              <a:latin typeface="Arial"/>
              <a:ea typeface="Arial"/>
              <a:cs typeface="Arial"/>
              <a:sym typeface="Arial"/>
            </a:endParaRPr>
          </a:p>
        </p:txBody>
      </p:sp>
      <p:pic>
        <p:nvPicPr>
          <p:cNvPr id="535" name="Google Shape;535;p40"/>
          <p:cNvPicPr preferRelativeResize="0"/>
          <p:nvPr/>
        </p:nvPicPr>
        <p:blipFill rotWithShape="1">
          <a:blip r:embed="rId8">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500"/>
                                        <p:tgtEl>
                                          <p:spTgt spid="5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500"/>
                                        <p:tgtEl>
                                          <p:spTgt spid="5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500"/>
                                        <p:tgtEl>
                                          <p:spTgt spid="5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500"/>
                                        <p:tgtEl>
                                          <p:spTgt spid="5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500"/>
                                        <p:tgtEl>
                                          <p:spTgt spid="5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1"/>
          <p:cNvSpPr txBox="1"/>
          <p:nvPr>
            <p:ph type="title"/>
          </p:nvPr>
        </p:nvSpPr>
        <p:spPr>
          <a:xfrm>
            <a:off x="1640156" y="313392"/>
            <a:ext cx="8911687" cy="74105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Takeaway</a:t>
            </a:r>
            <a:endParaRPr sz="2400"/>
          </a:p>
        </p:txBody>
      </p:sp>
      <p:sp>
        <p:nvSpPr>
          <p:cNvPr id="541" name="Google Shape;541;p41"/>
          <p:cNvSpPr txBox="1"/>
          <p:nvPr>
            <p:ph idx="1" type="body"/>
          </p:nvPr>
        </p:nvSpPr>
        <p:spPr>
          <a:xfrm>
            <a:off x="1356852" y="1631323"/>
            <a:ext cx="9500059" cy="377762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2060"/>
              </a:buClr>
              <a:buSzPts val="2400"/>
              <a:buChar char="•"/>
            </a:pPr>
            <a:r>
              <a:rPr b="1" lang="en-US" sz="2400">
                <a:solidFill>
                  <a:srgbClr val="002060"/>
                </a:solidFill>
              </a:rPr>
              <a:t>Digital computers are implemented via logic circuits and thus represent </a:t>
            </a:r>
            <a:r>
              <a:rPr b="1" i="1" lang="en-US" sz="2400">
                <a:solidFill>
                  <a:srgbClr val="002060"/>
                </a:solidFill>
              </a:rPr>
              <a:t>all</a:t>
            </a:r>
            <a:r>
              <a:rPr b="1" lang="en-US" sz="2400">
                <a:solidFill>
                  <a:srgbClr val="002060"/>
                </a:solidFill>
              </a:rPr>
              <a:t> numbers in binary (base 2).</a:t>
            </a:r>
            <a:endParaRPr/>
          </a:p>
          <a:p>
            <a:pPr indent="0" lvl="0" marL="0" rtl="0" algn="l">
              <a:lnSpc>
                <a:spcPct val="90000"/>
              </a:lnSpc>
              <a:spcBef>
                <a:spcPts val="1000"/>
              </a:spcBef>
              <a:spcAft>
                <a:spcPts val="0"/>
              </a:spcAft>
              <a:buClr>
                <a:schemeClr val="dk1"/>
              </a:buClr>
              <a:buSzPts val="2400"/>
              <a:buNone/>
            </a:pPr>
            <a:r>
              <a:t/>
            </a:r>
            <a:endParaRPr b="1" sz="2400">
              <a:solidFill>
                <a:srgbClr val="002060"/>
              </a:solidFill>
            </a:endParaRPr>
          </a:p>
          <a:p>
            <a:pPr indent="-228600" lvl="0" marL="228600" rtl="0" algn="l">
              <a:lnSpc>
                <a:spcPct val="90000"/>
              </a:lnSpc>
              <a:spcBef>
                <a:spcPts val="1000"/>
              </a:spcBef>
              <a:spcAft>
                <a:spcPts val="0"/>
              </a:spcAft>
              <a:buClr>
                <a:srgbClr val="002060"/>
              </a:buClr>
              <a:buSzPts val="2400"/>
              <a:buChar char="•"/>
            </a:pPr>
            <a:r>
              <a:rPr b="1" lang="en-US" sz="2400">
                <a:solidFill>
                  <a:srgbClr val="002060"/>
                </a:solidFill>
              </a:rPr>
              <a:t>We (humans) often write numbers as decimal and hexadecimal for convenience, so need to be able to convert to binary and back (to understand what computer is doing!).</a:t>
            </a:r>
            <a:endParaRPr/>
          </a:p>
          <a:p>
            <a:pPr indent="-76200" lvl="0" marL="228600" rtl="0" algn="l">
              <a:lnSpc>
                <a:spcPct val="90000"/>
              </a:lnSpc>
              <a:spcBef>
                <a:spcPts val="1000"/>
              </a:spcBef>
              <a:spcAft>
                <a:spcPts val="0"/>
              </a:spcAft>
              <a:buClr>
                <a:schemeClr val="dk1"/>
              </a:buClr>
              <a:buSzPts val="2400"/>
              <a:buNone/>
            </a:pPr>
            <a:r>
              <a:t/>
            </a:r>
            <a:endParaRPr/>
          </a:p>
        </p:txBody>
      </p:sp>
      <p:sp>
        <p:nvSpPr>
          <p:cNvPr id="542" name="Google Shape;54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543" name="Google Shape;54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44" name="Google Shape;544;p41"/>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2"/>
          <p:cNvSpPr txBox="1"/>
          <p:nvPr>
            <p:ph type="title"/>
          </p:nvPr>
        </p:nvSpPr>
        <p:spPr>
          <a:xfrm>
            <a:off x="1445342" y="357067"/>
            <a:ext cx="10038735" cy="85230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Representation of Unsigned and Signed Integers </a:t>
            </a:r>
            <a:endParaRPr/>
          </a:p>
        </p:txBody>
      </p:sp>
      <p:sp>
        <p:nvSpPr>
          <p:cNvPr id="550" name="Google Shape;55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551" name="Google Shape;55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52" name="Google Shape;552;p42"/>
          <p:cNvSpPr txBox="1"/>
          <p:nvPr>
            <p:ph idx="1" type="body"/>
          </p:nvPr>
        </p:nvSpPr>
        <p:spPr>
          <a:xfrm>
            <a:off x="796692" y="1327354"/>
            <a:ext cx="10677272" cy="502899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US" sz="2800"/>
              <a:t>Are the negative numbers just numbers with a minus sign in the front? This is probably true…but there are issues to represent negative numbers in computing systems</a:t>
            </a:r>
            <a:endParaRPr/>
          </a:p>
          <a:p>
            <a:pPr indent="-228600" lvl="0" marL="228600" rtl="0" algn="l">
              <a:lnSpc>
                <a:spcPct val="150000"/>
              </a:lnSpc>
              <a:spcBef>
                <a:spcPts val="1000"/>
              </a:spcBef>
              <a:spcAft>
                <a:spcPts val="0"/>
              </a:spcAft>
              <a:buClr>
                <a:srgbClr val="548135"/>
              </a:buClr>
              <a:buSzPts val="2800"/>
              <a:buChar char="•"/>
            </a:pPr>
            <a:r>
              <a:rPr b="1" lang="en-US" sz="2800">
                <a:solidFill>
                  <a:srgbClr val="548135"/>
                </a:solidFill>
              </a:rPr>
              <a:t>Common schemas:</a:t>
            </a:r>
            <a:endParaRPr/>
          </a:p>
          <a:p>
            <a:pPr indent="-228600" lvl="1" marL="685800" rtl="0" algn="l">
              <a:lnSpc>
                <a:spcPct val="15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Sign-magnitude</a:t>
            </a:r>
            <a:endParaRPr/>
          </a:p>
          <a:p>
            <a:pPr indent="-228600" lvl="1" marL="685800" rtl="0" algn="l">
              <a:lnSpc>
                <a:spcPct val="15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Complementary representations:</a:t>
            </a:r>
            <a:endParaRPr/>
          </a:p>
          <a:p>
            <a:pPr indent="-228600" lvl="2" marL="1143000" rtl="0" algn="l">
              <a:lnSpc>
                <a:spcPct val="150000"/>
              </a:lnSpc>
              <a:spcBef>
                <a:spcPts val="500"/>
              </a:spcBef>
              <a:spcAft>
                <a:spcPts val="0"/>
              </a:spcAft>
              <a:buClr>
                <a:schemeClr val="dk1"/>
              </a:buClr>
              <a:buSzPts val="2000"/>
              <a:buChar char="•"/>
            </a:pPr>
            <a:r>
              <a:rPr lang="en-US" sz="2000">
                <a:solidFill>
                  <a:schemeClr val="dk1"/>
                </a:solidFill>
                <a:latin typeface="Times New Roman"/>
                <a:ea typeface="Times New Roman"/>
                <a:cs typeface="Times New Roman"/>
                <a:sym typeface="Times New Roman"/>
              </a:rPr>
              <a:t>1’s complement</a:t>
            </a:r>
            <a:endParaRPr/>
          </a:p>
          <a:p>
            <a:pPr indent="-228600" lvl="2" marL="1143000" rtl="0" algn="l">
              <a:lnSpc>
                <a:spcPct val="150000"/>
              </a:lnSpc>
              <a:spcBef>
                <a:spcPts val="500"/>
              </a:spcBef>
              <a:spcAft>
                <a:spcPts val="0"/>
              </a:spcAft>
              <a:buClr>
                <a:schemeClr val="dk1"/>
              </a:buClr>
              <a:buSzPts val="2000"/>
              <a:buChar char="•"/>
            </a:pPr>
            <a:r>
              <a:rPr b="1" i="1" lang="en-US" sz="2000">
                <a:latin typeface="Times New Roman"/>
                <a:ea typeface="Times New Roman"/>
                <a:cs typeface="Times New Roman"/>
                <a:sym typeface="Times New Roman"/>
              </a:rPr>
              <a:t>2’s complement – most common &amp; important</a:t>
            </a:r>
            <a:endParaRPr/>
          </a:p>
        </p:txBody>
      </p:sp>
      <p:pic>
        <p:nvPicPr>
          <p:cNvPr id="553" name="Google Shape;553;p42"/>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3"/>
          <p:cNvSpPr txBox="1"/>
          <p:nvPr>
            <p:ph type="title"/>
          </p:nvPr>
        </p:nvSpPr>
        <p:spPr>
          <a:xfrm>
            <a:off x="1637071" y="170924"/>
            <a:ext cx="9542206" cy="128089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First Attempt: Sign/Magnitude Representation</a:t>
            </a:r>
            <a:endParaRPr/>
          </a:p>
        </p:txBody>
      </p:sp>
      <p:sp>
        <p:nvSpPr>
          <p:cNvPr id="559" name="Google Shape;55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560" name="Google Shape;560;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61" name="Google Shape;561;p43"/>
          <p:cNvSpPr txBox="1"/>
          <p:nvPr>
            <p:ph idx="1" type="body"/>
          </p:nvPr>
        </p:nvSpPr>
        <p:spPr>
          <a:xfrm>
            <a:off x="1687691" y="1661652"/>
            <a:ext cx="8915400" cy="431636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sz="2800"/>
              <a:t>First Attempt: </a:t>
            </a:r>
            <a:r>
              <a:rPr b="1" lang="en-US" sz="2800">
                <a:solidFill>
                  <a:srgbClr val="8DA9DB"/>
                </a:solidFill>
              </a:rPr>
              <a:t>Sign/Magnitude Representation</a:t>
            </a:r>
            <a:endParaRPr/>
          </a:p>
          <a:p>
            <a:pPr indent="-228600" lvl="1" marL="685800" rtl="0" algn="l">
              <a:lnSpc>
                <a:spcPct val="90000"/>
              </a:lnSpc>
              <a:spcBef>
                <a:spcPts val="500"/>
              </a:spcBef>
              <a:spcAft>
                <a:spcPts val="0"/>
              </a:spcAft>
              <a:buClr>
                <a:schemeClr val="dk1"/>
              </a:buClr>
              <a:buSzPts val="2400"/>
              <a:buChar char="•"/>
            </a:pPr>
            <a:r>
              <a:rPr b="1" lang="en-US" sz="2400"/>
              <a:t>1 bit for sign (0=positive, 1=negative)</a:t>
            </a:r>
            <a:endParaRPr/>
          </a:p>
          <a:p>
            <a:pPr indent="-228600" lvl="1" marL="685800" rtl="0" algn="l">
              <a:lnSpc>
                <a:spcPct val="90000"/>
              </a:lnSpc>
              <a:spcBef>
                <a:spcPts val="500"/>
              </a:spcBef>
              <a:spcAft>
                <a:spcPts val="0"/>
              </a:spcAft>
              <a:buClr>
                <a:schemeClr val="dk1"/>
              </a:buClr>
              <a:buSzPts val="2400"/>
              <a:buChar char="•"/>
            </a:pPr>
            <a:r>
              <a:rPr b="1" lang="en-US" sz="2400"/>
              <a:t>The sign bit is the left-most bit in a signed binary number</a:t>
            </a:r>
            <a:endParaRPr/>
          </a:p>
          <a:p>
            <a:pPr indent="-228600" lvl="1" marL="685800" rtl="0" algn="l">
              <a:lnSpc>
                <a:spcPct val="90000"/>
              </a:lnSpc>
              <a:spcBef>
                <a:spcPts val="500"/>
              </a:spcBef>
              <a:spcAft>
                <a:spcPts val="0"/>
              </a:spcAft>
              <a:buClr>
                <a:schemeClr val="dk1"/>
              </a:buClr>
              <a:buSzPts val="2400"/>
              <a:buChar char="•"/>
            </a:pPr>
            <a:r>
              <a:rPr b="1" lang="en-US" sz="2400"/>
              <a:t>N-1 bits for magnitude</a:t>
            </a:r>
            <a:endParaRPr/>
          </a:p>
          <a:p>
            <a:pPr indent="-76200" lvl="1" marL="685800" rtl="0" algn="l">
              <a:lnSpc>
                <a:spcPct val="90000"/>
              </a:lnSpc>
              <a:spcBef>
                <a:spcPts val="500"/>
              </a:spcBef>
              <a:spcAft>
                <a:spcPts val="0"/>
              </a:spcAft>
              <a:buClr>
                <a:schemeClr val="dk1"/>
              </a:buClr>
              <a:buSzPts val="2400"/>
              <a:buNone/>
            </a:pPr>
            <a:r>
              <a:t/>
            </a:r>
            <a:endParaRPr b="1" sz="2400"/>
          </a:p>
          <a:p>
            <a:pPr indent="-228600" lvl="0" marL="228600" rtl="0" algn="l">
              <a:lnSpc>
                <a:spcPct val="90000"/>
              </a:lnSpc>
              <a:spcBef>
                <a:spcPts val="1000"/>
              </a:spcBef>
              <a:spcAft>
                <a:spcPts val="0"/>
              </a:spcAft>
              <a:buClr>
                <a:schemeClr val="dk1"/>
              </a:buClr>
              <a:buSzPts val="2800"/>
              <a:buChar char="•"/>
            </a:pPr>
            <a:r>
              <a:rPr b="1" lang="en-US" sz="2800"/>
              <a:t>Problem?</a:t>
            </a:r>
            <a:endParaRPr/>
          </a:p>
          <a:p>
            <a:pPr indent="-228600" lvl="1" marL="685800" rtl="0" algn="l">
              <a:lnSpc>
                <a:spcPct val="90000"/>
              </a:lnSpc>
              <a:spcBef>
                <a:spcPts val="500"/>
              </a:spcBef>
              <a:spcAft>
                <a:spcPts val="0"/>
              </a:spcAft>
              <a:buClr>
                <a:schemeClr val="dk1"/>
              </a:buClr>
              <a:buSzPts val="2400"/>
              <a:buChar char="•"/>
            </a:pPr>
            <a:r>
              <a:rPr b="1" lang="en-US" sz="2400"/>
              <a:t>Two zero’s: +0 different than -0 </a:t>
            </a:r>
            <a:endParaRPr/>
          </a:p>
          <a:p>
            <a:pPr indent="-228600" lvl="1" marL="685800" rtl="0" algn="l">
              <a:lnSpc>
                <a:spcPct val="90000"/>
              </a:lnSpc>
              <a:spcBef>
                <a:spcPts val="500"/>
              </a:spcBef>
              <a:spcAft>
                <a:spcPts val="0"/>
              </a:spcAft>
              <a:buClr>
                <a:schemeClr val="dk1"/>
              </a:buClr>
              <a:buSzPts val="2400"/>
              <a:buChar char="•"/>
            </a:pPr>
            <a:r>
              <a:rPr b="1" lang="en-US" sz="2400"/>
              <a:t>Complicated circuits</a:t>
            </a:r>
            <a:endParaRPr/>
          </a:p>
        </p:txBody>
      </p:sp>
      <p:pic>
        <p:nvPicPr>
          <p:cNvPr descr="IBM 7090 Data Processing System" id="562" name="Google Shape;562;p43"/>
          <p:cNvPicPr preferRelativeResize="0"/>
          <p:nvPr/>
        </p:nvPicPr>
        <p:blipFill rotWithShape="1">
          <a:blip r:embed="rId3">
            <a:alphaModFix/>
          </a:blip>
          <a:srcRect b="0" l="0" r="0" t="0"/>
          <a:stretch/>
        </p:blipFill>
        <p:spPr>
          <a:xfrm>
            <a:off x="7671851" y="3877902"/>
            <a:ext cx="4219575" cy="2543175"/>
          </a:xfrm>
          <a:prstGeom prst="rect">
            <a:avLst/>
          </a:prstGeom>
          <a:noFill/>
          <a:ln>
            <a:noFill/>
          </a:ln>
        </p:spPr>
      </p:pic>
      <p:sp>
        <p:nvSpPr>
          <p:cNvPr id="563" name="Google Shape;563;p43"/>
          <p:cNvSpPr/>
          <p:nvPr/>
        </p:nvSpPr>
        <p:spPr>
          <a:xfrm>
            <a:off x="8811578" y="6051745"/>
            <a:ext cx="10983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IBM 7090</a:t>
            </a:r>
            <a:endParaRPr b="0" i="0" sz="1400" u="none" cap="none" strike="noStrike">
              <a:solidFill>
                <a:srgbClr val="000000"/>
              </a:solidFill>
              <a:latin typeface="Arial"/>
              <a:ea typeface="Arial"/>
              <a:cs typeface="Arial"/>
              <a:sym typeface="Arial"/>
            </a:endParaRPr>
          </a:p>
        </p:txBody>
      </p:sp>
      <p:pic>
        <p:nvPicPr>
          <p:cNvPr id="564" name="Google Shape;564;p43"/>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4"/>
          <p:cNvSpPr txBox="1"/>
          <p:nvPr>
            <p:ph type="title"/>
          </p:nvPr>
        </p:nvSpPr>
        <p:spPr>
          <a:xfrm>
            <a:off x="1809136" y="147337"/>
            <a:ext cx="8935624" cy="97354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Second Attempt: One’s complement</a:t>
            </a:r>
            <a:endParaRPr/>
          </a:p>
        </p:txBody>
      </p:sp>
      <p:sp>
        <p:nvSpPr>
          <p:cNvPr id="570" name="Google Shape;570;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571" name="Google Shape;57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72" name="Google Shape;572;p44"/>
          <p:cNvSpPr txBox="1"/>
          <p:nvPr/>
        </p:nvSpPr>
        <p:spPr>
          <a:xfrm>
            <a:off x="1611223" y="1232351"/>
            <a:ext cx="9408285" cy="489808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Second Attempt: One’s complement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60"/>
              </a:spcBef>
              <a:spcAft>
                <a:spcPts val="0"/>
              </a:spcAft>
              <a:buClr>
                <a:srgbClr val="5DD3FF"/>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Leading 0’s for positive and 1’s for negative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60"/>
              </a:spcBef>
              <a:spcAft>
                <a:spcPts val="0"/>
              </a:spcAft>
              <a:buClr>
                <a:srgbClr val="5DD3FF"/>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Negative numbers: complement the positive number</a:t>
            </a:r>
            <a:endParaRPr b="0" i="0" sz="1400" u="none" cap="none" strike="noStrike">
              <a:solidFill>
                <a:srgbClr val="000000"/>
              </a:solidFill>
              <a:latin typeface="Arial"/>
              <a:ea typeface="Arial"/>
              <a:cs typeface="Arial"/>
              <a:sym typeface="Arial"/>
            </a:endParaRPr>
          </a:p>
          <a:p>
            <a:pPr indent="-107950" lvl="1" marL="742950" marR="0" rtl="0" algn="l">
              <a:lnSpc>
                <a:spcPct val="100000"/>
              </a:lnSpc>
              <a:spcBef>
                <a:spcPts val="560"/>
              </a:spcBef>
              <a:spcAft>
                <a:spcPts val="0"/>
              </a:spcAft>
              <a:buClr>
                <a:srgbClr val="5DD3FF"/>
              </a:buClr>
              <a:buSzPts val="2800"/>
              <a:buFont typeface="Arial"/>
              <a:buNone/>
            </a:pPr>
            <a:r>
              <a:t/>
            </a:r>
            <a:endParaRPr b="1" i="0" sz="2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64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Problem?</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60"/>
              </a:spcBef>
              <a:spcAft>
                <a:spcPts val="0"/>
              </a:spcAft>
              <a:buClr>
                <a:srgbClr val="5DD3FF"/>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Two zero’s still: +0 different than -0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60"/>
              </a:spcBef>
              <a:spcAft>
                <a:spcPts val="0"/>
              </a:spcAft>
              <a:buClr>
                <a:srgbClr val="5DD3FF"/>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Complicated circuits</a:t>
            </a:r>
            <a:endParaRPr b="0" i="0" sz="1400" u="none" cap="none" strike="noStrike">
              <a:solidFill>
                <a:srgbClr val="000000"/>
              </a:solidFill>
              <a:latin typeface="Arial"/>
              <a:ea typeface="Arial"/>
              <a:cs typeface="Arial"/>
              <a:sym typeface="Arial"/>
            </a:endParaRPr>
          </a:p>
          <a:p>
            <a:pPr indent="-228600" lvl="2" marL="1143000" marR="0" rtl="0" algn="l">
              <a:lnSpc>
                <a:spcPct val="100000"/>
              </a:lnSpc>
              <a:spcBef>
                <a:spcPts val="480"/>
              </a:spcBef>
              <a:spcAft>
                <a:spcPts val="0"/>
              </a:spcAft>
              <a:buClr>
                <a:srgbClr val="5DD3FF"/>
              </a:buClr>
              <a:buSzPts val="2400"/>
              <a:buFont typeface="Calibri"/>
              <a:buChar char="–"/>
            </a:pPr>
            <a:r>
              <a:rPr b="1" i="0" lang="en-US" sz="2400" u="none" cap="none" strike="noStrike">
                <a:solidFill>
                  <a:schemeClr val="dk1"/>
                </a:solidFill>
                <a:latin typeface="Times New Roman"/>
                <a:ea typeface="Times New Roman"/>
                <a:cs typeface="Times New Roman"/>
                <a:sym typeface="Times New Roman"/>
              </a:rPr>
              <a:t>Carry is difficult</a:t>
            </a:r>
            <a:endParaRPr b="0" i="0" sz="1400" u="none" cap="none" strike="noStrike">
              <a:solidFill>
                <a:srgbClr val="000000"/>
              </a:solidFill>
              <a:latin typeface="Arial"/>
              <a:ea typeface="Arial"/>
              <a:cs typeface="Arial"/>
              <a:sym typeface="Arial"/>
            </a:endParaRPr>
          </a:p>
        </p:txBody>
      </p:sp>
      <p:sp>
        <p:nvSpPr>
          <p:cNvPr id="573" name="Google Shape;573;p44"/>
          <p:cNvSpPr txBox="1"/>
          <p:nvPr/>
        </p:nvSpPr>
        <p:spPr>
          <a:xfrm>
            <a:off x="8466426" y="2856205"/>
            <a:ext cx="1742785"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sng" cap="none" strike="noStrike">
                <a:solidFill>
                  <a:srgbClr val="C00000"/>
                </a:solidFill>
                <a:latin typeface="Calibri"/>
                <a:ea typeface="Calibri"/>
                <a:cs typeface="Calibri"/>
                <a:sym typeface="Calibri"/>
              </a:rPr>
              <a:t>0</a:t>
            </a:r>
            <a:r>
              <a:rPr b="0" i="0" lang="en-US" sz="3200" u="none" cap="none" strike="noStrike">
                <a:solidFill>
                  <a:srgbClr val="C00000"/>
                </a:solidFill>
                <a:latin typeface="Calibri"/>
                <a:ea typeface="Calibri"/>
                <a:cs typeface="Calibri"/>
                <a:sym typeface="Calibri"/>
              </a:rPr>
              <a:t>111 = 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sng" cap="none" strike="noStrike">
                <a:solidFill>
                  <a:srgbClr val="C00000"/>
                </a:solidFill>
                <a:latin typeface="Calibri"/>
                <a:ea typeface="Calibri"/>
                <a:cs typeface="Calibri"/>
                <a:sym typeface="Calibri"/>
              </a:rPr>
              <a:t>1</a:t>
            </a:r>
            <a:r>
              <a:rPr b="0" i="0" lang="en-US" sz="3200" u="none" cap="none" strike="noStrike">
                <a:solidFill>
                  <a:srgbClr val="C00000"/>
                </a:solidFill>
                <a:latin typeface="Calibri"/>
                <a:ea typeface="Calibri"/>
                <a:cs typeface="Calibri"/>
                <a:sym typeface="Calibri"/>
              </a:rPr>
              <a:t>000 = -7</a:t>
            </a:r>
            <a:endParaRPr b="0" i="0" sz="1400" u="none" cap="none" strike="noStrike">
              <a:solidFill>
                <a:srgbClr val="000000"/>
              </a:solidFill>
              <a:latin typeface="Arial"/>
              <a:ea typeface="Arial"/>
              <a:cs typeface="Arial"/>
              <a:sym typeface="Arial"/>
            </a:endParaRPr>
          </a:p>
        </p:txBody>
      </p:sp>
      <p:sp>
        <p:nvSpPr>
          <p:cNvPr id="574" name="Google Shape;574;p44"/>
          <p:cNvSpPr txBox="1"/>
          <p:nvPr/>
        </p:nvSpPr>
        <p:spPr>
          <a:xfrm>
            <a:off x="7991263" y="5053219"/>
            <a:ext cx="1822935"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sng" cap="none" strike="noStrike">
                <a:solidFill>
                  <a:srgbClr val="C00000"/>
                </a:solidFill>
                <a:latin typeface="Calibri"/>
                <a:ea typeface="Calibri"/>
                <a:cs typeface="Calibri"/>
                <a:sym typeface="Calibri"/>
              </a:rPr>
              <a:t>0</a:t>
            </a:r>
            <a:r>
              <a:rPr b="0" i="0" lang="en-US" sz="3200" u="none" cap="none" strike="noStrike">
                <a:solidFill>
                  <a:srgbClr val="C00000"/>
                </a:solidFill>
                <a:latin typeface="Calibri"/>
                <a:ea typeface="Calibri"/>
                <a:cs typeface="Calibri"/>
                <a:sym typeface="Calibri"/>
              </a:rPr>
              <a:t>000 =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sng" cap="none" strike="noStrike">
                <a:solidFill>
                  <a:srgbClr val="C00000"/>
                </a:solidFill>
                <a:latin typeface="Calibri"/>
                <a:ea typeface="Calibri"/>
                <a:cs typeface="Calibri"/>
                <a:sym typeface="Calibri"/>
              </a:rPr>
              <a:t>1</a:t>
            </a:r>
            <a:r>
              <a:rPr b="0" i="0" lang="en-US" sz="3200" u="none" cap="none" strike="noStrike">
                <a:solidFill>
                  <a:srgbClr val="C00000"/>
                </a:solidFill>
                <a:latin typeface="Calibri"/>
                <a:ea typeface="Calibri"/>
                <a:cs typeface="Calibri"/>
                <a:sym typeface="Calibri"/>
              </a:rPr>
              <a:t>111 = -0</a:t>
            </a:r>
            <a:endParaRPr b="0" i="0" sz="1400" u="none" cap="none" strike="noStrike">
              <a:solidFill>
                <a:srgbClr val="000000"/>
              </a:solidFill>
              <a:latin typeface="Arial"/>
              <a:ea typeface="Arial"/>
              <a:cs typeface="Arial"/>
              <a:sym typeface="Arial"/>
            </a:endParaRPr>
          </a:p>
        </p:txBody>
      </p:sp>
      <p:pic>
        <p:nvPicPr>
          <p:cNvPr id="575" name="Google Shape;575;p44"/>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5"/>
          <p:cNvSpPr txBox="1"/>
          <p:nvPr>
            <p:ph type="title"/>
          </p:nvPr>
        </p:nvSpPr>
        <p:spPr>
          <a:xfrm>
            <a:off x="1647782" y="190657"/>
            <a:ext cx="8911687" cy="779687"/>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One’s complement</a:t>
            </a:r>
            <a:endParaRPr/>
          </a:p>
        </p:txBody>
      </p:sp>
      <p:sp>
        <p:nvSpPr>
          <p:cNvPr id="581" name="Google Shape;581;p45"/>
          <p:cNvSpPr txBox="1"/>
          <p:nvPr>
            <p:ph idx="1" type="body"/>
          </p:nvPr>
        </p:nvSpPr>
        <p:spPr>
          <a:xfrm>
            <a:off x="934065" y="1309351"/>
            <a:ext cx="10184181" cy="469220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rgbClr val="000000"/>
              </a:buClr>
              <a:buSzPts val="2400"/>
              <a:buFont typeface="Times New Roman"/>
              <a:buChar char="•"/>
            </a:pPr>
            <a:r>
              <a:rPr b="0" lang="en-US">
                <a:solidFill>
                  <a:srgbClr val="000000"/>
                </a:solidFill>
              </a:rPr>
              <a:t>For example, in 8-bit one’s complement, 	</a:t>
            </a:r>
            <a:endParaRPr b="0">
              <a:solidFill>
                <a:srgbClr val="000000"/>
              </a:solidFill>
            </a:endParaRPr>
          </a:p>
          <a:p>
            <a:pPr indent="-228600" lvl="0" marL="228600" rtl="0" algn="l">
              <a:lnSpc>
                <a:spcPct val="110000"/>
              </a:lnSpc>
              <a:spcBef>
                <a:spcPts val="480"/>
              </a:spcBef>
              <a:spcAft>
                <a:spcPts val="0"/>
              </a:spcAft>
              <a:buClr>
                <a:srgbClr val="000000"/>
              </a:buClr>
              <a:buSzPts val="2400"/>
              <a:buFont typeface="Times New Roman"/>
              <a:buChar char="•"/>
            </a:pPr>
            <a:r>
              <a:rPr b="0" lang="en-US">
                <a:solidFill>
                  <a:srgbClr val="000000"/>
                </a:solidFill>
              </a:rPr>
              <a:t>positive 3 is: 00000011</a:t>
            </a:r>
            <a:endParaRPr b="0">
              <a:solidFill>
                <a:srgbClr val="000000"/>
              </a:solidFill>
            </a:endParaRPr>
          </a:p>
          <a:p>
            <a:pPr indent="-228600" lvl="0" marL="228600" rtl="0" algn="l">
              <a:lnSpc>
                <a:spcPct val="110000"/>
              </a:lnSpc>
              <a:spcBef>
                <a:spcPts val="480"/>
              </a:spcBef>
              <a:spcAft>
                <a:spcPts val="0"/>
              </a:spcAft>
              <a:buClr>
                <a:srgbClr val="000000"/>
              </a:buClr>
              <a:buSzPts val="2400"/>
              <a:buFont typeface="Times New Roman"/>
              <a:buChar char="•"/>
            </a:pPr>
            <a:r>
              <a:rPr b="0" lang="en-US">
                <a:solidFill>
                  <a:srgbClr val="000000"/>
                </a:solidFill>
              </a:rPr>
              <a:t>Negative 3 is: 11111100</a:t>
            </a:r>
            <a:endParaRPr b="0">
              <a:solidFill>
                <a:srgbClr val="000000"/>
              </a:solidFill>
            </a:endParaRPr>
          </a:p>
          <a:p>
            <a:pPr indent="-228600" lvl="0" marL="228600" rtl="0" algn="l">
              <a:lnSpc>
                <a:spcPct val="110000"/>
              </a:lnSpc>
              <a:spcBef>
                <a:spcPts val="480"/>
              </a:spcBef>
              <a:spcAft>
                <a:spcPts val="0"/>
              </a:spcAft>
              <a:buClr>
                <a:srgbClr val="000000"/>
              </a:buClr>
              <a:buSzPts val="2400"/>
              <a:buFont typeface="Times New Roman"/>
              <a:buChar char="•"/>
            </a:pPr>
            <a:r>
              <a:rPr b="0" lang="en-US">
                <a:solidFill>
                  <a:srgbClr val="000000"/>
                </a:solidFill>
              </a:rPr>
              <a:t>In one’s complement, as with signed magnitude, negative values are indicated by a 1 in the high order bit.</a:t>
            </a:r>
            <a:endParaRPr/>
          </a:p>
          <a:p>
            <a:pPr indent="0" lvl="0" marL="0" rtl="0" algn="l">
              <a:lnSpc>
                <a:spcPct val="110000"/>
              </a:lnSpc>
              <a:spcBef>
                <a:spcPts val="480"/>
              </a:spcBef>
              <a:spcAft>
                <a:spcPts val="0"/>
              </a:spcAft>
              <a:buClr>
                <a:schemeClr val="dk1"/>
              </a:buClr>
              <a:buSzPts val="2400"/>
              <a:buNone/>
            </a:pPr>
            <a:r>
              <a:t/>
            </a:r>
            <a:endParaRPr b="0">
              <a:solidFill>
                <a:srgbClr val="000000"/>
              </a:solidFill>
            </a:endParaRPr>
          </a:p>
          <a:p>
            <a:pPr indent="-228600" lvl="0" marL="228600" rtl="0" algn="l">
              <a:lnSpc>
                <a:spcPct val="110000"/>
              </a:lnSpc>
              <a:spcBef>
                <a:spcPts val="480"/>
              </a:spcBef>
              <a:spcAft>
                <a:spcPts val="0"/>
              </a:spcAft>
              <a:buClr>
                <a:srgbClr val="000000"/>
              </a:buClr>
              <a:buSzPts val="2400"/>
              <a:buFont typeface="Times New Roman"/>
              <a:buChar char="•"/>
            </a:pPr>
            <a:r>
              <a:rPr b="0" lang="en-US">
                <a:solidFill>
                  <a:srgbClr val="000000"/>
                </a:solidFill>
              </a:rPr>
              <a:t>Complement systems are useful because they eliminate the need for subtraction. The difference of two values is found by adding the minuend to the complement of the subtrahend.</a:t>
            </a:r>
            <a:endParaRPr/>
          </a:p>
          <a:p>
            <a:pPr indent="-101600" lvl="0" marL="228600" rtl="0" algn="l">
              <a:lnSpc>
                <a:spcPct val="90000"/>
              </a:lnSpc>
              <a:spcBef>
                <a:spcPts val="1000"/>
              </a:spcBef>
              <a:spcAft>
                <a:spcPts val="0"/>
              </a:spcAft>
              <a:buClr>
                <a:schemeClr val="dk1"/>
              </a:buClr>
              <a:buSzPts val="2000"/>
              <a:buNone/>
            </a:pPr>
            <a:r>
              <a:t/>
            </a:r>
            <a:endParaRPr b="0" sz="2000"/>
          </a:p>
        </p:txBody>
      </p:sp>
      <p:sp>
        <p:nvSpPr>
          <p:cNvPr id="582" name="Google Shape;58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583" name="Google Shape;58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84" name="Google Shape;584;p45"/>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6"/>
          <p:cNvSpPr txBox="1"/>
          <p:nvPr>
            <p:ph type="title"/>
          </p:nvPr>
        </p:nvSpPr>
        <p:spPr>
          <a:xfrm>
            <a:off x="1833474" y="283569"/>
            <a:ext cx="8911687" cy="1004457"/>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Two’s Complement Representation</a:t>
            </a:r>
            <a:endParaRPr/>
          </a:p>
        </p:txBody>
      </p:sp>
      <p:sp>
        <p:nvSpPr>
          <p:cNvPr id="590" name="Google Shape;590;p46"/>
          <p:cNvSpPr txBox="1"/>
          <p:nvPr>
            <p:ph idx="1" type="body"/>
          </p:nvPr>
        </p:nvSpPr>
        <p:spPr>
          <a:xfrm>
            <a:off x="894735" y="1831637"/>
            <a:ext cx="10756491" cy="197344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a:t>Step 1: First complement all the bits (that is find one’s complement) Make all 1s as 0s and all 0s as 1s </a:t>
            </a:r>
            <a:endParaRPr/>
          </a:p>
          <a:p>
            <a:pPr indent="0" lvl="0" marL="0" rtl="0" algn="l">
              <a:lnSpc>
                <a:spcPct val="90000"/>
              </a:lnSpc>
              <a:spcBef>
                <a:spcPts val="1000"/>
              </a:spcBef>
              <a:spcAft>
                <a:spcPts val="0"/>
              </a:spcAft>
              <a:buClr>
                <a:schemeClr val="dk1"/>
              </a:buClr>
              <a:buSzPts val="2400"/>
              <a:buNone/>
            </a:pPr>
            <a:r>
              <a:t/>
            </a:r>
            <a:endParaRPr b="1"/>
          </a:p>
          <a:p>
            <a:pPr indent="-228600" lvl="0" marL="228600" rtl="0" algn="l">
              <a:lnSpc>
                <a:spcPct val="90000"/>
              </a:lnSpc>
              <a:spcBef>
                <a:spcPts val="1000"/>
              </a:spcBef>
              <a:spcAft>
                <a:spcPts val="0"/>
              </a:spcAft>
              <a:buClr>
                <a:schemeClr val="dk1"/>
              </a:buClr>
              <a:buSzPts val="2400"/>
              <a:buChar char="•"/>
            </a:pPr>
            <a:r>
              <a:rPr b="1" lang="en-US"/>
              <a:t>Step 2:Then perform increment by 1 Add 0001 b</a:t>
            </a:r>
            <a:endParaRPr/>
          </a:p>
        </p:txBody>
      </p:sp>
      <p:sp>
        <p:nvSpPr>
          <p:cNvPr id="591" name="Google Shape;591;p46"/>
          <p:cNvSpPr txBox="1"/>
          <p:nvPr>
            <p:ph idx="10" type="dt"/>
          </p:nvPr>
        </p:nvSpPr>
        <p:spPr>
          <a:xfrm>
            <a:off x="10654606" y="6310364"/>
            <a:ext cx="1146283" cy="3703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rPr>
              <a:t>7/29/2022</a:t>
            </a:r>
            <a:endParaRPr b="1" sz="1050">
              <a:solidFill>
                <a:schemeClr val="dk1"/>
              </a:solidFill>
            </a:endParaRPr>
          </a:p>
        </p:txBody>
      </p:sp>
      <p:sp>
        <p:nvSpPr>
          <p:cNvPr id="592" name="Google Shape;59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93" name="Google Shape;593;p46"/>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graphicFrame>
        <p:nvGraphicFramePr>
          <p:cNvPr id="598" name="Google Shape;598;p47"/>
          <p:cNvGraphicFramePr/>
          <p:nvPr/>
        </p:nvGraphicFramePr>
        <p:xfrm>
          <a:off x="1854557" y="228132"/>
          <a:ext cx="3000000" cy="3000000"/>
        </p:xfrm>
        <a:graphic>
          <a:graphicData uri="http://schemas.openxmlformats.org/drawingml/2006/table">
            <a:tbl>
              <a:tblPr>
                <a:noFill/>
                <a:tableStyleId>{670F0F8A-8A4F-4846-88DF-48B55BA21DF8}</a:tableStyleId>
              </a:tblPr>
              <a:tblGrid>
                <a:gridCol w="2292450"/>
                <a:gridCol w="2292450"/>
                <a:gridCol w="2292450"/>
                <a:gridCol w="2292450"/>
              </a:tblGrid>
              <a:tr h="537325">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Decimal</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Signed</a:t>
                      </a:r>
                      <a:br>
                        <a:rPr b="1" lang="en-US" sz="1600" u="none" cap="none" strike="noStrike">
                          <a:latin typeface="Verdana"/>
                          <a:ea typeface="Verdana"/>
                          <a:cs typeface="Verdana"/>
                          <a:sym typeface="Verdana"/>
                        </a:rPr>
                      </a:br>
                      <a:r>
                        <a:rPr b="1" lang="en-US" sz="1600" u="none" cap="none" strike="noStrike">
                          <a:latin typeface="Verdana"/>
                          <a:ea typeface="Verdana"/>
                          <a:cs typeface="Verdana"/>
                          <a:sym typeface="Verdana"/>
                        </a:rPr>
                        <a:t>Magnitude</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Ones</a:t>
                      </a:r>
                      <a:br>
                        <a:rPr b="1" lang="en-US" sz="1600" u="none" cap="none" strike="noStrike">
                          <a:latin typeface="Verdana"/>
                          <a:ea typeface="Verdana"/>
                          <a:cs typeface="Verdana"/>
                          <a:sym typeface="Verdana"/>
                        </a:rPr>
                      </a:br>
                      <a:r>
                        <a:rPr b="1" lang="en-US" sz="1600" u="none" cap="none" strike="noStrike">
                          <a:latin typeface="Verdana"/>
                          <a:ea typeface="Verdana"/>
                          <a:cs typeface="Verdana"/>
                          <a:sym typeface="Verdana"/>
                        </a:rPr>
                        <a:t>Complement</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Twos</a:t>
                      </a:r>
                      <a:br>
                        <a:rPr b="1" lang="en-US" sz="1600" u="none" cap="none" strike="noStrike">
                          <a:latin typeface="Verdana"/>
                          <a:ea typeface="Verdana"/>
                          <a:cs typeface="Verdana"/>
                          <a:sym typeface="Verdana"/>
                        </a:rPr>
                      </a:br>
                      <a:r>
                        <a:rPr b="1" lang="en-US" sz="1600" u="none" cap="none" strike="noStrike">
                          <a:latin typeface="Verdana"/>
                          <a:ea typeface="Verdana"/>
                          <a:cs typeface="Verdana"/>
                          <a:sym typeface="Verdana"/>
                        </a:rPr>
                        <a:t>Complement</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+8</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+7</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+6</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+5</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+4</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0100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+3</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+2</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0000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-2</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-3</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-4</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-5</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-6</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1010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-7</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1111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1001</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r h="298050">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-8</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c>
                  <a:txBody>
                    <a:bodyPr/>
                    <a:lstStyle/>
                    <a:p>
                      <a:pPr indent="0" lvl="0" marL="0" marR="0" rtl="0" algn="ctr">
                        <a:lnSpc>
                          <a:spcPct val="107000"/>
                        </a:lnSpc>
                        <a:spcBef>
                          <a:spcPts val="0"/>
                        </a:spcBef>
                        <a:spcAft>
                          <a:spcPts val="0"/>
                        </a:spcAft>
                        <a:buClr>
                          <a:srgbClr val="000000"/>
                        </a:buClr>
                        <a:buSzPts val="1600"/>
                        <a:buFont typeface="Arial"/>
                        <a:buNone/>
                      </a:pPr>
                      <a:r>
                        <a:rPr b="1" lang="en-US" sz="1600" u="none" cap="none" strike="noStrike">
                          <a:latin typeface="Verdana"/>
                          <a:ea typeface="Verdana"/>
                          <a:cs typeface="Verdana"/>
                          <a:sym typeface="Verdana"/>
                        </a:rPr>
                        <a:t>1000</a:t>
                      </a:r>
                      <a:endParaRPr b="1" sz="1400" u="none" cap="none" strike="noStrike">
                        <a:latin typeface="Calibri"/>
                        <a:ea typeface="Calibri"/>
                        <a:cs typeface="Calibri"/>
                        <a:sym typeface="Calibri"/>
                      </a:endParaRPr>
                    </a:p>
                  </a:txBody>
                  <a:tcPr marT="39075" marB="39075" marR="39075" marL="3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FFFF"/>
                        </a:gs>
                        <a:gs pos="100000">
                          <a:srgbClr val="DFDDDD"/>
                        </a:gs>
                      </a:gsLst>
                      <a:lin ang="5400000" scaled="0"/>
                    </a:gradFill>
                  </a:tcPr>
                </a:tc>
              </a:tr>
            </a:tbl>
          </a:graphicData>
        </a:graphic>
      </p:graphicFrame>
      <p:sp>
        <p:nvSpPr>
          <p:cNvPr id="599" name="Google Shape;59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600" name="Google Shape;60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8"/>
          <p:cNvSpPr txBox="1"/>
          <p:nvPr>
            <p:ph type="title"/>
          </p:nvPr>
        </p:nvSpPr>
        <p:spPr>
          <a:xfrm>
            <a:off x="1389594" y="306333"/>
            <a:ext cx="9496703" cy="81454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Times New Roman"/>
              <a:buNone/>
            </a:pPr>
            <a:r>
              <a:rPr b="1" lang="en-US"/>
              <a:t>Representation of Unsigned and Signed integers </a:t>
            </a:r>
            <a:endParaRPr/>
          </a:p>
        </p:txBody>
      </p:sp>
      <p:graphicFrame>
        <p:nvGraphicFramePr>
          <p:cNvPr id="606" name="Google Shape;606;p48"/>
          <p:cNvGraphicFramePr/>
          <p:nvPr/>
        </p:nvGraphicFramePr>
        <p:xfrm>
          <a:off x="1578989" y="1514298"/>
          <a:ext cx="3000000" cy="3000000"/>
        </p:xfrm>
        <a:graphic>
          <a:graphicData uri="http://schemas.openxmlformats.org/drawingml/2006/table">
            <a:tbl>
              <a:tblPr bandRow="1" firstRow="1">
                <a:noFill/>
                <a:tableStyleId>{B788AA85-BDE0-41F2-A794-91C11FAC9022}</a:tableStyleId>
              </a:tblPr>
              <a:tblGrid>
                <a:gridCol w="1901700"/>
                <a:gridCol w="1783075"/>
                <a:gridCol w="1783075"/>
                <a:gridCol w="1783075"/>
                <a:gridCol w="1783075"/>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Times New Roman"/>
                          <a:ea typeface="Times New Roman"/>
                          <a:cs typeface="Times New Roman"/>
                          <a:sym typeface="Times New Roman"/>
                        </a:rPr>
                        <a:t>Decimal No.</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Times New Roman"/>
                          <a:ea typeface="Times New Roman"/>
                          <a:cs typeface="Times New Roman"/>
                          <a:sym typeface="Times New Roman"/>
                        </a:rPr>
                        <a:t>Unsigned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Times New Roman"/>
                          <a:ea typeface="Times New Roman"/>
                          <a:cs typeface="Times New Roman"/>
                          <a:sym typeface="Times New Roman"/>
                        </a:rPr>
                        <a:t>Sign Magnitude (SNM)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Times New Roman"/>
                          <a:ea typeface="Times New Roman"/>
                          <a:cs typeface="Times New Roman"/>
                          <a:sym typeface="Times New Roman"/>
                        </a:rPr>
                        <a:t>1s Complement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u="none" cap="none" strike="noStrike">
                          <a:solidFill>
                            <a:schemeClr val="dk1"/>
                          </a:solidFill>
                          <a:latin typeface="Times New Roman"/>
                          <a:ea typeface="Times New Roman"/>
                          <a:cs typeface="Times New Roman"/>
                          <a:sym typeface="Times New Roman"/>
                        </a:rPr>
                        <a:t>2s Complement </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Times New Roman"/>
                          <a:ea typeface="Times New Roman"/>
                          <a:cs typeface="Times New Roman"/>
                          <a:sym typeface="Times New Roman"/>
                        </a:rPr>
                        <a:t>+50</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Times New Roman"/>
                          <a:ea typeface="Times New Roman"/>
                          <a:cs typeface="Times New Roman"/>
                          <a:sym typeface="Times New Roman"/>
                        </a:rPr>
                        <a:t>110010</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Times New Roman"/>
                          <a:ea typeface="Times New Roman"/>
                          <a:cs typeface="Times New Roman"/>
                          <a:sym typeface="Times New Roman"/>
                        </a:rPr>
                        <a:t>0110010</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Times New Roman"/>
                        <a:buNone/>
                      </a:pPr>
                      <a:r>
                        <a:rPr b="1" lang="en-US" sz="2000" u="none" cap="none" strike="noStrike">
                          <a:solidFill>
                            <a:schemeClr val="dk1"/>
                          </a:solidFill>
                          <a:latin typeface="Times New Roman"/>
                          <a:ea typeface="Times New Roman"/>
                          <a:cs typeface="Times New Roman"/>
                          <a:sym typeface="Times New Roman"/>
                        </a:rPr>
                        <a:t>0110010</a:t>
                      </a:r>
                      <a:endParaRPr sz="1400" u="none" cap="none" strike="noStrike"/>
                    </a:p>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Times New Roman"/>
                        <a:buNone/>
                      </a:pPr>
                      <a:r>
                        <a:rPr b="1" lang="en-US" sz="2000" u="none" cap="none" strike="noStrike">
                          <a:solidFill>
                            <a:schemeClr val="dk1"/>
                          </a:solidFill>
                          <a:latin typeface="Times New Roman"/>
                          <a:ea typeface="Times New Roman"/>
                          <a:cs typeface="Times New Roman"/>
                          <a:sym typeface="Times New Roman"/>
                        </a:rPr>
                        <a:t>0110010</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Times New Roman"/>
                          <a:ea typeface="Times New Roman"/>
                          <a:cs typeface="Times New Roman"/>
                          <a:sym typeface="Times New Roman"/>
                        </a:rPr>
                        <a:t>-50</a:t>
                      </a:r>
                      <a:endParaRPr sz="1400" u="none" cap="none" strike="noStrike"/>
                    </a:p>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Times New Roman"/>
                          <a:ea typeface="Times New Roman"/>
                          <a:cs typeface="Times New Roman"/>
                          <a:sym typeface="Times New Roman"/>
                        </a:rPr>
                        <a:t>XXXXX</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Times New Roman"/>
                          <a:ea typeface="Times New Roman"/>
                          <a:cs typeface="Times New Roman"/>
                          <a:sym typeface="Times New Roman"/>
                        </a:rPr>
                        <a:t>1110010</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Times New Roman"/>
                          <a:ea typeface="Times New Roman"/>
                          <a:cs typeface="Times New Roman"/>
                          <a:sym typeface="Times New Roman"/>
                        </a:rPr>
                        <a:t>1001101</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Times New Roman"/>
                          <a:ea typeface="Times New Roman"/>
                          <a:cs typeface="Times New Roman"/>
                          <a:sym typeface="Times New Roman"/>
                        </a:rPr>
                        <a:t>1001110</a:t>
                      </a:r>
                      <a:endParaRPr sz="1400" u="none" cap="none" strike="noStrike"/>
                    </a:p>
                  </a:txBody>
                  <a:tcPr marT="45725" marB="45725" marR="91450" marL="91450"/>
                </a:tc>
              </a:tr>
            </a:tbl>
          </a:graphicData>
        </a:graphic>
      </p:graphicFrame>
      <p:sp>
        <p:nvSpPr>
          <p:cNvPr id="607" name="Google Shape;607;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608" name="Google Shape;60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09" name="Google Shape;609;p48"/>
          <p:cNvSpPr txBox="1"/>
          <p:nvPr/>
        </p:nvSpPr>
        <p:spPr>
          <a:xfrm>
            <a:off x="1994765" y="4194107"/>
            <a:ext cx="813688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Write (-60) in 2s complement?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1 0 0 0 1 0 0</a:t>
            </a:r>
            <a:endParaRPr b="0" i="0" sz="1400" u="none" cap="none" strike="noStrike">
              <a:solidFill>
                <a:srgbClr val="000000"/>
              </a:solidFill>
              <a:latin typeface="Arial"/>
              <a:ea typeface="Arial"/>
              <a:cs typeface="Arial"/>
              <a:sym typeface="Arial"/>
            </a:endParaRPr>
          </a:p>
        </p:txBody>
      </p:sp>
      <p:pic>
        <p:nvPicPr>
          <p:cNvPr id="610" name="Google Shape;610;p48"/>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500"/>
                                        <p:tgtEl>
                                          <p:spTgt spid="6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9"/>
          <p:cNvSpPr txBox="1"/>
          <p:nvPr>
            <p:ph type="title"/>
          </p:nvPr>
        </p:nvSpPr>
        <p:spPr>
          <a:xfrm>
            <a:off x="1563329" y="457199"/>
            <a:ext cx="9438967" cy="64401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Times New Roman"/>
              <a:buNone/>
            </a:pPr>
            <a:r>
              <a:rPr lang="en-US"/>
              <a:t>Signed Numbers </a:t>
            </a:r>
            <a:endParaRPr/>
          </a:p>
        </p:txBody>
      </p:sp>
      <p:sp>
        <p:nvSpPr>
          <p:cNvPr id="616" name="Google Shape;616;p49"/>
          <p:cNvSpPr txBox="1"/>
          <p:nvPr>
            <p:ph idx="1" type="body"/>
          </p:nvPr>
        </p:nvSpPr>
        <p:spPr>
          <a:xfrm>
            <a:off x="1694320" y="1337481"/>
            <a:ext cx="8675538" cy="1828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sz="2800"/>
              <a:t>Range of Values</a:t>
            </a:r>
            <a:endParaRPr/>
          </a:p>
          <a:p>
            <a:pPr indent="-228600" lvl="0" marL="228600" rtl="0" algn="l">
              <a:lnSpc>
                <a:spcPct val="90000"/>
              </a:lnSpc>
              <a:spcBef>
                <a:spcPts val="1000"/>
              </a:spcBef>
              <a:spcAft>
                <a:spcPts val="0"/>
              </a:spcAft>
              <a:buClr>
                <a:schemeClr val="dk1"/>
              </a:buClr>
              <a:buSzPts val="2800"/>
              <a:buFont typeface="Times New Roman"/>
              <a:buNone/>
            </a:pPr>
            <a:r>
              <a:rPr lang="en-US" sz="2800"/>
              <a:t>	 Total combinations = 2</a:t>
            </a:r>
            <a:r>
              <a:rPr baseline="30000" lang="en-US" sz="2800"/>
              <a:t>n</a:t>
            </a:r>
            <a:endParaRPr/>
          </a:p>
          <a:p>
            <a:pPr indent="-228600" lvl="1" marL="685800" rtl="0" algn="l">
              <a:lnSpc>
                <a:spcPct val="90000"/>
              </a:lnSpc>
              <a:spcBef>
                <a:spcPts val="500"/>
              </a:spcBef>
              <a:spcAft>
                <a:spcPts val="0"/>
              </a:spcAft>
              <a:buClr>
                <a:schemeClr val="dk1"/>
              </a:buClr>
              <a:buSzPts val="2400"/>
              <a:buFont typeface="Calibri"/>
              <a:buNone/>
            </a:pPr>
            <a:r>
              <a:rPr b="1" lang="en-US" sz="2400"/>
              <a:t>2’s complement form:</a:t>
            </a:r>
            <a:endParaRPr/>
          </a:p>
          <a:p>
            <a:pPr indent="-228600" lvl="0" marL="228600" rtl="0" algn="ctr">
              <a:lnSpc>
                <a:spcPct val="90000"/>
              </a:lnSpc>
              <a:spcBef>
                <a:spcPts val="1000"/>
              </a:spcBef>
              <a:spcAft>
                <a:spcPts val="0"/>
              </a:spcAft>
              <a:buClr>
                <a:schemeClr val="dk1"/>
              </a:buClr>
              <a:buSzPts val="2800"/>
              <a:buFont typeface="Arial"/>
              <a:buNone/>
            </a:pPr>
            <a:r>
              <a:rPr lang="en-US" sz="2800">
                <a:latin typeface="Arial"/>
                <a:ea typeface="Arial"/>
                <a:cs typeface="Arial"/>
                <a:sym typeface="Arial"/>
              </a:rPr>
              <a:t>– </a:t>
            </a:r>
            <a:r>
              <a:rPr lang="en-US" sz="2800"/>
              <a:t>(2</a:t>
            </a:r>
            <a:r>
              <a:rPr baseline="30000" lang="en-US" sz="2800"/>
              <a:t>n </a:t>
            </a:r>
            <a:r>
              <a:rPr baseline="30000" lang="en-US" sz="2800">
                <a:latin typeface="Arial"/>
                <a:ea typeface="Arial"/>
                <a:cs typeface="Arial"/>
                <a:sym typeface="Arial"/>
              </a:rPr>
              <a:t>– </a:t>
            </a:r>
            <a:r>
              <a:rPr baseline="30000" lang="en-US" sz="2800"/>
              <a:t>1</a:t>
            </a:r>
            <a:r>
              <a:rPr lang="en-US" sz="2800"/>
              <a:t>)  to  + (2</a:t>
            </a:r>
            <a:r>
              <a:rPr baseline="30000" lang="en-US" sz="2800"/>
              <a:t>n – 1 </a:t>
            </a:r>
            <a:r>
              <a:rPr lang="en-US" sz="2800">
                <a:latin typeface="Arial"/>
                <a:ea typeface="Arial"/>
                <a:cs typeface="Arial"/>
                <a:sym typeface="Arial"/>
              </a:rPr>
              <a:t>– </a:t>
            </a:r>
            <a:r>
              <a:rPr lang="en-US" sz="2800"/>
              <a:t>1)</a:t>
            </a:r>
            <a:endParaRPr/>
          </a:p>
        </p:txBody>
      </p:sp>
      <p:sp>
        <p:nvSpPr>
          <p:cNvPr id="617" name="Google Shape;617;p49"/>
          <p:cNvSpPr txBox="1"/>
          <p:nvPr/>
        </p:nvSpPr>
        <p:spPr>
          <a:xfrm>
            <a:off x="2589212" y="3402551"/>
            <a:ext cx="7162800"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Range for 8 bit number:</a:t>
            </a:r>
            <a:br>
              <a:rPr b="1" i="0" lang="en-US" sz="2400" u="none" cap="none" strike="noStrike">
                <a:solidFill>
                  <a:srgbClr val="000000"/>
                </a:solidFill>
                <a:latin typeface="Arial"/>
                <a:ea typeface="Arial"/>
                <a:cs typeface="Arial"/>
                <a:sym typeface="Arial"/>
              </a:rPr>
            </a:br>
            <a:r>
              <a:rPr b="1" i="0" lang="en-US" sz="2400" u="none" cap="none" strike="noStrike">
                <a:solidFill>
                  <a:srgbClr val="000000"/>
                </a:solidFill>
                <a:latin typeface="Arial"/>
                <a:ea typeface="Arial"/>
                <a:cs typeface="Arial"/>
                <a:sym typeface="Arial"/>
              </a:rPr>
              <a:t>	n = 8</a:t>
            </a:r>
            <a:br>
              <a:rPr b="1" i="0" lang="en-US" sz="2400" u="none" cap="none" strike="noStrike">
                <a:solidFill>
                  <a:srgbClr val="000000"/>
                </a:solidFill>
                <a:latin typeface="Arial"/>
                <a:ea typeface="Arial"/>
                <a:cs typeface="Arial"/>
                <a:sym typeface="Arial"/>
              </a:rPr>
            </a:br>
            <a:r>
              <a:rPr b="1" i="0" lang="en-US" sz="2400" u="none" cap="none" strike="noStrike">
                <a:solidFill>
                  <a:srgbClr val="000000"/>
                </a:solidFill>
                <a:latin typeface="Arial"/>
                <a:ea typeface="Arial"/>
                <a:cs typeface="Arial"/>
                <a:sym typeface="Arial"/>
              </a:rPr>
              <a:t>	-(2</a:t>
            </a:r>
            <a:r>
              <a:rPr b="1" baseline="30000" i="0" lang="en-US" sz="2400" u="none" cap="none" strike="noStrike">
                <a:solidFill>
                  <a:srgbClr val="000000"/>
                </a:solidFill>
                <a:latin typeface="Arial"/>
                <a:ea typeface="Arial"/>
                <a:cs typeface="Arial"/>
                <a:sym typeface="Arial"/>
              </a:rPr>
              <a:t>8-1</a:t>
            </a:r>
            <a:r>
              <a:rPr b="1" i="0" lang="en-US" sz="2400" u="none" cap="none" strike="noStrike">
                <a:solidFill>
                  <a:srgbClr val="000000"/>
                </a:solidFill>
                <a:latin typeface="Arial"/>
                <a:ea typeface="Arial"/>
                <a:cs typeface="Arial"/>
                <a:sym typeface="Arial"/>
              </a:rPr>
              <a:t>)  = -2</a:t>
            </a:r>
            <a:r>
              <a:rPr b="1" baseline="30000" i="0" lang="en-US" sz="2400" u="none" cap="none" strike="noStrike">
                <a:solidFill>
                  <a:srgbClr val="000000"/>
                </a:solidFill>
                <a:latin typeface="Arial"/>
                <a:ea typeface="Arial"/>
                <a:cs typeface="Arial"/>
                <a:sym typeface="Arial"/>
              </a:rPr>
              <a:t>7</a:t>
            </a:r>
            <a:r>
              <a:rPr b="1" i="0" lang="en-US" sz="2400" u="none" cap="none" strike="noStrike">
                <a:solidFill>
                  <a:srgbClr val="000000"/>
                </a:solidFill>
                <a:latin typeface="Arial"/>
                <a:ea typeface="Arial"/>
                <a:cs typeface="Arial"/>
                <a:sym typeface="Arial"/>
              </a:rPr>
              <a:t>  = -128               minimum</a:t>
            </a:r>
            <a:br>
              <a:rPr b="1" i="0" lang="en-US" sz="2400" u="none" cap="none" strike="noStrike">
                <a:solidFill>
                  <a:srgbClr val="000000"/>
                </a:solidFill>
                <a:latin typeface="Arial"/>
                <a:ea typeface="Arial"/>
                <a:cs typeface="Arial"/>
                <a:sym typeface="Arial"/>
              </a:rPr>
            </a:br>
            <a:r>
              <a:rPr b="1" i="0" lang="en-US" sz="2400" u="none" cap="none" strike="noStrike">
                <a:solidFill>
                  <a:srgbClr val="000000"/>
                </a:solidFill>
                <a:latin typeface="Arial"/>
                <a:ea typeface="Arial"/>
                <a:cs typeface="Arial"/>
                <a:sym typeface="Arial"/>
              </a:rPr>
              <a:t>	+(2</a:t>
            </a:r>
            <a:r>
              <a:rPr b="1" baseline="30000" i="0" lang="en-US" sz="2400" u="none" cap="none" strike="noStrike">
                <a:solidFill>
                  <a:srgbClr val="000000"/>
                </a:solidFill>
                <a:latin typeface="Arial"/>
                <a:ea typeface="Arial"/>
                <a:cs typeface="Arial"/>
                <a:sym typeface="Arial"/>
              </a:rPr>
              <a:t>8-1</a:t>
            </a:r>
            <a:r>
              <a:rPr b="1" i="0" lang="en-US" sz="2400" u="none" cap="none" strike="noStrike">
                <a:solidFill>
                  <a:srgbClr val="000000"/>
                </a:solidFill>
                <a:latin typeface="Arial"/>
                <a:ea typeface="Arial"/>
                <a:cs typeface="Arial"/>
                <a:sym typeface="Arial"/>
              </a:rPr>
              <a:t>) – 1 = +2</a:t>
            </a:r>
            <a:r>
              <a:rPr b="1" baseline="30000" i="0" lang="en-US" sz="2400" u="none" cap="none" strike="noStrike">
                <a:solidFill>
                  <a:srgbClr val="000000"/>
                </a:solidFill>
                <a:latin typeface="Arial"/>
                <a:ea typeface="Arial"/>
                <a:cs typeface="Arial"/>
                <a:sym typeface="Arial"/>
              </a:rPr>
              <a:t>7 </a:t>
            </a:r>
            <a:r>
              <a:rPr b="1" i="0" lang="en-US" sz="2400" u="none" cap="none" strike="noStrike">
                <a:solidFill>
                  <a:srgbClr val="000000"/>
                </a:solidFill>
                <a:latin typeface="Arial"/>
                <a:ea typeface="Arial"/>
                <a:cs typeface="Arial"/>
                <a:sym typeface="Arial"/>
              </a:rPr>
              <a:t>- 1 = +127   maximum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Total combination of numbers is 2</a:t>
            </a:r>
            <a:r>
              <a:rPr b="1" baseline="30000" i="0" lang="en-US" sz="2400" u="none" cap="none" strike="noStrike">
                <a:solidFill>
                  <a:srgbClr val="000000"/>
                </a:solidFill>
                <a:latin typeface="Arial"/>
                <a:ea typeface="Arial"/>
                <a:cs typeface="Arial"/>
                <a:sym typeface="Arial"/>
              </a:rPr>
              <a:t>8</a:t>
            </a:r>
            <a:r>
              <a:rPr b="1" i="0" lang="en-US" sz="2400" u="none" cap="none" strike="noStrike">
                <a:solidFill>
                  <a:srgbClr val="000000"/>
                </a:solidFill>
                <a:latin typeface="Arial"/>
                <a:ea typeface="Arial"/>
                <a:cs typeface="Arial"/>
                <a:sym typeface="Arial"/>
              </a:rPr>
              <a:t> = 256.</a:t>
            </a:r>
            <a:endParaRPr b="0" i="0" sz="1400" u="none" cap="none" strike="noStrike">
              <a:solidFill>
                <a:srgbClr val="000000"/>
              </a:solidFill>
              <a:latin typeface="Arial"/>
              <a:ea typeface="Arial"/>
              <a:cs typeface="Arial"/>
              <a:sym typeface="Arial"/>
            </a:endParaRPr>
          </a:p>
        </p:txBody>
      </p:sp>
      <p:sp>
        <p:nvSpPr>
          <p:cNvPr id="618" name="Google Shape;618;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7/29/2022</a:t>
            </a:r>
            <a:endParaRPr>
              <a:solidFill>
                <a:srgbClr val="888888"/>
              </a:solidFill>
            </a:endParaRPr>
          </a:p>
        </p:txBody>
      </p:sp>
      <p:sp>
        <p:nvSpPr>
          <p:cNvPr id="619" name="Google Shape;61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20" name="Google Shape;620;p49"/>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6">
                                            <p:txEl>
                                              <p:pRg end="0" st="0"/>
                                            </p:txEl>
                                          </p:spTgt>
                                        </p:tgtEl>
                                        <p:attrNameLst>
                                          <p:attrName>style.visibility</p:attrName>
                                        </p:attrNameLst>
                                      </p:cBhvr>
                                      <p:to>
                                        <p:strVal val="visible"/>
                                      </p:to>
                                    </p:set>
                                    <p:animEffect filter="fade" transition="in">
                                      <p:cBhvr>
                                        <p:cTn dur="500"/>
                                        <p:tgtEl>
                                          <p:spTgt spid="6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xEl>
                                              <p:pRg end="1" st="1"/>
                                            </p:txEl>
                                          </p:spTgt>
                                        </p:tgtEl>
                                        <p:attrNameLst>
                                          <p:attrName>style.visibility</p:attrName>
                                        </p:attrNameLst>
                                      </p:cBhvr>
                                      <p:to>
                                        <p:strVal val="visible"/>
                                      </p:to>
                                    </p:set>
                                    <p:animEffect filter="fade" transition="in">
                                      <p:cBhvr>
                                        <p:cTn dur="500"/>
                                        <p:tgtEl>
                                          <p:spTgt spid="61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xEl>
                                              <p:pRg end="2" st="2"/>
                                            </p:txEl>
                                          </p:spTgt>
                                        </p:tgtEl>
                                        <p:attrNameLst>
                                          <p:attrName>style.visibility</p:attrName>
                                        </p:attrNameLst>
                                      </p:cBhvr>
                                      <p:to>
                                        <p:strVal val="visible"/>
                                      </p:to>
                                    </p:set>
                                    <p:animEffect filter="fade" transition="in">
                                      <p:cBhvr>
                                        <p:cTn dur="500"/>
                                        <p:tgtEl>
                                          <p:spTgt spid="61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xEl>
                                              <p:pRg end="3" st="3"/>
                                            </p:txEl>
                                          </p:spTgt>
                                        </p:tgtEl>
                                        <p:attrNameLst>
                                          <p:attrName>style.visibility</p:attrName>
                                        </p:attrNameLst>
                                      </p:cBhvr>
                                      <p:to>
                                        <p:strVal val="visible"/>
                                      </p:to>
                                    </p:set>
                                    <p:animEffect filter="fade" transition="in">
                                      <p:cBhvr>
                                        <p:cTn dur="500"/>
                                        <p:tgtEl>
                                          <p:spTgt spid="6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
          <p:cNvSpPr txBox="1"/>
          <p:nvPr>
            <p:ph type="title"/>
          </p:nvPr>
        </p:nvSpPr>
        <p:spPr>
          <a:xfrm>
            <a:off x="2031242" y="36036"/>
            <a:ext cx="7358417" cy="9706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Syllabus</a:t>
            </a:r>
            <a:endParaRPr b="1" sz="3200">
              <a:latin typeface="Times New Roman"/>
              <a:ea typeface="Times New Roman"/>
              <a:cs typeface="Times New Roman"/>
              <a:sym typeface="Times New Roman"/>
            </a:endParaRPr>
          </a:p>
        </p:txBody>
      </p:sp>
      <p:sp>
        <p:nvSpPr>
          <p:cNvPr id="137" name="Google Shape;137;p5"/>
          <p:cNvSpPr txBox="1"/>
          <p:nvPr>
            <p:ph idx="1" type="body"/>
          </p:nvPr>
        </p:nvSpPr>
        <p:spPr>
          <a:xfrm>
            <a:off x="764276" y="1100561"/>
            <a:ext cx="11144189" cy="550495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fontScale="92500"/>
          </a:bodyPr>
          <a:lstStyle/>
          <a:p>
            <a:pPr indent="0" lvl="0" marL="0" rtl="0" algn="just">
              <a:lnSpc>
                <a:spcPct val="90000"/>
              </a:lnSpc>
              <a:spcBef>
                <a:spcPts val="0"/>
              </a:spcBef>
              <a:spcAft>
                <a:spcPts val="0"/>
              </a:spcAft>
              <a:buClr>
                <a:schemeClr val="accent2"/>
              </a:buClr>
              <a:buSzPct val="100000"/>
              <a:buNone/>
            </a:pPr>
            <a:r>
              <a:rPr b="1" lang="en-US" sz="2400">
                <a:solidFill>
                  <a:schemeClr val="accent2"/>
                </a:solidFill>
                <a:latin typeface="Times New Roman"/>
                <a:ea typeface="Times New Roman"/>
                <a:cs typeface="Times New Roman"/>
                <a:sym typeface="Times New Roman"/>
              </a:rPr>
              <a:t>Module 1 Computer Arithmetic: </a:t>
            </a:r>
            <a:endParaRPr sz="2400">
              <a:solidFill>
                <a:schemeClr val="accent2"/>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Introduction to digital logic families, Introduction to Number System and Codes, Sign Magnitude representation, 1’s and 2’s complement, Binary Arithmetic: Addition, Subtraction of signed numbers, multiplication of positive numbers, Integer Arithmetic, Floating point representation and operations – IEEE standard, Boolean Algebra, Logic Gates, Minimization of logic functions using K map (SOP and POS)</a:t>
            </a:r>
            <a:endParaRPr/>
          </a:p>
          <a:p>
            <a:pPr indent="0" lvl="0" marL="0" rtl="0" algn="just">
              <a:lnSpc>
                <a:spcPct val="100000"/>
              </a:lnSpc>
              <a:spcBef>
                <a:spcPts val="1000"/>
              </a:spcBef>
              <a:spcAft>
                <a:spcPts val="0"/>
              </a:spcAft>
              <a:buClr>
                <a:schemeClr val="accent2"/>
              </a:buClr>
              <a:buSzPct val="100000"/>
              <a:buNone/>
            </a:pPr>
            <a:r>
              <a:rPr b="1" lang="en-US" sz="2400">
                <a:solidFill>
                  <a:schemeClr val="accent2"/>
                </a:solidFill>
                <a:latin typeface="Times New Roman"/>
                <a:ea typeface="Times New Roman"/>
                <a:cs typeface="Times New Roman"/>
                <a:sym typeface="Times New Roman"/>
              </a:rPr>
              <a:t>Module 2 Combinational Logic Design: </a:t>
            </a:r>
            <a:endParaRPr b="1" sz="2400">
              <a:solidFill>
                <a:schemeClr val="accent2"/>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Design examples: Arithmetic circuits, Comparator, Code converters, Parity generators and checkers, Arithmetic and Logic Unit, design of adder and fast adder, look ahead carry generator, Implementation of  SOP and POS using MUX, DMUX, DECODER.</a:t>
            </a:r>
            <a:endParaRPr/>
          </a:p>
          <a:p>
            <a:pPr indent="0" lvl="0" marL="0" rtl="0" algn="just">
              <a:lnSpc>
                <a:spcPct val="110000"/>
              </a:lnSpc>
              <a:spcBef>
                <a:spcPts val="1000"/>
              </a:spcBef>
              <a:spcAft>
                <a:spcPts val="0"/>
              </a:spcAft>
              <a:buClr>
                <a:schemeClr val="accent2"/>
              </a:buClr>
              <a:buSzPct val="100000"/>
              <a:buNone/>
            </a:pPr>
            <a:r>
              <a:rPr b="1" lang="en-US" sz="2400">
                <a:solidFill>
                  <a:schemeClr val="accent2"/>
                </a:solidFill>
                <a:latin typeface="Times New Roman"/>
                <a:ea typeface="Times New Roman"/>
                <a:cs typeface="Times New Roman"/>
                <a:sym typeface="Times New Roman"/>
              </a:rPr>
              <a:t>Module 3 Sequential Logic Design:</a:t>
            </a:r>
            <a:endParaRPr b="1" sz="2400">
              <a:solidFill>
                <a:schemeClr val="accent2"/>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1-bit Memory Cell, Flip flops, Conversion of flip flops, Design of ripple counters and synchronous counters, Modulus of the counter, Sequence generator, Lock out condition. Shift registers, Applications of Shift registers (ring and twisted ring counters), Moore and Mealy Models- State diagram, State Tables and  Design Procedure, Sequence detector.</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p:txBody>
      </p:sp>
      <p:pic>
        <p:nvPicPr>
          <p:cNvPr id="138" name="Google Shape;138;p5"/>
          <p:cNvPicPr preferRelativeResize="0"/>
          <p:nvPr/>
        </p:nvPicPr>
        <p:blipFill rotWithShape="1">
          <a:blip r:embed="rId3">
            <a:alphaModFix/>
          </a:blip>
          <a:srcRect b="0" l="0" r="0" t="0"/>
          <a:stretch/>
        </p:blipFill>
        <p:spPr>
          <a:xfrm>
            <a:off x="2" y="2"/>
            <a:ext cx="764274" cy="790760"/>
          </a:xfrm>
          <a:prstGeom prst="rect">
            <a:avLst/>
          </a:prstGeom>
          <a:noFill/>
          <a:ln>
            <a:noFill/>
          </a:ln>
        </p:spPr>
      </p:pic>
      <p:sp>
        <p:nvSpPr>
          <p:cNvPr id="139" name="Google Shape;1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0" name="Google Shape;14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0"/>
          <p:cNvSpPr txBox="1"/>
          <p:nvPr>
            <p:ph type="title"/>
          </p:nvPr>
        </p:nvSpPr>
        <p:spPr>
          <a:xfrm>
            <a:off x="1581311" y="404308"/>
            <a:ext cx="8911687" cy="81489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a:t>Floating-Point Representation</a:t>
            </a:r>
            <a:endParaRPr/>
          </a:p>
        </p:txBody>
      </p:sp>
      <p:sp>
        <p:nvSpPr>
          <p:cNvPr id="626" name="Google Shape;626;p50"/>
          <p:cNvSpPr txBox="1"/>
          <p:nvPr>
            <p:ph idx="1" type="body"/>
          </p:nvPr>
        </p:nvSpPr>
        <p:spPr>
          <a:xfrm>
            <a:off x="766917" y="1657249"/>
            <a:ext cx="10255044" cy="377762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0" lang="en-US"/>
              <a:t>The signed magnitude, 1’s complement, and 2’s complement representations are not useful in scientific or business applications that deal with real number values over a wide range.</a:t>
            </a:r>
            <a:endParaRPr/>
          </a:p>
          <a:p>
            <a:pPr indent="-76200" lvl="0" marL="228600" rtl="0" algn="l">
              <a:lnSpc>
                <a:spcPct val="90000"/>
              </a:lnSpc>
              <a:spcBef>
                <a:spcPts val="1000"/>
              </a:spcBef>
              <a:spcAft>
                <a:spcPts val="0"/>
              </a:spcAft>
              <a:buClr>
                <a:schemeClr val="dk1"/>
              </a:buClr>
              <a:buSzPts val="2400"/>
              <a:buNone/>
            </a:pPr>
            <a:r>
              <a:t/>
            </a:r>
            <a:endParaRPr b="0"/>
          </a:p>
          <a:p>
            <a:pPr indent="-228600" lvl="0" marL="228600" rtl="0" algn="l">
              <a:lnSpc>
                <a:spcPct val="90000"/>
              </a:lnSpc>
              <a:spcBef>
                <a:spcPts val="1000"/>
              </a:spcBef>
              <a:spcAft>
                <a:spcPts val="0"/>
              </a:spcAft>
              <a:buClr>
                <a:schemeClr val="dk1"/>
              </a:buClr>
              <a:buSzPts val="2400"/>
              <a:buChar char="•"/>
            </a:pPr>
            <a:r>
              <a:rPr b="0" lang="en-US"/>
              <a:t>Floating-point representation solves this problem.</a:t>
            </a:r>
            <a:endParaRPr/>
          </a:p>
          <a:p>
            <a:pPr indent="0" lvl="0" marL="0" rtl="0" algn="l">
              <a:lnSpc>
                <a:spcPct val="90000"/>
              </a:lnSpc>
              <a:spcBef>
                <a:spcPts val="1000"/>
              </a:spcBef>
              <a:spcAft>
                <a:spcPts val="0"/>
              </a:spcAft>
              <a:buClr>
                <a:schemeClr val="dk1"/>
              </a:buClr>
              <a:buSzPts val="2400"/>
              <a:buNone/>
            </a:pPr>
            <a:r>
              <a:t/>
            </a:r>
            <a:endParaRPr b="0"/>
          </a:p>
          <a:p>
            <a:pPr indent="-228600" lvl="0" marL="228600" rtl="0" algn="l">
              <a:lnSpc>
                <a:spcPct val="90000"/>
              </a:lnSpc>
              <a:spcBef>
                <a:spcPts val="1000"/>
              </a:spcBef>
              <a:spcAft>
                <a:spcPts val="0"/>
              </a:spcAft>
              <a:buClr>
                <a:schemeClr val="dk1"/>
              </a:buClr>
              <a:buSzPts val="2400"/>
              <a:buChar char="•"/>
            </a:pPr>
            <a:r>
              <a:rPr b="0" lang="en-US"/>
              <a:t>Capable of representing very large and very small numbers without an increase in the number of bits</a:t>
            </a:r>
            <a:endParaRPr/>
          </a:p>
          <a:p>
            <a:pPr indent="-76200" lvl="0" marL="228600" rtl="0" algn="l">
              <a:lnSpc>
                <a:spcPct val="90000"/>
              </a:lnSpc>
              <a:spcBef>
                <a:spcPts val="1000"/>
              </a:spcBef>
              <a:spcAft>
                <a:spcPts val="0"/>
              </a:spcAft>
              <a:buClr>
                <a:schemeClr val="dk1"/>
              </a:buClr>
              <a:buSzPts val="2400"/>
              <a:buNone/>
            </a:pPr>
            <a:r>
              <a:t/>
            </a:r>
            <a:endParaRPr b="0"/>
          </a:p>
        </p:txBody>
      </p:sp>
      <p:sp>
        <p:nvSpPr>
          <p:cNvPr id="627" name="Google Shape;62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Century Gothic"/>
              <a:buNone/>
            </a:pPr>
            <a:r>
              <a:rPr b="0" i="0" lang="en-US" sz="900" u="none" cap="none" strike="noStrike">
                <a:solidFill>
                  <a:srgbClr val="888888"/>
                </a:solidFill>
                <a:latin typeface="Century Gothic"/>
                <a:ea typeface="Century Gothic"/>
                <a:cs typeface="Century Gothic"/>
                <a:sym typeface="Century Gothic"/>
              </a:rPr>
              <a:t>7/29/2022</a:t>
            </a:r>
            <a:endParaRPr b="0" i="0" sz="900" u="none" cap="none" strike="noStrike">
              <a:solidFill>
                <a:srgbClr val="888888"/>
              </a:solidFill>
              <a:latin typeface="Century Gothic"/>
              <a:ea typeface="Century Gothic"/>
              <a:cs typeface="Century Gothic"/>
              <a:sym typeface="Century Gothic"/>
            </a:endParaRPr>
          </a:p>
        </p:txBody>
      </p:sp>
      <p:sp>
        <p:nvSpPr>
          <p:cNvPr id="628" name="Google Shape;628;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EFFFF"/>
              </a:buClr>
              <a:buSzPts val="2000"/>
              <a:buFont typeface="Century Gothic"/>
              <a:buNone/>
            </a:pPr>
            <a:fld id="{00000000-1234-1234-1234-123412341234}" type="slidenum">
              <a:rPr b="0" i="0" lang="en-US" sz="2000" u="none" cap="none" strike="noStrike">
                <a:solidFill>
                  <a:srgbClr val="FEFFFF"/>
                </a:solidFill>
                <a:latin typeface="Century Gothic"/>
                <a:ea typeface="Century Gothic"/>
                <a:cs typeface="Century Gothic"/>
                <a:sym typeface="Century Gothic"/>
              </a:rPr>
              <a:t>‹#›</a:t>
            </a:fld>
            <a:endParaRPr b="0" i="0" sz="2000" u="none" cap="none" strike="noStrike">
              <a:solidFill>
                <a:srgbClr val="FEFFFF"/>
              </a:solidFill>
              <a:latin typeface="Century Gothic"/>
              <a:ea typeface="Century Gothic"/>
              <a:cs typeface="Century Gothic"/>
              <a:sym typeface="Century Gothic"/>
            </a:endParaRPr>
          </a:p>
        </p:txBody>
      </p:sp>
      <p:pic>
        <p:nvPicPr>
          <p:cNvPr id="629" name="Google Shape;629;p50"/>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1"/>
          <p:cNvSpPr txBox="1"/>
          <p:nvPr>
            <p:ph type="title"/>
          </p:nvPr>
        </p:nvSpPr>
        <p:spPr>
          <a:xfrm>
            <a:off x="1681316" y="363795"/>
            <a:ext cx="8996516" cy="707922"/>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Signed Numbers </a:t>
            </a:r>
            <a:endParaRPr/>
          </a:p>
        </p:txBody>
      </p:sp>
      <p:sp>
        <p:nvSpPr>
          <p:cNvPr id="635" name="Google Shape;635;p51"/>
          <p:cNvSpPr txBox="1"/>
          <p:nvPr>
            <p:ph idx="1" type="body"/>
          </p:nvPr>
        </p:nvSpPr>
        <p:spPr>
          <a:xfrm>
            <a:off x="1415237" y="1279355"/>
            <a:ext cx="9773873" cy="462915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lang="en-US" sz="2800"/>
              <a:t>Floating-point numbers</a:t>
            </a:r>
            <a:endParaRPr/>
          </a:p>
          <a:p>
            <a:pPr indent="-228600" lvl="0" marL="228600" rtl="0" algn="l">
              <a:lnSpc>
                <a:spcPct val="80000"/>
              </a:lnSpc>
              <a:spcBef>
                <a:spcPts val="1000"/>
              </a:spcBef>
              <a:spcAft>
                <a:spcPts val="0"/>
              </a:spcAft>
              <a:buClr>
                <a:schemeClr val="dk1"/>
              </a:buClr>
              <a:buSzPts val="2800"/>
              <a:buChar char="•"/>
            </a:pPr>
            <a:r>
              <a:rPr lang="en-US" sz="2800"/>
              <a:t>Three Parts</a:t>
            </a:r>
            <a:endParaRPr/>
          </a:p>
          <a:p>
            <a:pPr indent="-228600" lvl="1" marL="685800" rtl="0" algn="l">
              <a:lnSpc>
                <a:spcPct val="80000"/>
              </a:lnSpc>
              <a:spcBef>
                <a:spcPts val="500"/>
              </a:spcBef>
              <a:spcAft>
                <a:spcPts val="0"/>
              </a:spcAft>
              <a:buClr>
                <a:schemeClr val="dk1"/>
              </a:buClr>
              <a:buSzPts val="2400"/>
              <a:buChar char="•"/>
            </a:pPr>
            <a:r>
              <a:rPr b="1" lang="en-US" sz="2400">
                <a:latin typeface="Times New Roman"/>
                <a:ea typeface="Times New Roman"/>
                <a:cs typeface="Times New Roman"/>
                <a:sym typeface="Times New Roman"/>
              </a:rPr>
              <a:t>Sign </a:t>
            </a:r>
            <a:endParaRPr/>
          </a:p>
          <a:p>
            <a:pPr indent="-228600" lvl="1" marL="685800" rtl="0" algn="l">
              <a:lnSpc>
                <a:spcPct val="80000"/>
              </a:lnSpc>
              <a:spcBef>
                <a:spcPts val="500"/>
              </a:spcBef>
              <a:spcAft>
                <a:spcPts val="0"/>
              </a:spcAft>
              <a:buClr>
                <a:schemeClr val="dk1"/>
              </a:buClr>
              <a:buSzPts val="2400"/>
              <a:buChar char="•"/>
            </a:pPr>
            <a:r>
              <a:rPr b="1" lang="en-US" sz="2400">
                <a:latin typeface="Times New Roman"/>
                <a:ea typeface="Times New Roman"/>
                <a:cs typeface="Times New Roman"/>
                <a:sym typeface="Times New Roman"/>
              </a:rPr>
              <a:t>Mantissa</a:t>
            </a:r>
            <a:r>
              <a:rPr lang="en-US" sz="2400">
                <a:latin typeface="Times New Roman"/>
                <a:ea typeface="Times New Roman"/>
                <a:cs typeface="Times New Roman"/>
                <a:sym typeface="Times New Roman"/>
              </a:rPr>
              <a:t> represents magnitude of number</a:t>
            </a:r>
            <a:endParaRPr/>
          </a:p>
          <a:p>
            <a:pPr indent="-228600" lvl="1" marL="685800" rtl="0" algn="l">
              <a:lnSpc>
                <a:spcPct val="80000"/>
              </a:lnSpc>
              <a:spcBef>
                <a:spcPts val="500"/>
              </a:spcBef>
              <a:spcAft>
                <a:spcPts val="0"/>
              </a:spcAft>
              <a:buClr>
                <a:schemeClr val="dk1"/>
              </a:buClr>
              <a:buSzPts val="2400"/>
              <a:buChar char="•"/>
            </a:pPr>
            <a:r>
              <a:rPr b="1" lang="en-US" sz="2400">
                <a:latin typeface="Times New Roman"/>
                <a:ea typeface="Times New Roman"/>
                <a:cs typeface="Times New Roman"/>
                <a:sym typeface="Times New Roman"/>
              </a:rPr>
              <a:t>Exponent</a:t>
            </a:r>
            <a:r>
              <a:rPr lang="en-US" sz="2400">
                <a:latin typeface="Times New Roman"/>
                <a:ea typeface="Times New Roman"/>
                <a:cs typeface="Times New Roman"/>
                <a:sym typeface="Times New Roman"/>
              </a:rPr>
              <a:t> represents number of places that binary point is to be moved</a:t>
            </a:r>
            <a:endParaRPr/>
          </a:p>
          <a:p>
            <a:pPr indent="0" lvl="1" marL="457200" rtl="0" algn="l">
              <a:lnSpc>
                <a:spcPct val="80000"/>
              </a:lnSpc>
              <a:spcBef>
                <a:spcPts val="5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ts val="2800"/>
              <a:buChar char="•"/>
            </a:pPr>
            <a:r>
              <a:rPr lang="en-US" sz="2800"/>
              <a:t>Three forms (IEEE 754)</a:t>
            </a:r>
            <a:endParaRPr/>
          </a:p>
          <a:p>
            <a:pPr indent="-228600" lvl="1" marL="685800" rtl="0" algn="l">
              <a:lnSpc>
                <a:spcPct val="80000"/>
              </a:lnSpc>
              <a:spcBef>
                <a:spcPts val="500"/>
              </a:spcBef>
              <a:spcAft>
                <a:spcPts val="0"/>
              </a:spcAft>
              <a:buClr>
                <a:schemeClr val="dk1"/>
              </a:buClr>
              <a:buSzPts val="2400"/>
              <a:buChar char="•"/>
            </a:pPr>
            <a:r>
              <a:rPr b="1" lang="en-US" sz="2400">
                <a:latin typeface="Times New Roman"/>
                <a:ea typeface="Times New Roman"/>
                <a:cs typeface="Times New Roman"/>
                <a:sym typeface="Times New Roman"/>
              </a:rPr>
              <a:t>Single-precision (32 bits)			float</a:t>
            </a:r>
            <a:endParaRPr/>
          </a:p>
          <a:p>
            <a:pPr indent="-228600" lvl="1" marL="685800" rtl="0" algn="l">
              <a:lnSpc>
                <a:spcPct val="80000"/>
              </a:lnSpc>
              <a:spcBef>
                <a:spcPts val="500"/>
              </a:spcBef>
              <a:spcAft>
                <a:spcPts val="0"/>
              </a:spcAft>
              <a:buClr>
                <a:schemeClr val="dk1"/>
              </a:buClr>
              <a:buSzPts val="2400"/>
              <a:buChar char="•"/>
            </a:pPr>
            <a:r>
              <a:rPr b="1" lang="en-US" sz="2400">
                <a:latin typeface="Times New Roman"/>
                <a:ea typeface="Times New Roman"/>
                <a:cs typeface="Times New Roman"/>
                <a:sym typeface="Times New Roman"/>
              </a:rPr>
              <a:t>Double-precision (64 bits)		double</a:t>
            </a:r>
            <a:endParaRPr/>
          </a:p>
          <a:p>
            <a:pPr indent="-228600" lvl="1" marL="685800" rtl="0" algn="l">
              <a:lnSpc>
                <a:spcPct val="8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Extended-precision (80 bits)		long double</a:t>
            </a:r>
            <a:endParaRPr/>
          </a:p>
          <a:p>
            <a:pPr indent="-228600" lvl="1" marL="685800" rtl="0" algn="l">
              <a:lnSpc>
                <a:spcPct val="8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Also have Quadruple and Quadruple extended!</a:t>
            </a:r>
            <a:endParaRPr/>
          </a:p>
        </p:txBody>
      </p:sp>
      <p:sp>
        <p:nvSpPr>
          <p:cNvPr id="636" name="Google Shape;636;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7/29/2022</a:t>
            </a:r>
            <a:endParaRPr>
              <a:solidFill>
                <a:srgbClr val="888888"/>
              </a:solidFill>
            </a:endParaRPr>
          </a:p>
        </p:txBody>
      </p:sp>
      <p:sp>
        <p:nvSpPr>
          <p:cNvPr id="637" name="Google Shape;637;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38" name="Google Shape;638;p51"/>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5">
                                            <p:txEl>
                                              <p:pRg end="0" st="0"/>
                                            </p:txEl>
                                          </p:spTgt>
                                        </p:tgtEl>
                                        <p:attrNameLst>
                                          <p:attrName>style.visibility</p:attrName>
                                        </p:attrNameLst>
                                      </p:cBhvr>
                                      <p:to>
                                        <p:strVal val="visible"/>
                                      </p:to>
                                    </p:set>
                                    <p:animEffect filter="fade" transition="in">
                                      <p:cBhvr>
                                        <p:cTn dur="500"/>
                                        <p:tgtEl>
                                          <p:spTgt spid="63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5">
                                            <p:txEl>
                                              <p:pRg end="1" st="1"/>
                                            </p:txEl>
                                          </p:spTgt>
                                        </p:tgtEl>
                                        <p:attrNameLst>
                                          <p:attrName>style.visibility</p:attrName>
                                        </p:attrNameLst>
                                      </p:cBhvr>
                                      <p:to>
                                        <p:strVal val="visible"/>
                                      </p:to>
                                    </p:set>
                                    <p:animEffect filter="fade" transition="in">
                                      <p:cBhvr>
                                        <p:cTn dur="500"/>
                                        <p:tgtEl>
                                          <p:spTgt spid="63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5">
                                            <p:txEl>
                                              <p:pRg end="2" st="2"/>
                                            </p:txEl>
                                          </p:spTgt>
                                        </p:tgtEl>
                                        <p:attrNameLst>
                                          <p:attrName>style.visibility</p:attrName>
                                        </p:attrNameLst>
                                      </p:cBhvr>
                                      <p:to>
                                        <p:strVal val="visible"/>
                                      </p:to>
                                    </p:set>
                                    <p:animEffect filter="fade" transition="in">
                                      <p:cBhvr>
                                        <p:cTn dur="500"/>
                                        <p:tgtEl>
                                          <p:spTgt spid="63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5">
                                            <p:txEl>
                                              <p:pRg end="3" st="3"/>
                                            </p:txEl>
                                          </p:spTgt>
                                        </p:tgtEl>
                                        <p:attrNameLst>
                                          <p:attrName>style.visibility</p:attrName>
                                        </p:attrNameLst>
                                      </p:cBhvr>
                                      <p:to>
                                        <p:strVal val="visible"/>
                                      </p:to>
                                    </p:set>
                                    <p:animEffect filter="fade" transition="in">
                                      <p:cBhvr>
                                        <p:cTn dur="500"/>
                                        <p:tgtEl>
                                          <p:spTgt spid="63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5">
                                            <p:txEl>
                                              <p:pRg end="4" st="4"/>
                                            </p:txEl>
                                          </p:spTgt>
                                        </p:tgtEl>
                                        <p:attrNameLst>
                                          <p:attrName>style.visibility</p:attrName>
                                        </p:attrNameLst>
                                      </p:cBhvr>
                                      <p:to>
                                        <p:strVal val="visible"/>
                                      </p:to>
                                    </p:set>
                                    <p:animEffect filter="fade" transition="in">
                                      <p:cBhvr>
                                        <p:cTn dur="500"/>
                                        <p:tgtEl>
                                          <p:spTgt spid="63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5">
                                            <p:txEl>
                                              <p:pRg end="5" st="5"/>
                                            </p:txEl>
                                          </p:spTgt>
                                        </p:tgtEl>
                                        <p:attrNameLst>
                                          <p:attrName>style.visibility</p:attrName>
                                        </p:attrNameLst>
                                      </p:cBhvr>
                                      <p:to>
                                        <p:strVal val="visible"/>
                                      </p:to>
                                    </p:set>
                                    <p:animEffect filter="fade" transition="in">
                                      <p:cBhvr>
                                        <p:cTn dur="500"/>
                                        <p:tgtEl>
                                          <p:spTgt spid="63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5">
                                            <p:txEl>
                                              <p:pRg end="6" st="6"/>
                                            </p:txEl>
                                          </p:spTgt>
                                        </p:tgtEl>
                                        <p:attrNameLst>
                                          <p:attrName>style.visibility</p:attrName>
                                        </p:attrNameLst>
                                      </p:cBhvr>
                                      <p:to>
                                        <p:strVal val="visible"/>
                                      </p:to>
                                    </p:set>
                                    <p:animEffect filter="fade" transition="in">
                                      <p:cBhvr>
                                        <p:cTn dur="500"/>
                                        <p:tgtEl>
                                          <p:spTgt spid="63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5">
                                            <p:txEl>
                                              <p:pRg end="7" st="7"/>
                                            </p:txEl>
                                          </p:spTgt>
                                        </p:tgtEl>
                                        <p:attrNameLst>
                                          <p:attrName>style.visibility</p:attrName>
                                        </p:attrNameLst>
                                      </p:cBhvr>
                                      <p:to>
                                        <p:strVal val="visible"/>
                                      </p:to>
                                    </p:set>
                                    <p:animEffect filter="fade" transition="in">
                                      <p:cBhvr>
                                        <p:cTn dur="500"/>
                                        <p:tgtEl>
                                          <p:spTgt spid="63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5">
                                            <p:txEl>
                                              <p:pRg end="8" st="8"/>
                                            </p:txEl>
                                          </p:spTgt>
                                        </p:tgtEl>
                                        <p:attrNameLst>
                                          <p:attrName>style.visibility</p:attrName>
                                        </p:attrNameLst>
                                      </p:cBhvr>
                                      <p:to>
                                        <p:strVal val="visible"/>
                                      </p:to>
                                    </p:set>
                                    <p:animEffect filter="fade" transition="in">
                                      <p:cBhvr>
                                        <p:cTn dur="500"/>
                                        <p:tgtEl>
                                          <p:spTgt spid="63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5">
                                            <p:txEl>
                                              <p:pRg end="9" st="9"/>
                                            </p:txEl>
                                          </p:spTgt>
                                        </p:tgtEl>
                                        <p:attrNameLst>
                                          <p:attrName>style.visibility</p:attrName>
                                        </p:attrNameLst>
                                      </p:cBhvr>
                                      <p:to>
                                        <p:strVal val="visible"/>
                                      </p:to>
                                    </p:set>
                                    <p:animEffect filter="fade" transition="in">
                                      <p:cBhvr>
                                        <p:cTn dur="500"/>
                                        <p:tgtEl>
                                          <p:spTgt spid="635">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5">
                                            <p:txEl>
                                              <p:pRg end="10" st="10"/>
                                            </p:txEl>
                                          </p:spTgt>
                                        </p:tgtEl>
                                        <p:attrNameLst>
                                          <p:attrName>style.visibility</p:attrName>
                                        </p:attrNameLst>
                                      </p:cBhvr>
                                      <p:to>
                                        <p:strVal val="visible"/>
                                      </p:to>
                                    </p:set>
                                    <p:animEffect filter="fade" transition="in">
                                      <p:cBhvr>
                                        <p:cTn dur="500"/>
                                        <p:tgtEl>
                                          <p:spTgt spid="63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2"/>
          <p:cNvSpPr txBox="1"/>
          <p:nvPr>
            <p:ph type="title"/>
          </p:nvPr>
        </p:nvSpPr>
        <p:spPr>
          <a:xfrm>
            <a:off x="1678937" y="347462"/>
            <a:ext cx="8911687" cy="805445"/>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Floating-Point Representation</a:t>
            </a:r>
            <a:endParaRPr/>
          </a:p>
        </p:txBody>
      </p:sp>
      <p:sp>
        <p:nvSpPr>
          <p:cNvPr id="644" name="Google Shape;644;p52"/>
          <p:cNvSpPr txBox="1"/>
          <p:nvPr>
            <p:ph idx="1" type="body"/>
          </p:nvPr>
        </p:nvSpPr>
        <p:spPr>
          <a:xfrm>
            <a:off x="1061884" y="1347988"/>
            <a:ext cx="10056362" cy="481683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sz="2400"/>
              <a:t>Computers use a form of scientific notation for floating-point representation </a:t>
            </a:r>
            <a:endParaRPr/>
          </a:p>
          <a:p>
            <a:pPr indent="0" lvl="0" marL="0" rtl="0" algn="l">
              <a:lnSpc>
                <a:spcPct val="90000"/>
              </a:lnSpc>
              <a:spcBef>
                <a:spcPts val="1000"/>
              </a:spcBef>
              <a:spcAft>
                <a:spcPts val="0"/>
              </a:spcAft>
              <a:buClr>
                <a:schemeClr val="dk1"/>
              </a:buClr>
              <a:buSzPts val="2400"/>
              <a:buNone/>
            </a:pPr>
            <a:r>
              <a:rPr b="1" lang="en-US" sz="2400"/>
              <a:t>	Numbers written in scientific notation have three 	components:</a:t>
            </a:r>
            <a:endParaRPr/>
          </a:p>
          <a:p>
            <a:pPr indent="-76200" lvl="0" marL="228600" rtl="0" algn="l">
              <a:lnSpc>
                <a:spcPct val="90000"/>
              </a:lnSpc>
              <a:spcBef>
                <a:spcPts val="1000"/>
              </a:spcBef>
              <a:spcAft>
                <a:spcPts val="0"/>
              </a:spcAft>
              <a:buClr>
                <a:schemeClr val="dk1"/>
              </a:buClr>
              <a:buSzPts val="2400"/>
              <a:buNone/>
            </a:pPr>
            <a:r>
              <a:t/>
            </a:r>
            <a:endParaRPr/>
          </a:p>
        </p:txBody>
      </p:sp>
      <p:sp>
        <p:nvSpPr>
          <p:cNvPr id="645" name="Google Shape;645;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646" name="Google Shape;646;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C:\IDRAW20\16A.TIF" id="647" name="Google Shape;647;p52"/>
          <p:cNvPicPr preferRelativeResize="0"/>
          <p:nvPr/>
        </p:nvPicPr>
        <p:blipFill rotWithShape="1">
          <a:blip r:embed="rId3">
            <a:alphaModFix/>
          </a:blip>
          <a:srcRect b="0" l="0" r="0" t="0"/>
          <a:stretch/>
        </p:blipFill>
        <p:spPr>
          <a:xfrm>
            <a:off x="3010888" y="3276128"/>
            <a:ext cx="7193408" cy="2532935"/>
          </a:xfrm>
          <a:prstGeom prst="rect">
            <a:avLst/>
          </a:prstGeom>
          <a:noFill/>
          <a:ln>
            <a:noFill/>
          </a:ln>
        </p:spPr>
      </p:pic>
      <p:pic>
        <p:nvPicPr>
          <p:cNvPr id="648" name="Google Shape;648;p52"/>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3"/>
          <p:cNvSpPr txBox="1"/>
          <p:nvPr>
            <p:ph type="title"/>
          </p:nvPr>
        </p:nvSpPr>
        <p:spPr>
          <a:xfrm>
            <a:off x="1541705" y="288441"/>
            <a:ext cx="8911687" cy="1029082"/>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a:t>Floating-Point Representation</a:t>
            </a:r>
            <a:endParaRPr/>
          </a:p>
        </p:txBody>
      </p:sp>
      <p:sp>
        <p:nvSpPr>
          <p:cNvPr id="654" name="Google Shape;654;p53"/>
          <p:cNvSpPr txBox="1"/>
          <p:nvPr>
            <p:ph idx="1" type="body"/>
          </p:nvPr>
        </p:nvSpPr>
        <p:spPr>
          <a:xfrm>
            <a:off x="1140543" y="1661652"/>
            <a:ext cx="10087896" cy="454250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400"/>
              <a:buNone/>
            </a:pPr>
            <a:r>
              <a:t/>
            </a:r>
            <a:endParaRPr b="0">
              <a:solidFill>
                <a:srgbClr val="000000"/>
              </a:solidFill>
            </a:endParaRPr>
          </a:p>
          <a:p>
            <a:pPr indent="0" lvl="0" marL="0" rtl="0" algn="l">
              <a:lnSpc>
                <a:spcPct val="90000"/>
              </a:lnSpc>
              <a:spcBef>
                <a:spcPts val="960"/>
              </a:spcBef>
              <a:spcAft>
                <a:spcPts val="0"/>
              </a:spcAft>
              <a:buClr>
                <a:schemeClr val="dk1"/>
              </a:buClr>
              <a:buSzPts val="2400"/>
              <a:buNone/>
            </a:pPr>
            <a:r>
              <a:t/>
            </a:r>
            <a:endParaRPr b="0">
              <a:solidFill>
                <a:srgbClr val="000000"/>
              </a:solidFill>
            </a:endParaRPr>
          </a:p>
          <a:p>
            <a:pPr indent="0" lvl="0" marL="0" rtl="0" algn="l">
              <a:lnSpc>
                <a:spcPct val="90000"/>
              </a:lnSpc>
              <a:spcBef>
                <a:spcPts val="960"/>
              </a:spcBef>
              <a:spcAft>
                <a:spcPts val="0"/>
              </a:spcAft>
              <a:buClr>
                <a:schemeClr val="dk1"/>
              </a:buClr>
              <a:buSzPts val="2400"/>
              <a:buNone/>
            </a:pPr>
            <a:r>
              <a:t/>
            </a:r>
            <a:endParaRPr b="0">
              <a:solidFill>
                <a:srgbClr val="000000"/>
              </a:solidFill>
            </a:endParaRPr>
          </a:p>
          <a:p>
            <a:pPr indent="0" lvl="0" marL="0" rtl="0" algn="l">
              <a:lnSpc>
                <a:spcPct val="90000"/>
              </a:lnSpc>
              <a:spcBef>
                <a:spcPts val="960"/>
              </a:spcBef>
              <a:spcAft>
                <a:spcPts val="0"/>
              </a:spcAft>
              <a:buClr>
                <a:schemeClr val="dk1"/>
              </a:buClr>
              <a:buSzPts val="2400"/>
              <a:buNone/>
            </a:pPr>
            <a:r>
              <a:t/>
            </a:r>
            <a:endParaRPr b="0">
              <a:solidFill>
                <a:srgbClr val="000000"/>
              </a:solidFill>
            </a:endParaRPr>
          </a:p>
          <a:p>
            <a:pPr indent="0" lvl="0" marL="0" rtl="0" algn="l">
              <a:lnSpc>
                <a:spcPct val="90000"/>
              </a:lnSpc>
              <a:spcBef>
                <a:spcPts val="960"/>
              </a:spcBef>
              <a:spcAft>
                <a:spcPts val="0"/>
              </a:spcAft>
              <a:buClr>
                <a:schemeClr val="dk1"/>
              </a:buClr>
              <a:buSzPts val="2400"/>
              <a:buNone/>
            </a:pPr>
            <a:r>
              <a:t/>
            </a:r>
            <a:endParaRPr b="0">
              <a:solidFill>
                <a:srgbClr val="000000"/>
              </a:solidFill>
            </a:endParaRPr>
          </a:p>
          <a:p>
            <a:pPr indent="0" lvl="0" marL="0" rtl="0" algn="l">
              <a:lnSpc>
                <a:spcPct val="90000"/>
              </a:lnSpc>
              <a:spcBef>
                <a:spcPts val="960"/>
              </a:spcBef>
              <a:spcAft>
                <a:spcPts val="0"/>
              </a:spcAft>
              <a:buClr>
                <a:schemeClr val="dk1"/>
              </a:buClr>
              <a:buSzPts val="2400"/>
              <a:buNone/>
            </a:pPr>
            <a:r>
              <a:t/>
            </a:r>
            <a:endParaRPr b="0">
              <a:solidFill>
                <a:srgbClr val="000000"/>
              </a:solidFill>
            </a:endParaRPr>
          </a:p>
          <a:p>
            <a:pPr indent="-228600" lvl="0" marL="228600" rtl="0" algn="l">
              <a:lnSpc>
                <a:spcPct val="90000"/>
              </a:lnSpc>
              <a:spcBef>
                <a:spcPts val="960"/>
              </a:spcBef>
              <a:spcAft>
                <a:spcPts val="0"/>
              </a:spcAft>
              <a:buClr>
                <a:srgbClr val="000000"/>
              </a:buClr>
              <a:buSzPts val="2400"/>
              <a:buChar char="•"/>
            </a:pPr>
            <a:r>
              <a:rPr b="0" lang="en-US">
                <a:solidFill>
                  <a:srgbClr val="000000"/>
                </a:solidFill>
              </a:rPr>
              <a:t> The one-bit sign field is the sign of the stored value.</a:t>
            </a:r>
            <a:endParaRPr/>
          </a:p>
          <a:p>
            <a:pPr indent="-342900" lvl="0" marL="342900" rtl="0" algn="l">
              <a:lnSpc>
                <a:spcPct val="90000"/>
              </a:lnSpc>
              <a:spcBef>
                <a:spcPts val="960"/>
              </a:spcBef>
              <a:spcAft>
                <a:spcPts val="0"/>
              </a:spcAft>
              <a:buClr>
                <a:srgbClr val="000000"/>
              </a:buClr>
              <a:buSzPts val="2400"/>
              <a:buFont typeface="Times New Roman"/>
              <a:buChar char="•"/>
            </a:pPr>
            <a:r>
              <a:rPr b="0" lang="en-US">
                <a:solidFill>
                  <a:srgbClr val="000000"/>
                </a:solidFill>
              </a:rPr>
              <a:t>The size of the exponent field, determines the range of values that can be represented.</a:t>
            </a:r>
            <a:endParaRPr/>
          </a:p>
          <a:p>
            <a:pPr indent="-342900" lvl="0" marL="342900" rtl="0" algn="l">
              <a:lnSpc>
                <a:spcPct val="90000"/>
              </a:lnSpc>
              <a:spcBef>
                <a:spcPts val="960"/>
              </a:spcBef>
              <a:spcAft>
                <a:spcPts val="0"/>
              </a:spcAft>
              <a:buClr>
                <a:srgbClr val="000000"/>
              </a:buClr>
              <a:buSzPts val="2400"/>
              <a:buFont typeface="Times New Roman"/>
              <a:buChar char="•"/>
            </a:pPr>
            <a:r>
              <a:rPr b="0" lang="en-US">
                <a:solidFill>
                  <a:srgbClr val="000000"/>
                </a:solidFill>
              </a:rPr>
              <a:t>The size of the Mantissa/significand determines the precision of the representation.</a:t>
            </a:r>
            <a:endParaRPr/>
          </a:p>
          <a:p>
            <a:pPr indent="0" lvl="0" marL="0" rtl="0" algn="l">
              <a:lnSpc>
                <a:spcPct val="90000"/>
              </a:lnSpc>
              <a:spcBef>
                <a:spcPts val="1000"/>
              </a:spcBef>
              <a:spcAft>
                <a:spcPts val="0"/>
              </a:spcAft>
              <a:buClr>
                <a:schemeClr val="dk1"/>
              </a:buClr>
              <a:buSzPts val="2400"/>
              <a:buNone/>
            </a:pPr>
            <a:r>
              <a:t/>
            </a:r>
            <a:endParaRPr b="0"/>
          </a:p>
        </p:txBody>
      </p:sp>
      <p:sp>
        <p:nvSpPr>
          <p:cNvPr id="655" name="Google Shape;655;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656" name="Google Shape;65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57" name="Google Shape;657;p53"/>
          <p:cNvPicPr preferRelativeResize="0"/>
          <p:nvPr/>
        </p:nvPicPr>
        <p:blipFill rotWithShape="1">
          <a:blip r:embed="rId3">
            <a:alphaModFix/>
          </a:blip>
          <a:srcRect b="0" l="0" r="0" t="0"/>
          <a:stretch/>
        </p:blipFill>
        <p:spPr>
          <a:xfrm>
            <a:off x="1934703" y="1796813"/>
            <a:ext cx="8342258" cy="2331816"/>
          </a:xfrm>
          <a:prstGeom prst="rect">
            <a:avLst/>
          </a:prstGeom>
          <a:noFill/>
          <a:ln>
            <a:noFill/>
          </a:ln>
        </p:spPr>
      </p:pic>
      <p:pic>
        <p:nvPicPr>
          <p:cNvPr id="658" name="Google Shape;658;p53"/>
          <p:cNvPicPr preferRelativeResize="0"/>
          <p:nvPr/>
        </p:nvPicPr>
        <p:blipFill rotWithShape="1">
          <a:blip r:embed="rId4">
            <a:alphaModFix/>
          </a:blip>
          <a:srcRect b="0" l="0" r="0" t="0"/>
          <a:stretch/>
        </p:blipFill>
        <p:spPr>
          <a:xfrm>
            <a:off x="130792" y="84424"/>
            <a:ext cx="795122" cy="75139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4"/>
          <p:cNvSpPr txBox="1"/>
          <p:nvPr>
            <p:ph type="title"/>
          </p:nvPr>
        </p:nvSpPr>
        <p:spPr>
          <a:xfrm>
            <a:off x="1568432" y="311797"/>
            <a:ext cx="8911687" cy="705842"/>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a:t>Floating-Point Representation</a:t>
            </a:r>
            <a:endParaRPr/>
          </a:p>
        </p:txBody>
      </p:sp>
      <p:sp>
        <p:nvSpPr>
          <p:cNvPr id="664" name="Google Shape;664;p54"/>
          <p:cNvSpPr txBox="1"/>
          <p:nvPr>
            <p:ph idx="1" type="body"/>
          </p:nvPr>
        </p:nvSpPr>
        <p:spPr>
          <a:xfrm>
            <a:off x="1519084" y="1367769"/>
            <a:ext cx="9239865" cy="432510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Font typeface="Times New Roman"/>
              <a:buChar char="•"/>
            </a:pPr>
            <a:r>
              <a:rPr b="0" lang="en-US" sz="2800">
                <a:solidFill>
                  <a:srgbClr val="000000"/>
                </a:solidFill>
              </a:rPr>
              <a:t>The IEEE-754 </a:t>
            </a:r>
            <a:r>
              <a:rPr b="0" i="1" lang="en-US" sz="2800">
                <a:solidFill>
                  <a:srgbClr val="000000"/>
                </a:solidFill>
              </a:rPr>
              <a:t>single precision</a:t>
            </a:r>
            <a:r>
              <a:rPr b="0" lang="en-US" sz="2800">
                <a:solidFill>
                  <a:srgbClr val="000000"/>
                </a:solidFill>
              </a:rPr>
              <a:t> floating point standard uses an 8-bit exponent and a 23-bit Mantissa/significand.</a:t>
            </a:r>
            <a:endParaRPr/>
          </a:p>
          <a:p>
            <a:pPr indent="-50800" lvl="0" marL="228600" rtl="0" algn="l">
              <a:lnSpc>
                <a:spcPct val="90000"/>
              </a:lnSpc>
              <a:spcBef>
                <a:spcPts val="560"/>
              </a:spcBef>
              <a:spcAft>
                <a:spcPts val="0"/>
              </a:spcAft>
              <a:buClr>
                <a:schemeClr val="dk1"/>
              </a:buClr>
              <a:buSzPts val="2800"/>
              <a:buFont typeface="Times New Roman"/>
              <a:buNone/>
            </a:pPr>
            <a:r>
              <a:t/>
            </a:r>
            <a:endParaRPr b="0" sz="2800">
              <a:solidFill>
                <a:srgbClr val="000000"/>
              </a:solidFill>
            </a:endParaRPr>
          </a:p>
          <a:p>
            <a:pPr indent="-228600" lvl="0" marL="228600" rtl="0" algn="l">
              <a:lnSpc>
                <a:spcPct val="90000"/>
              </a:lnSpc>
              <a:spcBef>
                <a:spcPts val="560"/>
              </a:spcBef>
              <a:spcAft>
                <a:spcPts val="0"/>
              </a:spcAft>
              <a:buClr>
                <a:srgbClr val="000000"/>
              </a:buClr>
              <a:buSzPts val="2800"/>
              <a:buFont typeface="Times New Roman"/>
              <a:buChar char="•"/>
            </a:pPr>
            <a:r>
              <a:rPr b="0" lang="en-US" sz="2800">
                <a:solidFill>
                  <a:srgbClr val="000000"/>
                </a:solidFill>
              </a:rPr>
              <a:t>The IEEE-754 </a:t>
            </a:r>
            <a:r>
              <a:rPr b="0" i="1" lang="en-US" sz="2800">
                <a:solidFill>
                  <a:srgbClr val="000000"/>
                </a:solidFill>
              </a:rPr>
              <a:t>double precision</a:t>
            </a:r>
            <a:r>
              <a:rPr b="0" lang="en-US" sz="2800">
                <a:solidFill>
                  <a:srgbClr val="000000"/>
                </a:solidFill>
              </a:rPr>
              <a:t> standard uses an 11-bit exponent and a 52-bit significand</a:t>
            </a:r>
            <a:endParaRPr b="0" sz="2800"/>
          </a:p>
        </p:txBody>
      </p:sp>
      <p:sp>
        <p:nvSpPr>
          <p:cNvPr id="665" name="Google Shape;665;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666" name="Google Shape;666;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C:\IDRAW20\17.TIF" id="667" name="Google Shape;667;p54"/>
          <p:cNvPicPr preferRelativeResize="0"/>
          <p:nvPr/>
        </p:nvPicPr>
        <p:blipFill rotWithShape="1">
          <a:blip r:embed="rId3">
            <a:alphaModFix/>
          </a:blip>
          <a:srcRect b="10143" l="0" r="0" t="7423"/>
          <a:stretch/>
        </p:blipFill>
        <p:spPr>
          <a:xfrm>
            <a:off x="2886607" y="3690276"/>
            <a:ext cx="6143625" cy="1666875"/>
          </a:xfrm>
          <a:prstGeom prst="rect">
            <a:avLst/>
          </a:prstGeom>
          <a:noFill/>
          <a:ln>
            <a:noFill/>
          </a:ln>
        </p:spPr>
      </p:pic>
      <p:pic>
        <p:nvPicPr>
          <p:cNvPr id="668" name="Google Shape;668;p54"/>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5"/>
          <p:cNvSpPr txBox="1"/>
          <p:nvPr>
            <p:ph type="title"/>
          </p:nvPr>
        </p:nvSpPr>
        <p:spPr>
          <a:xfrm>
            <a:off x="1981200" y="276942"/>
            <a:ext cx="8229600" cy="81444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Single Precision</a:t>
            </a:r>
            <a:endParaRPr/>
          </a:p>
        </p:txBody>
      </p:sp>
      <p:sp>
        <p:nvSpPr>
          <p:cNvPr id="674" name="Google Shape;674;p55"/>
          <p:cNvSpPr txBox="1"/>
          <p:nvPr>
            <p:ph idx="1" type="body"/>
          </p:nvPr>
        </p:nvSpPr>
        <p:spPr>
          <a:xfrm>
            <a:off x="1071715" y="2994797"/>
            <a:ext cx="10097729" cy="316752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300"/>
              <a:buChar char="•"/>
            </a:pPr>
            <a:r>
              <a:rPr b="0" lang="en-US" sz="2300"/>
              <a:t>IEEE 754 standard</a:t>
            </a:r>
            <a:endParaRPr/>
          </a:p>
          <a:p>
            <a:pPr indent="-228600" lvl="1" marL="685800" rtl="0" algn="l">
              <a:lnSpc>
                <a:spcPct val="90000"/>
              </a:lnSpc>
              <a:spcBef>
                <a:spcPts val="500"/>
              </a:spcBef>
              <a:spcAft>
                <a:spcPts val="0"/>
              </a:spcAft>
              <a:buClr>
                <a:schemeClr val="dk1"/>
              </a:buClr>
              <a:buSzPts val="2300"/>
              <a:buChar char="•"/>
            </a:pPr>
            <a:r>
              <a:rPr lang="en-US" sz="2300"/>
              <a:t>Mantissa (F) has hidden bit so actually has 24 bits.  Gives 7 significant figures.</a:t>
            </a:r>
            <a:endParaRPr/>
          </a:p>
          <a:p>
            <a:pPr indent="-228600" lvl="2" marL="1143000" rtl="0" algn="l">
              <a:lnSpc>
                <a:spcPct val="90000"/>
              </a:lnSpc>
              <a:spcBef>
                <a:spcPts val="500"/>
              </a:spcBef>
              <a:spcAft>
                <a:spcPts val="0"/>
              </a:spcAft>
              <a:buClr>
                <a:schemeClr val="dk1"/>
              </a:buClr>
              <a:buSzPts val="2300"/>
              <a:buChar char="•"/>
            </a:pPr>
            <a:r>
              <a:rPr lang="en-US" sz="2300"/>
              <a:t>1</a:t>
            </a:r>
            <a:r>
              <a:rPr baseline="30000" lang="en-US" sz="2300"/>
              <a:t>st</a:t>
            </a:r>
            <a:r>
              <a:rPr lang="en-US" sz="2300"/>
              <a:t> bit in mantissa is always a one</a:t>
            </a:r>
            <a:endParaRPr/>
          </a:p>
          <a:p>
            <a:pPr indent="-228600" lvl="1" marL="685800" rtl="0" algn="l">
              <a:lnSpc>
                <a:spcPct val="90000"/>
              </a:lnSpc>
              <a:spcBef>
                <a:spcPts val="500"/>
              </a:spcBef>
              <a:spcAft>
                <a:spcPts val="0"/>
              </a:spcAft>
              <a:buClr>
                <a:schemeClr val="dk1"/>
              </a:buClr>
              <a:buSzPts val="2300"/>
              <a:buChar char="•"/>
            </a:pPr>
            <a:r>
              <a:rPr lang="en-US" sz="2300"/>
              <a:t>Exponent (E) is biased by 127 called </a:t>
            </a:r>
            <a:br>
              <a:rPr lang="en-US" sz="2300"/>
            </a:br>
            <a:r>
              <a:rPr lang="en-US" sz="2300"/>
              <a:t>Excess-127 Notation</a:t>
            </a:r>
            <a:endParaRPr/>
          </a:p>
          <a:p>
            <a:pPr indent="-228600" lvl="2" marL="1143000" rtl="0" algn="l">
              <a:lnSpc>
                <a:spcPct val="90000"/>
              </a:lnSpc>
              <a:spcBef>
                <a:spcPts val="500"/>
              </a:spcBef>
              <a:spcAft>
                <a:spcPts val="0"/>
              </a:spcAft>
              <a:buClr>
                <a:schemeClr val="dk1"/>
              </a:buClr>
              <a:buSzPts val="2300"/>
              <a:buChar char="•"/>
            </a:pPr>
            <a:r>
              <a:rPr lang="en-US" sz="2300"/>
              <a:t>Add 127 to exponent so easier to compare</a:t>
            </a:r>
            <a:endParaRPr/>
          </a:p>
          <a:p>
            <a:pPr indent="-228600" lvl="2" marL="1143000" rtl="0" algn="l">
              <a:lnSpc>
                <a:spcPct val="90000"/>
              </a:lnSpc>
              <a:spcBef>
                <a:spcPts val="500"/>
              </a:spcBef>
              <a:spcAft>
                <a:spcPts val="0"/>
              </a:spcAft>
              <a:buClr>
                <a:schemeClr val="dk1"/>
              </a:buClr>
              <a:buSzPts val="2300"/>
              <a:buChar char="•"/>
            </a:pPr>
            <a:r>
              <a:rPr lang="en-US" sz="2300"/>
              <a:t>Range of exponents is -126 to +128</a:t>
            </a:r>
            <a:endParaRPr/>
          </a:p>
          <a:p>
            <a:pPr indent="-228600" lvl="1" marL="685800" rtl="0" algn="l">
              <a:lnSpc>
                <a:spcPct val="90000"/>
              </a:lnSpc>
              <a:spcBef>
                <a:spcPts val="500"/>
              </a:spcBef>
              <a:spcAft>
                <a:spcPts val="0"/>
              </a:spcAft>
              <a:buClr>
                <a:schemeClr val="dk1"/>
              </a:buClr>
              <a:buSzPts val="2300"/>
              <a:buChar char="•"/>
            </a:pPr>
            <a:r>
              <a:rPr lang="en-US" sz="2300"/>
              <a:t>Sign (S) bit tells whether number is negative or positive</a:t>
            </a:r>
            <a:endParaRPr/>
          </a:p>
        </p:txBody>
      </p:sp>
      <p:sp>
        <p:nvSpPr>
          <p:cNvPr id="675" name="Google Shape;675;p55"/>
          <p:cNvSpPr txBox="1"/>
          <p:nvPr/>
        </p:nvSpPr>
        <p:spPr>
          <a:xfrm>
            <a:off x="2743200" y="2104774"/>
            <a:ext cx="6629400" cy="376237"/>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        Exponent (E)		Mantissa (fraction, F)</a:t>
            </a:r>
            <a:endParaRPr b="0" i="0" sz="1400" u="none" cap="none" strike="noStrike">
              <a:solidFill>
                <a:srgbClr val="000000"/>
              </a:solidFill>
              <a:latin typeface="Arial"/>
              <a:ea typeface="Arial"/>
              <a:cs typeface="Arial"/>
              <a:sym typeface="Arial"/>
            </a:endParaRPr>
          </a:p>
        </p:txBody>
      </p:sp>
      <p:cxnSp>
        <p:nvCxnSpPr>
          <p:cNvPr id="676" name="Google Shape;676;p55"/>
          <p:cNvCxnSpPr/>
          <p:nvPr/>
        </p:nvCxnSpPr>
        <p:spPr>
          <a:xfrm>
            <a:off x="3222520" y="2112398"/>
            <a:ext cx="1588" cy="339725"/>
          </a:xfrm>
          <a:prstGeom prst="straightConnector1">
            <a:avLst/>
          </a:prstGeom>
          <a:noFill/>
          <a:ln cap="flat" cmpd="sng" w="9525">
            <a:solidFill>
              <a:schemeClr val="dk1"/>
            </a:solidFill>
            <a:prstDash val="solid"/>
            <a:round/>
            <a:headEnd len="sm" w="sm" type="none"/>
            <a:tailEnd len="sm" w="sm" type="none"/>
          </a:ln>
        </p:spPr>
      </p:cxnSp>
      <p:cxnSp>
        <p:nvCxnSpPr>
          <p:cNvPr id="677" name="Google Shape;677;p55"/>
          <p:cNvCxnSpPr/>
          <p:nvPr/>
        </p:nvCxnSpPr>
        <p:spPr>
          <a:xfrm>
            <a:off x="5537047" y="2125716"/>
            <a:ext cx="1587" cy="339725"/>
          </a:xfrm>
          <a:prstGeom prst="straightConnector1">
            <a:avLst/>
          </a:prstGeom>
          <a:noFill/>
          <a:ln cap="flat" cmpd="sng" w="9525">
            <a:solidFill>
              <a:schemeClr val="dk1"/>
            </a:solidFill>
            <a:prstDash val="solid"/>
            <a:round/>
            <a:headEnd len="sm" w="sm" type="none"/>
            <a:tailEnd len="sm" w="sm" type="none"/>
          </a:ln>
        </p:spPr>
      </p:cxnSp>
      <p:sp>
        <p:nvSpPr>
          <p:cNvPr id="678" name="Google Shape;678;p55"/>
          <p:cNvSpPr txBox="1"/>
          <p:nvPr/>
        </p:nvSpPr>
        <p:spPr>
          <a:xfrm>
            <a:off x="5241926" y="1631698"/>
            <a:ext cx="993775"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679" name="Google Shape;679;p55"/>
          <p:cNvCxnSpPr/>
          <p:nvPr/>
        </p:nvCxnSpPr>
        <p:spPr>
          <a:xfrm rot="10800000">
            <a:off x="2755901" y="1809498"/>
            <a:ext cx="2405063" cy="0"/>
          </a:xfrm>
          <a:prstGeom prst="straightConnector1">
            <a:avLst/>
          </a:prstGeom>
          <a:noFill/>
          <a:ln cap="flat" cmpd="sng" w="9525">
            <a:solidFill>
              <a:schemeClr val="dk1"/>
            </a:solidFill>
            <a:prstDash val="solid"/>
            <a:round/>
            <a:headEnd len="sm" w="sm" type="none"/>
            <a:tailEnd len="med" w="med" type="triangle"/>
          </a:ln>
        </p:spPr>
      </p:cxnSp>
      <p:cxnSp>
        <p:nvCxnSpPr>
          <p:cNvPr id="680" name="Google Shape;680;p55"/>
          <p:cNvCxnSpPr/>
          <p:nvPr/>
        </p:nvCxnSpPr>
        <p:spPr>
          <a:xfrm>
            <a:off x="6199240" y="1819635"/>
            <a:ext cx="3124200" cy="0"/>
          </a:xfrm>
          <a:prstGeom prst="straightConnector1">
            <a:avLst/>
          </a:prstGeom>
          <a:noFill/>
          <a:ln cap="flat" cmpd="sng" w="9525">
            <a:solidFill>
              <a:schemeClr val="dk1"/>
            </a:solidFill>
            <a:prstDash val="solid"/>
            <a:round/>
            <a:headEnd len="sm" w="sm" type="none"/>
            <a:tailEnd len="med" w="med" type="triangle"/>
          </a:ln>
        </p:spPr>
      </p:cxnSp>
      <p:sp>
        <p:nvSpPr>
          <p:cNvPr id="681" name="Google Shape;681;p55"/>
          <p:cNvSpPr txBox="1"/>
          <p:nvPr/>
        </p:nvSpPr>
        <p:spPr>
          <a:xfrm>
            <a:off x="2667000" y="2628341"/>
            <a:ext cx="6858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3300"/>
                </a:solidFill>
                <a:latin typeface="Arial"/>
                <a:ea typeface="Arial"/>
                <a:cs typeface="Arial"/>
                <a:sym typeface="Arial"/>
              </a:rPr>
              <a:t>1 bit        8 bits                                             23 bits</a:t>
            </a:r>
            <a:endParaRPr b="0" i="0" sz="1400" u="none" cap="none" strike="noStrike">
              <a:solidFill>
                <a:srgbClr val="000000"/>
              </a:solidFill>
              <a:latin typeface="Arial"/>
              <a:ea typeface="Arial"/>
              <a:cs typeface="Arial"/>
              <a:sym typeface="Arial"/>
            </a:endParaRPr>
          </a:p>
        </p:txBody>
      </p:sp>
      <p:sp>
        <p:nvSpPr>
          <p:cNvPr id="682" name="Google Shape;68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7/29/2022</a:t>
            </a:r>
            <a:endParaRPr>
              <a:solidFill>
                <a:srgbClr val="888888"/>
              </a:solidFill>
            </a:endParaRPr>
          </a:p>
        </p:txBody>
      </p:sp>
      <p:sp>
        <p:nvSpPr>
          <p:cNvPr id="683" name="Google Shape;683;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84" name="Google Shape;684;p55"/>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pic>
        <p:nvPicPr>
          <p:cNvPr descr="C:\IDRAW20\17.TIF" id="691" name="Google Shape;691;p56"/>
          <p:cNvPicPr preferRelativeResize="0"/>
          <p:nvPr/>
        </p:nvPicPr>
        <p:blipFill rotWithShape="1">
          <a:blip r:embed="rId3">
            <a:alphaModFix/>
          </a:blip>
          <a:srcRect b="10143" l="0" r="0" t="7423"/>
          <a:stretch/>
        </p:blipFill>
        <p:spPr>
          <a:xfrm>
            <a:off x="2711451" y="1370014"/>
            <a:ext cx="6143625" cy="1666875"/>
          </a:xfrm>
          <a:prstGeom prst="rect">
            <a:avLst/>
          </a:prstGeom>
          <a:noFill/>
          <a:ln>
            <a:noFill/>
          </a:ln>
        </p:spPr>
      </p:pic>
      <p:sp>
        <p:nvSpPr>
          <p:cNvPr id="692" name="Google Shape;692;p56"/>
          <p:cNvSpPr txBox="1"/>
          <p:nvPr>
            <p:ph idx="1" type="body"/>
          </p:nvPr>
        </p:nvSpPr>
        <p:spPr>
          <a:xfrm>
            <a:off x="1101213" y="3409336"/>
            <a:ext cx="10038735" cy="26670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300"/>
              <a:buChar char="•"/>
            </a:pPr>
            <a:r>
              <a:rPr b="0" lang="en-US" sz="2300"/>
              <a:t>The significand of a floating-point number is always preceded by an implied binary point.</a:t>
            </a:r>
            <a:endParaRPr/>
          </a:p>
          <a:p>
            <a:pPr indent="-228600" lvl="0" marL="228600" rtl="0" algn="l">
              <a:lnSpc>
                <a:spcPct val="150000"/>
              </a:lnSpc>
              <a:spcBef>
                <a:spcPts val="1000"/>
              </a:spcBef>
              <a:spcAft>
                <a:spcPts val="0"/>
              </a:spcAft>
              <a:buClr>
                <a:schemeClr val="dk1"/>
              </a:buClr>
              <a:buSzPts val="2300"/>
              <a:buChar char="•"/>
            </a:pPr>
            <a:r>
              <a:rPr b="0" lang="en-US" sz="2300"/>
              <a:t>Thus, the significand always contains a fractional binary value.</a:t>
            </a:r>
            <a:endParaRPr/>
          </a:p>
          <a:p>
            <a:pPr indent="-228600" lvl="0" marL="228600" rtl="0" algn="l">
              <a:lnSpc>
                <a:spcPct val="150000"/>
              </a:lnSpc>
              <a:spcBef>
                <a:spcPts val="1000"/>
              </a:spcBef>
              <a:spcAft>
                <a:spcPts val="0"/>
              </a:spcAft>
              <a:buClr>
                <a:schemeClr val="dk1"/>
              </a:buClr>
              <a:buSzPts val="2300"/>
              <a:buChar char="•"/>
            </a:pPr>
            <a:r>
              <a:rPr b="0" lang="en-US" sz="2300"/>
              <a:t>The exponent indicates the power of 2 to which the significand is raised.</a:t>
            </a:r>
            <a:endParaRPr/>
          </a:p>
        </p:txBody>
      </p:sp>
      <p:sp>
        <p:nvSpPr>
          <p:cNvPr id="693" name="Google Shape;693;p56"/>
          <p:cNvSpPr txBox="1"/>
          <p:nvPr>
            <p:ph type="title"/>
          </p:nvPr>
        </p:nvSpPr>
        <p:spPr>
          <a:xfrm>
            <a:off x="2476500" y="257177"/>
            <a:ext cx="7467600" cy="667055"/>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Floating-Point Representation</a:t>
            </a:r>
            <a:endParaRPr/>
          </a:p>
        </p:txBody>
      </p:sp>
      <p:sp>
        <p:nvSpPr>
          <p:cNvPr id="694" name="Google Shape;694;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pic>
        <p:nvPicPr>
          <p:cNvPr id="695" name="Google Shape;695;p56"/>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7"/>
          <p:cNvSpPr txBox="1"/>
          <p:nvPr>
            <p:ph type="title"/>
          </p:nvPr>
        </p:nvSpPr>
        <p:spPr>
          <a:xfrm>
            <a:off x="1981200" y="179389"/>
            <a:ext cx="7951788" cy="606425"/>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sz="4000"/>
              <a:t>Single Precision</a:t>
            </a:r>
            <a:endParaRPr/>
          </a:p>
        </p:txBody>
      </p:sp>
      <p:sp>
        <p:nvSpPr>
          <p:cNvPr id="702" name="Google Shape;702;p57"/>
          <p:cNvSpPr txBox="1"/>
          <p:nvPr>
            <p:ph idx="1" type="body"/>
          </p:nvPr>
        </p:nvSpPr>
        <p:spPr>
          <a:xfrm>
            <a:off x="1524000" y="860987"/>
            <a:ext cx="8686800" cy="118586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800"/>
              <a:t>Example:  Convert 5777</a:t>
            </a:r>
            <a:r>
              <a:rPr baseline="-25000" lang="en-US" sz="2800"/>
              <a:t>10</a:t>
            </a:r>
            <a:r>
              <a:rPr lang="en-US" sz="2800"/>
              <a:t> to Floating Point</a:t>
            </a:r>
            <a:endParaRPr/>
          </a:p>
          <a:p>
            <a:pPr indent="-228600" lvl="0" marL="228600" rtl="0" algn="l">
              <a:lnSpc>
                <a:spcPct val="90000"/>
              </a:lnSpc>
              <a:spcBef>
                <a:spcPts val="1000"/>
              </a:spcBef>
              <a:spcAft>
                <a:spcPts val="0"/>
              </a:spcAft>
              <a:buClr>
                <a:schemeClr val="dk1"/>
              </a:buClr>
              <a:buSzPts val="2800"/>
              <a:buChar char="•"/>
            </a:pPr>
            <a:r>
              <a:rPr lang="en-US" sz="2800"/>
              <a:t>1</a:t>
            </a:r>
            <a:r>
              <a:rPr baseline="30000" lang="en-US" sz="2800"/>
              <a:t>st</a:t>
            </a:r>
            <a:r>
              <a:rPr lang="en-US" sz="2800"/>
              <a:t>, convert to binary using divide by 2 method</a:t>
            </a:r>
            <a:endParaRPr/>
          </a:p>
        </p:txBody>
      </p:sp>
      <p:sp>
        <p:nvSpPr>
          <p:cNvPr id="703" name="Google Shape;703;p57"/>
          <p:cNvSpPr/>
          <p:nvPr/>
        </p:nvSpPr>
        <p:spPr>
          <a:xfrm>
            <a:off x="1524000" y="2058864"/>
            <a:ext cx="8686800" cy="1087438"/>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5777</a:t>
            </a:r>
            <a:r>
              <a:rPr b="0" baseline="-25000" i="0" lang="en-US" sz="2400" u="none" cap="none" strike="noStrike">
                <a:solidFill>
                  <a:srgbClr val="000000"/>
                </a:solidFill>
                <a:latin typeface="Times New Roman"/>
                <a:ea typeface="Times New Roman"/>
                <a:cs typeface="Times New Roman"/>
                <a:sym typeface="Times New Roman"/>
              </a:rPr>
              <a:t>10 </a:t>
            </a:r>
            <a:r>
              <a:rPr b="0" i="0" lang="en-US" sz="2400" u="none" cap="none" strike="noStrike">
                <a:solidFill>
                  <a:srgbClr val="000000"/>
                </a:solidFill>
                <a:latin typeface="Times New Roman"/>
                <a:ea typeface="Times New Roman"/>
                <a:cs typeface="Times New Roman"/>
                <a:sym typeface="Times New Roman"/>
              </a:rPr>
              <a:t>= 1011010010001</a:t>
            </a:r>
            <a:r>
              <a:rPr b="0" baseline="-25000" i="0" lang="en-US" sz="2400" u="none" cap="none" strike="noStrike">
                <a:solidFill>
                  <a:srgbClr val="000000"/>
                </a:solidFill>
                <a:latin typeface="Times New Roman"/>
                <a:ea typeface="Times New Roman"/>
                <a:cs typeface="Times New Roman"/>
                <a:sym typeface="Times New Roman"/>
              </a:rPr>
              <a:t>2</a:t>
            </a:r>
            <a:endParaRPr b="0" i="0" sz="24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Positive number, so sign bit (S) equals 0. </a:t>
            </a:r>
            <a:endParaRPr b="0" i="0" sz="1400" u="none" cap="none" strike="noStrike">
              <a:solidFill>
                <a:srgbClr val="000000"/>
              </a:solidFill>
              <a:latin typeface="Arial"/>
              <a:ea typeface="Arial"/>
              <a:cs typeface="Arial"/>
              <a:sym typeface="Arial"/>
            </a:endParaRPr>
          </a:p>
        </p:txBody>
      </p:sp>
      <p:sp>
        <p:nvSpPr>
          <p:cNvPr id="704" name="Google Shape;704;p57"/>
          <p:cNvSpPr/>
          <p:nvPr/>
        </p:nvSpPr>
        <p:spPr>
          <a:xfrm>
            <a:off x="1524000" y="3095299"/>
            <a:ext cx="8686800" cy="133194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2</a:t>
            </a:r>
            <a:r>
              <a:rPr b="0" baseline="30000" i="0" lang="en-US" sz="2400" u="none" cap="none" strike="noStrike">
                <a:solidFill>
                  <a:srgbClr val="000000"/>
                </a:solidFill>
                <a:latin typeface="Times New Roman"/>
                <a:ea typeface="Times New Roman"/>
                <a:cs typeface="Times New Roman"/>
                <a:sym typeface="Times New Roman"/>
              </a:rPr>
              <a:t>nd</a:t>
            </a:r>
            <a:r>
              <a:rPr b="0" i="0" lang="en-US" sz="2400" u="none" cap="none" strike="noStrike">
                <a:solidFill>
                  <a:srgbClr val="000000"/>
                </a:solidFill>
                <a:latin typeface="Times New Roman"/>
                <a:ea typeface="Times New Roman"/>
                <a:cs typeface="Times New Roman"/>
                <a:sym typeface="Times New Roman"/>
              </a:rPr>
              <a:t>, count number of places to move binary point</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480"/>
              </a:spcBef>
              <a:spcAft>
                <a:spcPts val="0"/>
              </a:spcAft>
              <a:buClr>
                <a:srgbClr val="000000"/>
              </a:buClr>
              <a:buSzPts val="2400"/>
              <a:buFont typeface="Times New Roman"/>
              <a:buNone/>
            </a:pPr>
            <a:r>
              <a:rPr b="0" baseline="-25000" i="0" lang="en-US" sz="2400" u="none" cap="none" strike="noStrike">
                <a:solidFill>
                  <a:srgbClr val="000000"/>
                </a:solidFill>
                <a:latin typeface="Times New Roman"/>
                <a:ea typeface="Times New Roman"/>
                <a:cs typeface="Times New Roman"/>
                <a:sym typeface="Times New Roman"/>
              </a:rPr>
              <a:t>	     	</a:t>
            </a:r>
            <a:r>
              <a:rPr b="0" i="0" lang="en-US" sz="2400" u="none" cap="none" strike="noStrike">
                <a:solidFill>
                  <a:srgbClr val="000000"/>
                </a:solidFill>
                <a:latin typeface="Times New Roman"/>
                <a:ea typeface="Times New Roman"/>
                <a:cs typeface="Times New Roman"/>
                <a:sym typeface="Times New Roman"/>
              </a:rPr>
              <a:t>1011010010001</a:t>
            </a:r>
            <a:r>
              <a:rPr b="0" baseline="-25000" i="0" lang="en-US" sz="2400" u="none" cap="none" strike="noStrike">
                <a:solidFill>
                  <a:srgbClr val="000000"/>
                </a:solidFill>
                <a:latin typeface="Times New Roman"/>
                <a:ea typeface="Times New Roman"/>
                <a:cs typeface="Times New Roman"/>
                <a:sym typeface="Times New Roman"/>
              </a:rPr>
              <a:t>2</a:t>
            </a:r>
            <a:r>
              <a:rPr b="0" i="0" lang="en-US" sz="2400" u="none" cap="none" strike="noStrike">
                <a:solidFill>
                  <a:srgbClr val="000000"/>
                </a:solidFill>
                <a:latin typeface="Times New Roman"/>
                <a:ea typeface="Times New Roman"/>
                <a:cs typeface="Times New Roman"/>
                <a:sym typeface="Times New Roman"/>
              </a:rPr>
              <a:t> = 1.011010010001 x 2</a:t>
            </a:r>
            <a:r>
              <a:rPr b="0" baseline="30000" i="0" lang="en-US" sz="2400" u="none" cap="none" strike="noStrike">
                <a:solidFill>
                  <a:srgbClr val="000000"/>
                </a:solidFill>
                <a:latin typeface="Times New Roman"/>
                <a:ea typeface="Times New Roman"/>
                <a:cs typeface="Times New Roman"/>
                <a:sym typeface="Times New Roman"/>
              </a:rPr>
              <a:t>12</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480"/>
              </a:spcBef>
              <a:spcAft>
                <a:spcPts val="0"/>
              </a:spcAft>
              <a:buClr>
                <a:srgbClr val="000000"/>
              </a:buClr>
              <a:buSzPts val="2400"/>
              <a:buFont typeface="Times New Roman"/>
              <a:buNone/>
            </a:pPr>
            <a:r>
              <a:rPr b="0" baseline="30000" i="0" lang="en-US" sz="2400" u="none" cap="none" strike="noStrike">
                <a:solidFill>
                  <a:srgbClr val="000000"/>
                </a:solidFill>
                <a:latin typeface="Times New Roman"/>
                <a:ea typeface="Times New Roman"/>
                <a:cs typeface="Times New Roman"/>
                <a:sym typeface="Times New Roman"/>
              </a:rPr>
              <a:t>		</a:t>
            </a:r>
            <a:r>
              <a:rPr b="0" i="0" lang="en-US" sz="2400" u="none" cap="none" strike="noStrike">
                <a:solidFill>
                  <a:srgbClr val="000000"/>
                </a:solidFill>
                <a:latin typeface="Times New Roman"/>
                <a:ea typeface="Times New Roman"/>
                <a:cs typeface="Times New Roman"/>
                <a:sym typeface="Times New Roman"/>
              </a:rPr>
              <a:t>Add 127 to 12 = 139</a:t>
            </a:r>
            <a:r>
              <a:rPr b="0" baseline="-25000" i="0" lang="en-US" sz="2400" u="none" cap="none" strike="noStrike">
                <a:solidFill>
                  <a:srgbClr val="000000"/>
                </a:solidFill>
                <a:latin typeface="Times New Roman"/>
                <a:ea typeface="Times New Roman"/>
                <a:cs typeface="Times New Roman"/>
                <a:sym typeface="Times New Roman"/>
              </a:rPr>
              <a:t>10</a:t>
            </a:r>
            <a:r>
              <a:rPr b="0" i="0" lang="en-US" sz="2400" u="none" cap="none" strike="noStrike">
                <a:solidFill>
                  <a:srgbClr val="000000"/>
                </a:solidFill>
                <a:latin typeface="Times New Roman"/>
                <a:ea typeface="Times New Roman"/>
                <a:cs typeface="Times New Roman"/>
                <a:sym typeface="Times New Roman"/>
              </a:rPr>
              <a:t> = 10001011</a:t>
            </a:r>
            <a:r>
              <a:rPr b="0" baseline="-25000" i="0" lang="en-US" sz="2400" u="none" cap="none" strike="noStrike">
                <a:solidFill>
                  <a:srgbClr val="000000"/>
                </a:solidFill>
                <a:latin typeface="Times New Roman"/>
                <a:ea typeface="Times New Roman"/>
                <a:cs typeface="Times New Roman"/>
                <a:sym typeface="Times New Roman"/>
              </a:rPr>
              <a:t>2</a:t>
            </a:r>
            <a:endParaRPr b="0" i="0" sz="2400" u="none" cap="none" strike="noStrike">
              <a:solidFill>
                <a:srgbClr val="000000"/>
              </a:solidFill>
              <a:latin typeface="Times New Roman"/>
              <a:ea typeface="Times New Roman"/>
              <a:cs typeface="Times New Roman"/>
              <a:sym typeface="Times New Roman"/>
            </a:endParaRPr>
          </a:p>
        </p:txBody>
      </p:sp>
      <p:sp>
        <p:nvSpPr>
          <p:cNvPr id="705" name="Google Shape;705;p57"/>
          <p:cNvSpPr/>
          <p:nvPr/>
        </p:nvSpPr>
        <p:spPr>
          <a:xfrm>
            <a:off x="1524000" y="4848225"/>
            <a:ext cx="8686800" cy="1106488"/>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Mantissa is fractional part, 011010010001</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Finally, put everything together</a:t>
            </a:r>
            <a:endParaRPr b="0" i="0" sz="1400" u="none" cap="none" strike="noStrike">
              <a:solidFill>
                <a:srgbClr val="000000"/>
              </a:solidFill>
              <a:latin typeface="Arial"/>
              <a:ea typeface="Arial"/>
              <a:cs typeface="Arial"/>
              <a:sym typeface="Arial"/>
            </a:endParaRPr>
          </a:p>
        </p:txBody>
      </p:sp>
      <p:grpSp>
        <p:nvGrpSpPr>
          <p:cNvPr id="706" name="Google Shape;706;p57"/>
          <p:cNvGrpSpPr/>
          <p:nvPr/>
        </p:nvGrpSpPr>
        <p:grpSpPr>
          <a:xfrm>
            <a:off x="2348755" y="2527168"/>
            <a:ext cx="8139859" cy="4102232"/>
            <a:chOff x="576" y="1731"/>
            <a:chExt cx="5071" cy="2390"/>
          </a:xfrm>
        </p:grpSpPr>
        <p:grpSp>
          <p:nvGrpSpPr>
            <p:cNvPr id="707" name="Google Shape;707;p57"/>
            <p:cNvGrpSpPr/>
            <p:nvPr/>
          </p:nvGrpSpPr>
          <p:grpSpPr>
            <a:xfrm>
              <a:off x="576" y="1731"/>
              <a:ext cx="4446" cy="2390"/>
              <a:chOff x="576" y="1731"/>
              <a:chExt cx="4446" cy="2390"/>
            </a:xfrm>
          </p:grpSpPr>
          <p:grpSp>
            <p:nvGrpSpPr>
              <p:cNvPr id="708" name="Google Shape;708;p57"/>
              <p:cNvGrpSpPr/>
              <p:nvPr/>
            </p:nvGrpSpPr>
            <p:grpSpPr>
              <a:xfrm>
                <a:off x="693" y="3631"/>
                <a:ext cx="4329" cy="490"/>
                <a:chOff x="693" y="3631"/>
                <a:chExt cx="4329" cy="490"/>
              </a:xfrm>
            </p:grpSpPr>
            <p:sp>
              <p:nvSpPr>
                <p:cNvPr id="709" name="Google Shape;709;p57"/>
                <p:cNvSpPr txBox="1"/>
                <p:nvPr/>
              </p:nvSpPr>
              <p:spPr>
                <a:xfrm>
                  <a:off x="693" y="3896"/>
                  <a:ext cx="4176" cy="219"/>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        10001011		011010010001</a:t>
                  </a:r>
                  <a:r>
                    <a:rPr b="0" i="0" lang="en-US" sz="1800" u="none" cap="none" strike="noStrike">
                      <a:solidFill>
                        <a:srgbClr val="FF3300"/>
                      </a:solidFill>
                      <a:latin typeface="Arial"/>
                      <a:ea typeface="Arial"/>
                      <a:cs typeface="Arial"/>
                      <a:sym typeface="Arial"/>
                    </a:rPr>
                    <a:t>00000000000</a:t>
                  </a:r>
                  <a:endParaRPr b="0" i="0" sz="1400" u="none" cap="none" strike="noStrike">
                    <a:solidFill>
                      <a:srgbClr val="000000"/>
                    </a:solidFill>
                    <a:latin typeface="Arial"/>
                    <a:ea typeface="Arial"/>
                    <a:cs typeface="Arial"/>
                    <a:sym typeface="Arial"/>
                  </a:endParaRPr>
                </a:p>
              </p:txBody>
            </p:sp>
            <p:cxnSp>
              <p:nvCxnSpPr>
                <p:cNvPr id="710" name="Google Shape;710;p57"/>
                <p:cNvCxnSpPr/>
                <p:nvPr/>
              </p:nvCxnSpPr>
              <p:spPr>
                <a:xfrm>
                  <a:off x="933" y="3907"/>
                  <a:ext cx="1" cy="214"/>
                </a:xfrm>
                <a:prstGeom prst="straightConnector1">
                  <a:avLst/>
                </a:prstGeom>
                <a:noFill/>
                <a:ln cap="flat" cmpd="sng" w="9525">
                  <a:solidFill>
                    <a:schemeClr val="dk1"/>
                  </a:solidFill>
                  <a:prstDash val="solid"/>
                  <a:round/>
                  <a:headEnd len="sm" w="sm" type="none"/>
                  <a:tailEnd len="sm" w="sm" type="none"/>
                </a:ln>
              </p:spPr>
            </p:cxnSp>
            <p:cxnSp>
              <p:nvCxnSpPr>
                <p:cNvPr id="711" name="Google Shape;711;p57"/>
                <p:cNvCxnSpPr/>
                <p:nvPr/>
              </p:nvCxnSpPr>
              <p:spPr>
                <a:xfrm>
                  <a:off x="2168" y="3903"/>
                  <a:ext cx="1" cy="214"/>
                </a:xfrm>
                <a:prstGeom prst="straightConnector1">
                  <a:avLst/>
                </a:prstGeom>
                <a:noFill/>
                <a:ln cap="flat" cmpd="sng" w="9525">
                  <a:solidFill>
                    <a:schemeClr val="dk1"/>
                  </a:solidFill>
                  <a:prstDash val="solid"/>
                  <a:round/>
                  <a:headEnd len="sm" w="sm" type="none"/>
                  <a:tailEnd len="sm" w="sm" type="none"/>
                </a:ln>
              </p:spPr>
            </p:cxnSp>
            <p:sp>
              <p:nvSpPr>
                <p:cNvPr id="712" name="Google Shape;712;p57"/>
                <p:cNvSpPr txBox="1"/>
                <p:nvPr/>
              </p:nvSpPr>
              <p:spPr>
                <a:xfrm>
                  <a:off x="702" y="3631"/>
                  <a:ext cx="4320" cy="2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3300"/>
                      </a:solidFill>
                      <a:latin typeface="Arial"/>
                      <a:ea typeface="Arial"/>
                      <a:cs typeface="Arial"/>
                      <a:sym typeface="Arial"/>
                    </a:rPr>
                    <a:t>S               E                                           F</a:t>
                  </a:r>
                  <a:endParaRPr b="0" i="0" sz="1400" u="none" cap="none" strike="noStrike">
                    <a:solidFill>
                      <a:srgbClr val="000000"/>
                    </a:solidFill>
                    <a:latin typeface="Arial"/>
                    <a:ea typeface="Arial"/>
                    <a:cs typeface="Arial"/>
                    <a:sym typeface="Arial"/>
                  </a:endParaRPr>
                </a:p>
              </p:txBody>
            </p:sp>
          </p:grpSp>
          <p:cxnSp>
            <p:nvCxnSpPr>
              <p:cNvPr id="713" name="Google Shape;713;p57"/>
              <p:cNvCxnSpPr/>
              <p:nvPr/>
            </p:nvCxnSpPr>
            <p:spPr>
              <a:xfrm>
                <a:off x="3332" y="3386"/>
                <a:ext cx="36" cy="446"/>
              </a:xfrm>
              <a:prstGeom prst="straightConnector1">
                <a:avLst/>
              </a:prstGeom>
              <a:noFill/>
              <a:ln cap="flat" cmpd="sng" w="9525">
                <a:solidFill>
                  <a:srgbClr val="FF0000"/>
                </a:solidFill>
                <a:prstDash val="solid"/>
                <a:round/>
                <a:headEnd len="sm" w="sm" type="none"/>
                <a:tailEnd len="med" w="med" type="triangle"/>
              </a:ln>
            </p:spPr>
          </p:cxnSp>
          <p:cxnSp>
            <p:nvCxnSpPr>
              <p:cNvPr id="714" name="Google Shape;714;p57"/>
              <p:cNvCxnSpPr/>
              <p:nvPr/>
            </p:nvCxnSpPr>
            <p:spPr>
              <a:xfrm flipH="1">
                <a:off x="1598" y="2785"/>
                <a:ext cx="1183" cy="1068"/>
              </a:xfrm>
              <a:prstGeom prst="straightConnector1">
                <a:avLst/>
              </a:prstGeom>
              <a:noFill/>
              <a:ln cap="flat" cmpd="sng" w="9525">
                <a:solidFill>
                  <a:srgbClr val="FF0000"/>
                </a:solidFill>
                <a:prstDash val="solid"/>
                <a:round/>
                <a:headEnd len="sm" w="sm" type="none"/>
                <a:tailEnd len="med" w="med" type="triangle"/>
              </a:ln>
            </p:spPr>
          </p:cxnSp>
          <p:sp>
            <p:nvSpPr>
              <p:cNvPr id="715" name="Google Shape;715;p57"/>
              <p:cNvSpPr/>
              <p:nvPr/>
            </p:nvSpPr>
            <p:spPr>
              <a:xfrm>
                <a:off x="576" y="1731"/>
                <a:ext cx="2205" cy="1912"/>
              </a:xfrm>
              <a:custGeom>
                <a:rect b="b" l="l" r="r" t="t"/>
                <a:pathLst>
                  <a:path extrusionOk="0" h="1866" w="4412">
                    <a:moveTo>
                      <a:pt x="4412" y="0"/>
                    </a:moveTo>
                    <a:cubicBezTo>
                      <a:pt x="2874" y="20"/>
                      <a:pt x="1336" y="40"/>
                      <a:pt x="668" y="351"/>
                    </a:cubicBezTo>
                    <a:cubicBezTo>
                      <a:pt x="0" y="662"/>
                      <a:pt x="202" y="1264"/>
                      <a:pt x="405" y="1866"/>
                    </a:cubicBezTo>
                  </a:path>
                </a:pathLst>
              </a:custGeom>
              <a:no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16" name="Google Shape;716;p57"/>
            <p:cNvSpPr txBox="1"/>
            <p:nvPr/>
          </p:nvSpPr>
          <p:spPr>
            <a:xfrm>
              <a:off x="3957" y="3643"/>
              <a:ext cx="1690" cy="2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Fill in with trailing zeroes</a:t>
              </a:r>
              <a:endParaRPr b="0" i="0" sz="1400" u="none" cap="none" strike="noStrike">
                <a:solidFill>
                  <a:srgbClr val="000000"/>
                </a:solidFill>
                <a:latin typeface="Arial"/>
                <a:ea typeface="Arial"/>
                <a:cs typeface="Arial"/>
                <a:sym typeface="Arial"/>
              </a:endParaRPr>
            </a:p>
          </p:txBody>
        </p:sp>
      </p:grpSp>
      <p:sp>
        <p:nvSpPr>
          <p:cNvPr id="717" name="Google Shape;717;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7/29/2022</a:t>
            </a:r>
            <a:endParaRPr>
              <a:solidFill>
                <a:srgbClr val="888888"/>
              </a:solidFill>
            </a:endParaRPr>
          </a:p>
        </p:txBody>
      </p:sp>
      <p:sp>
        <p:nvSpPr>
          <p:cNvPr id="718" name="Google Shape;718;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19" name="Google Shape;719;p57"/>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8"/>
          <p:cNvSpPr txBox="1"/>
          <p:nvPr>
            <p:ph type="title"/>
          </p:nvPr>
        </p:nvSpPr>
        <p:spPr>
          <a:xfrm>
            <a:off x="1293119" y="291788"/>
            <a:ext cx="10576874" cy="82761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a:solidFill>
                  <a:schemeClr val="dk1"/>
                </a:solidFill>
              </a:rPr>
              <a:t>Ex 1:  Find the IEEE FP representation of  40.15625</a:t>
            </a:r>
            <a:endParaRPr b="1">
              <a:solidFill>
                <a:schemeClr val="dk1"/>
              </a:solidFill>
            </a:endParaRPr>
          </a:p>
        </p:txBody>
      </p:sp>
      <p:sp>
        <p:nvSpPr>
          <p:cNvPr id="725" name="Google Shape;725;p58"/>
          <p:cNvSpPr txBox="1"/>
          <p:nvPr>
            <p:ph idx="1" type="body"/>
          </p:nvPr>
        </p:nvSpPr>
        <p:spPr>
          <a:xfrm>
            <a:off x="1111046" y="1446862"/>
            <a:ext cx="9643036" cy="529848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B050"/>
              </a:buClr>
              <a:buSzPts val="3200"/>
              <a:buNone/>
            </a:pPr>
            <a:r>
              <a:rPr lang="en-US" sz="3200">
                <a:solidFill>
                  <a:srgbClr val="00B050"/>
                </a:solidFill>
              </a:rPr>
              <a:t>Step 1.  </a:t>
            </a:r>
            <a:endParaRPr/>
          </a:p>
          <a:p>
            <a:pPr indent="-228600" lvl="0" marL="228600" rtl="0" algn="l">
              <a:lnSpc>
                <a:spcPct val="90000"/>
              </a:lnSpc>
              <a:spcBef>
                <a:spcPts val="1000"/>
              </a:spcBef>
              <a:spcAft>
                <a:spcPts val="0"/>
              </a:spcAft>
              <a:buClr>
                <a:schemeClr val="dk1"/>
              </a:buClr>
              <a:buSzPts val="2800"/>
              <a:buChar char="•"/>
            </a:pPr>
            <a:r>
              <a:rPr b="0" lang="en-US" sz="2800"/>
              <a:t>Compute the binary equivalent of the whole part and the fractional part. (i.e. convert 40 and .15625 to their binary equivalents)</a:t>
            </a:r>
            <a:endParaRPr/>
          </a:p>
          <a:p>
            <a:pPr indent="-228600" lvl="0" marL="228600" rtl="0" algn="l">
              <a:lnSpc>
                <a:spcPct val="90000"/>
              </a:lnSpc>
              <a:spcBef>
                <a:spcPts val="1000"/>
              </a:spcBef>
              <a:spcAft>
                <a:spcPts val="0"/>
              </a:spcAft>
              <a:buClr>
                <a:srgbClr val="FF0000"/>
              </a:buClr>
              <a:buSzPts val="2800"/>
              <a:buChar char="•"/>
            </a:pPr>
            <a:r>
              <a:rPr b="0" lang="en-US" sz="2800">
                <a:solidFill>
                  <a:srgbClr val="FF0000"/>
                </a:solidFill>
              </a:rPr>
              <a:t>40.15625</a:t>
            </a:r>
            <a:r>
              <a:rPr b="0" baseline="-25000" lang="en-US" sz="2800">
                <a:solidFill>
                  <a:srgbClr val="FF0000"/>
                </a:solidFill>
              </a:rPr>
              <a:t>10</a:t>
            </a:r>
            <a:r>
              <a:rPr b="0" lang="en-US" sz="2800">
                <a:solidFill>
                  <a:srgbClr val="FF0000"/>
                </a:solidFill>
              </a:rPr>
              <a:t> = 101000.00101</a:t>
            </a:r>
            <a:r>
              <a:rPr b="0" baseline="-25000" lang="en-US" sz="2800">
                <a:solidFill>
                  <a:srgbClr val="FF0000"/>
                </a:solidFill>
              </a:rPr>
              <a:t>2</a:t>
            </a:r>
            <a:r>
              <a:rPr b="0" lang="en-US" sz="2800">
                <a:solidFill>
                  <a:srgbClr val="FF0000"/>
                </a:solidFill>
              </a:rPr>
              <a:t> </a:t>
            </a:r>
            <a:endParaRPr/>
          </a:p>
          <a:p>
            <a:pPr indent="0" lvl="0" marL="0" rtl="0" algn="l">
              <a:lnSpc>
                <a:spcPct val="90000"/>
              </a:lnSpc>
              <a:spcBef>
                <a:spcPts val="1000"/>
              </a:spcBef>
              <a:spcAft>
                <a:spcPts val="0"/>
              </a:spcAft>
              <a:buClr>
                <a:srgbClr val="00B050"/>
              </a:buClr>
              <a:buSzPts val="3200"/>
              <a:buNone/>
            </a:pPr>
            <a:r>
              <a:rPr lang="en-US" sz="3200">
                <a:solidFill>
                  <a:srgbClr val="00B050"/>
                </a:solidFill>
              </a:rPr>
              <a:t>Step 2.  </a:t>
            </a:r>
            <a:endParaRPr/>
          </a:p>
          <a:p>
            <a:pPr indent="-228600" lvl="0" marL="228600" rtl="0" algn="l">
              <a:lnSpc>
                <a:spcPct val="90000"/>
              </a:lnSpc>
              <a:spcBef>
                <a:spcPts val="1000"/>
              </a:spcBef>
              <a:spcAft>
                <a:spcPts val="0"/>
              </a:spcAft>
              <a:buClr>
                <a:schemeClr val="dk1"/>
              </a:buClr>
              <a:buSzPts val="2800"/>
              <a:buChar char="•"/>
            </a:pPr>
            <a:r>
              <a:rPr b="0" lang="en-US" sz="2800">
                <a:solidFill>
                  <a:schemeClr val="dk1"/>
                </a:solidFill>
              </a:rPr>
              <a:t>Normalize the number by moving the decimal point to the right of the leftmost one.</a:t>
            </a:r>
            <a:endParaRPr/>
          </a:p>
          <a:p>
            <a:pPr indent="-228600" lvl="0" marL="228600" rtl="0" algn="l">
              <a:lnSpc>
                <a:spcPct val="90000"/>
              </a:lnSpc>
              <a:spcBef>
                <a:spcPts val="1000"/>
              </a:spcBef>
              <a:spcAft>
                <a:spcPts val="0"/>
              </a:spcAft>
              <a:buClr>
                <a:srgbClr val="FF0000"/>
              </a:buClr>
              <a:buSzPts val="2800"/>
              <a:buChar char="•"/>
            </a:pPr>
            <a:r>
              <a:rPr b="0" lang="en-US" sz="2800">
                <a:solidFill>
                  <a:srgbClr val="FF0000"/>
                </a:solidFill>
              </a:rPr>
              <a:t>101000.00101  =  1.0100000101 x 2</a:t>
            </a:r>
            <a:r>
              <a:rPr b="0" baseline="30000" lang="en-US" sz="2800">
                <a:solidFill>
                  <a:srgbClr val="FF0000"/>
                </a:solidFill>
              </a:rPr>
              <a:t>5</a:t>
            </a:r>
            <a:endParaRPr/>
          </a:p>
          <a:p>
            <a:pPr indent="-76200" lvl="0" marL="228600" rtl="0" algn="l">
              <a:lnSpc>
                <a:spcPct val="90000"/>
              </a:lnSpc>
              <a:spcBef>
                <a:spcPts val="1000"/>
              </a:spcBef>
              <a:spcAft>
                <a:spcPts val="0"/>
              </a:spcAft>
              <a:buClr>
                <a:schemeClr val="dk1"/>
              </a:buClr>
              <a:buSzPts val="2400"/>
              <a:buNone/>
            </a:pPr>
            <a:r>
              <a:t/>
            </a:r>
            <a:endParaRPr b="0" baseline="-25000">
              <a:solidFill>
                <a:srgbClr val="FF0000"/>
              </a:solidFill>
            </a:endParaRPr>
          </a:p>
          <a:p>
            <a:pPr indent="-76200" lvl="0" marL="228600" rtl="0" algn="l">
              <a:lnSpc>
                <a:spcPct val="90000"/>
              </a:lnSpc>
              <a:spcBef>
                <a:spcPts val="1000"/>
              </a:spcBef>
              <a:spcAft>
                <a:spcPts val="0"/>
              </a:spcAft>
              <a:buClr>
                <a:schemeClr val="dk1"/>
              </a:buClr>
              <a:buSzPts val="2400"/>
              <a:buNone/>
            </a:pPr>
            <a:r>
              <a:t/>
            </a:r>
            <a:endParaRPr b="0" baseline="30000">
              <a:solidFill>
                <a:srgbClr val="FF0000"/>
              </a:solidFill>
            </a:endParaRPr>
          </a:p>
          <a:p>
            <a:pPr indent="-76200" lvl="0" marL="228600" rtl="0" algn="l">
              <a:lnSpc>
                <a:spcPct val="90000"/>
              </a:lnSpc>
              <a:spcBef>
                <a:spcPts val="1000"/>
              </a:spcBef>
              <a:spcAft>
                <a:spcPts val="0"/>
              </a:spcAft>
              <a:buClr>
                <a:schemeClr val="dk1"/>
              </a:buClr>
              <a:buSzPts val="2400"/>
              <a:buNone/>
            </a:pPr>
            <a:r>
              <a:t/>
            </a:r>
            <a:endParaRPr b="0">
              <a:solidFill>
                <a:srgbClr val="FF0000"/>
              </a:solidFill>
            </a:endParaRPr>
          </a:p>
        </p:txBody>
      </p:sp>
      <p:sp>
        <p:nvSpPr>
          <p:cNvPr id="726" name="Google Shape;726;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727" name="Google Shape;72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28" name="Google Shape;728;p58"/>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anim calcmode="lin" valueType="num">
                                      <p:cBhvr additive="base">
                                        <p:cTn dur="500"/>
                                        <p:tgtEl>
                                          <p:spTgt spid="72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5">
                                            <p:txEl>
                                              <p:pRg end="1" st="1"/>
                                            </p:txEl>
                                          </p:spTgt>
                                        </p:tgtEl>
                                        <p:attrNameLst>
                                          <p:attrName>style.visibility</p:attrName>
                                        </p:attrNameLst>
                                      </p:cBhvr>
                                      <p:to>
                                        <p:strVal val="visible"/>
                                      </p:to>
                                    </p:set>
                                    <p:anim calcmode="lin" valueType="num">
                                      <p:cBhvr additive="base">
                                        <p:cTn dur="500"/>
                                        <p:tgtEl>
                                          <p:spTgt spid="72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5">
                                            <p:txEl>
                                              <p:pRg end="2" st="2"/>
                                            </p:txEl>
                                          </p:spTgt>
                                        </p:tgtEl>
                                        <p:attrNameLst>
                                          <p:attrName>style.visibility</p:attrName>
                                        </p:attrNameLst>
                                      </p:cBhvr>
                                      <p:to>
                                        <p:strVal val="visible"/>
                                      </p:to>
                                    </p:set>
                                    <p:anim calcmode="lin" valueType="num">
                                      <p:cBhvr additive="base">
                                        <p:cTn dur="500"/>
                                        <p:tgtEl>
                                          <p:spTgt spid="72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5">
                                            <p:txEl>
                                              <p:pRg end="3" st="3"/>
                                            </p:txEl>
                                          </p:spTgt>
                                        </p:tgtEl>
                                        <p:attrNameLst>
                                          <p:attrName>style.visibility</p:attrName>
                                        </p:attrNameLst>
                                      </p:cBhvr>
                                      <p:to>
                                        <p:strVal val="visible"/>
                                      </p:to>
                                    </p:set>
                                    <p:anim calcmode="lin" valueType="num">
                                      <p:cBhvr additive="base">
                                        <p:cTn dur="500"/>
                                        <p:tgtEl>
                                          <p:spTgt spid="72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5">
                                            <p:txEl>
                                              <p:pRg end="4" st="4"/>
                                            </p:txEl>
                                          </p:spTgt>
                                        </p:tgtEl>
                                        <p:attrNameLst>
                                          <p:attrName>style.visibility</p:attrName>
                                        </p:attrNameLst>
                                      </p:cBhvr>
                                      <p:to>
                                        <p:strVal val="visible"/>
                                      </p:to>
                                    </p:set>
                                    <p:anim calcmode="lin" valueType="num">
                                      <p:cBhvr additive="base">
                                        <p:cTn dur="500"/>
                                        <p:tgtEl>
                                          <p:spTgt spid="72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5">
                                            <p:txEl>
                                              <p:pRg end="5" st="5"/>
                                            </p:txEl>
                                          </p:spTgt>
                                        </p:tgtEl>
                                        <p:attrNameLst>
                                          <p:attrName>style.visibility</p:attrName>
                                        </p:attrNameLst>
                                      </p:cBhvr>
                                      <p:to>
                                        <p:strVal val="visible"/>
                                      </p:to>
                                    </p:set>
                                    <p:anim calcmode="lin" valueType="num">
                                      <p:cBhvr additive="base">
                                        <p:cTn dur="500"/>
                                        <p:tgtEl>
                                          <p:spTgt spid="72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5">
                                            <p:txEl>
                                              <p:pRg end="6" st="6"/>
                                            </p:txEl>
                                          </p:spTgt>
                                        </p:tgtEl>
                                        <p:attrNameLst>
                                          <p:attrName>style.visibility</p:attrName>
                                        </p:attrNameLst>
                                      </p:cBhvr>
                                      <p:to>
                                        <p:strVal val="visible"/>
                                      </p:to>
                                    </p:set>
                                    <p:anim calcmode="lin" valueType="num">
                                      <p:cBhvr additive="base">
                                        <p:cTn dur="500"/>
                                        <p:tgtEl>
                                          <p:spTgt spid="725">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5">
                                            <p:txEl>
                                              <p:pRg end="7" st="7"/>
                                            </p:txEl>
                                          </p:spTgt>
                                        </p:tgtEl>
                                        <p:attrNameLst>
                                          <p:attrName>style.visibility</p:attrName>
                                        </p:attrNameLst>
                                      </p:cBhvr>
                                      <p:to>
                                        <p:strVal val="visible"/>
                                      </p:to>
                                    </p:set>
                                    <p:anim calcmode="lin" valueType="num">
                                      <p:cBhvr additive="base">
                                        <p:cTn dur="500"/>
                                        <p:tgtEl>
                                          <p:spTgt spid="725">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5">
                                            <p:txEl>
                                              <p:pRg end="8" st="8"/>
                                            </p:txEl>
                                          </p:spTgt>
                                        </p:tgtEl>
                                        <p:attrNameLst>
                                          <p:attrName>style.visibility</p:attrName>
                                        </p:attrNameLst>
                                      </p:cBhvr>
                                      <p:to>
                                        <p:strVal val="visible"/>
                                      </p:to>
                                    </p:set>
                                    <p:anim calcmode="lin" valueType="num">
                                      <p:cBhvr additive="base">
                                        <p:cTn dur="500"/>
                                        <p:tgtEl>
                                          <p:spTgt spid="725">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9"/>
          <p:cNvSpPr txBox="1"/>
          <p:nvPr>
            <p:ph idx="1" type="body"/>
          </p:nvPr>
        </p:nvSpPr>
        <p:spPr>
          <a:xfrm>
            <a:off x="1066799" y="453018"/>
            <a:ext cx="9797845" cy="446896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53535"/>
              </a:buClr>
              <a:buSzPts val="3200"/>
              <a:buNone/>
            </a:pPr>
            <a:r>
              <a:rPr b="1" lang="en-US" sz="3200">
                <a:solidFill>
                  <a:srgbClr val="00B050"/>
                </a:solidFill>
              </a:rPr>
              <a:t>Step 3</a:t>
            </a:r>
            <a:r>
              <a:rPr b="1" lang="en-US" sz="2800">
                <a:solidFill>
                  <a:srgbClr val="00B050"/>
                </a:solidFill>
              </a:rPr>
              <a:t>. </a:t>
            </a:r>
            <a:endParaRPr/>
          </a:p>
          <a:p>
            <a:pPr indent="-228600" lvl="0" marL="228600" rtl="0" algn="l">
              <a:lnSpc>
                <a:spcPct val="90000"/>
              </a:lnSpc>
              <a:spcBef>
                <a:spcPts val="1000"/>
              </a:spcBef>
              <a:spcAft>
                <a:spcPts val="0"/>
              </a:spcAft>
              <a:buClr>
                <a:srgbClr val="353535"/>
              </a:buClr>
              <a:buSzPts val="2400"/>
              <a:buChar char="•"/>
            </a:pPr>
            <a:r>
              <a:rPr b="1" lang="en-US" sz="2400">
                <a:solidFill>
                  <a:srgbClr val="000000"/>
                </a:solidFill>
              </a:rPr>
              <a:t> Convert the exponent to a biased exponent</a:t>
            </a:r>
            <a:endParaRPr/>
          </a:p>
          <a:p>
            <a:pPr indent="0" lvl="0" marL="0" rtl="0" algn="l">
              <a:lnSpc>
                <a:spcPct val="90000"/>
              </a:lnSpc>
              <a:spcBef>
                <a:spcPts val="1000"/>
              </a:spcBef>
              <a:spcAft>
                <a:spcPts val="0"/>
              </a:spcAft>
              <a:buClr>
                <a:srgbClr val="353535"/>
              </a:buClr>
              <a:buSzPts val="2400"/>
              <a:buNone/>
            </a:pPr>
            <a:r>
              <a:rPr b="1" lang="en-US" sz="2400">
                <a:solidFill>
                  <a:srgbClr val="000000"/>
                </a:solidFill>
              </a:rPr>
              <a:t>			</a:t>
            </a:r>
            <a:r>
              <a:rPr b="1" lang="en-US" sz="2400">
                <a:solidFill>
                  <a:srgbClr val="FF0000"/>
                </a:solidFill>
              </a:rPr>
              <a:t>127 + 5 = 132</a:t>
            </a:r>
            <a:endParaRPr/>
          </a:p>
          <a:p>
            <a:pPr indent="-228600" lvl="0" marL="228600" rtl="0" algn="l">
              <a:lnSpc>
                <a:spcPct val="90000"/>
              </a:lnSpc>
              <a:spcBef>
                <a:spcPts val="1000"/>
              </a:spcBef>
              <a:spcAft>
                <a:spcPts val="0"/>
              </a:spcAft>
              <a:buClr>
                <a:srgbClr val="353535"/>
              </a:buClr>
              <a:buSzPts val="2400"/>
              <a:buChar char="•"/>
            </a:pPr>
            <a:r>
              <a:rPr b="1" lang="en-US" sz="2400">
                <a:solidFill>
                  <a:srgbClr val="000000"/>
                </a:solidFill>
              </a:rPr>
              <a:t>And convert biased exponent to 8-bit unsigned binary:     </a:t>
            </a:r>
            <a:endParaRPr/>
          </a:p>
          <a:p>
            <a:pPr indent="0" lvl="0" marL="0" rtl="0" algn="l">
              <a:lnSpc>
                <a:spcPct val="90000"/>
              </a:lnSpc>
              <a:spcBef>
                <a:spcPts val="1000"/>
              </a:spcBef>
              <a:spcAft>
                <a:spcPts val="0"/>
              </a:spcAft>
              <a:buClr>
                <a:srgbClr val="353535"/>
              </a:buClr>
              <a:buSzPts val="2400"/>
              <a:buNone/>
            </a:pPr>
            <a:r>
              <a:rPr b="1" lang="en-US" sz="2400">
                <a:solidFill>
                  <a:srgbClr val="000000"/>
                </a:solidFill>
              </a:rPr>
              <a:t>			</a:t>
            </a:r>
            <a:r>
              <a:rPr b="1" lang="en-US" sz="2400">
                <a:solidFill>
                  <a:srgbClr val="FF0000"/>
                </a:solidFill>
              </a:rPr>
              <a:t>132</a:t>
            </a:r>
            <a:r>
              <a:rPr b="1" baseline="-25000" lang="en-US" sz="2400">
                <a:solidFill>
                  <a:srgbClr val="FF0000"/>
                </a:solidFill>
              </a:rPr>
              <a:t>10</a:t>
            </a:r>
            <a:r>
              <a:rPr b="1" lang="en-US" sz="2400">
                <a:solidFill>
                  <a:srgbClr val="FF0000"/>
                </a:solidFill>
              </a:rPr>
              <a:t> = 10000100</a:t>
            </a:r>
            <a:r>
              <a:rPr b="1" baseline="-25000" lang="en-US" sz="2400">
                <a:solidFill>
                  <a:srgbClr val="FF0000"/>
                </a:solidFill>
              </a:rPr>
              <a:t>2</a:t>
            </a:r>
            <a:endParaRPr/>
          </a:p>
          <a:p>
            <a:pPr indent="0" lvl="0" marL="0" rtl="0" algn="l">
              <a:lnSpc>
                <a:spcPct val="90000"/>
              </a:lnSpc>
              <a:spcBef>
                <a:spcPts val="1000"/>
              </a:spcBef>
              <a:spcAft>
                <a:spcPts val="0"/>
              </a:spcAft>
              <a:buClr>
                <a:srgbClr val="353535"/>
              </a:buClr>
              <a:buSzPts val="3200"/>
              <a:buNone/>
            </a:pPr>
            <a:r>
              <a:rPr b="1" lang="en-US" sz="3200">
                <a:solidFill>
                  <a:srgbClr val="00B050"/>
                </a:solidFill>
              </a:rPr>
              <a:t>Step 4.  </a:t>
            </a:r>
            <a:endParaRPr/>
          </a:p>
          <a:p>
            <a:pPr indent="-228600" lvl="0" marL="228600" rtl="0" algn="l">
              <a:lnSpc>
                <a:spcPct val="90000"/>
              </a:lnSpc>
              <a:spcBef>
                <a:spcPts val="1000"/>
              </a:spcBef>
              <a:spcAft>
                <a:spcPts val="0"/>
              </a:spcAft>
              <a:buClr>
                <a:srgbClr val="353535"/>
              </a:buClr>
              <a:buSzPts val="2400"/>
              <a:buChar char="•"/>
            </a:pPr>
            <a:r>
              <a:rPr b="1" lang="en-US" sz="2400">
                <a:solidFill>
                  <a:srgbClr val="000000"/>
                </a:solidFill>
              </a:rPr>
              <a:t>Store the results from steps 1-3:</a:t>
            </a:r>
            <a:endParaRPr/>
          </a:p>
          <a:p>
            <a:pPr indent="-228600" lvl="0" marL="228600" rtl="0" algn="l">
              <a:lnSpc>
                <a:spcPct val="90000"/>
              </a:lnSpc>
              <a:spcBef>
                <a:spcPts val="1000"/>
              </a:spcBef>
              <a:spcAft>
                <a:spcPts val="0"/>
              </a:spcAft>
              <a:buClr>
                <a:srgbClr val="353535"/>
              </a:buClr>
              <a:buSzPts val="2400"/>
              <a:buChar char="•"/>
            </a:pPr>
            <a:r>
              <a:rPr b="1" lang="en-US" sz="2400">
                <a:solidFill>
                  <a:srgbClr val="000000"/>
                </a:solidFill>
              </a:rPr>
              <a:t>Sign	Exponent 	 Mantissa</a:t>
            </a:r>
            <a:endParaRPr/>
          </a:p>
          <a:p>
            <a:pPr indent="-228600" lvl="0" marL="228600" rtl="0" algn="l">
              <a:lnSpc>
                <a:spcPct val="90000"/>
              </a:lnSpc>
              <a:spcBef>
                <a:spcPts val="1000"/>
              </a:spcBef>
              <a:spcAft>
                <a:spcPts val="0"/>
              </a:spcAft>
              <a:buClr>
                <a:srgbClr val="353535"/>
              </a:buClr>
              <a:buSzPts val="2400"/>
              <a:buChar char="•"/>
            </a:pPr>
            <a:r>
              <a:rPr b="1" lang="en-US" sz="2400">
                <a:solidFill>
                  <a:srgbClr val="000000"/>
                </a:solidFill>
              </a:rPr>
              <a:t>		(from step 3)	 (from step 2)</a:t>
            </a:r>
            <a:endParaRPr/>
          </a:p>
          <a:p>
            <a:pPr indent="-76200" lvl="0" marL="228600" rtl="0" algn="l">
              <a:lnSpc>
                <a:spcPct val="90000"/>
              </a:lnSpc>
              <a:spcBef>
                <a:spcPts val="1000"/>
              </a:spcBef>
              <a:spcAft>
                <a:spcPts val="0"/>
              </a:spcAft>
              <a:buClr>
                <a:schemeClr val="dk1"/>
              </a:buClr>
              <a:buSzPts val="2400"/>
              <a:buNone/>
            </a:pPr>
            <a:r>
              <a:t/>
            </a:r>
            <a:endParaRPr/>
          </a:p>
        </p:txBody>
      </p:sp>
      <p:sp>
        <p:nvSpPr>
          <p:cNvPr id="734" name="Google Shape;734;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735" name="Google Shape;735;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36" name="Google Shape;736;p59"/>
          <p:cNvSpPr/>
          <p:nvPr/>
        </p:nvSpPr>
        <p:spPr>
          <a:xfrm>
            <a:off x="2416936" y="5166707"/>
            <a:ext cx="9087676" cy="523220"/>
          </a:xfrm>
          <a:prstGeom prst="rect">
            <a:avLst/>
          </a:prstGeom>
          <a:solidFill>
            <a:srgbClr val="FFFF00"/>
          </a:solid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353535"/>
              </a:buClr>
              <a:buSzPts val="2800"/>
              <a:buFont typeface="Noto Sans"/>
              <a:buChar char="🠶"/>
            </a:pPr>
            <a:r>
              <a:rPr b="1" i="0" lang="en-US" sz="2800" u="none" cap="none" strike="noStrike">
                <a:solidFill>
                  <a:srgbClr val="000000"/>
                </a:solidFill>
                <a:latin typeface="Calibri"/>
                <a:ea typeface="Calibri"/>
                <a:cs typeface="Calibri"/>
                <a:sym typeface="Calibri"/>
              </a:rPr>
              <a:t>0	      10000100        01000001010000000000000</a:t>
            </a:r>
            <a:endParaRPr b="0" i="0" sz="1400" u="none" cap="none" strike="noStrike">
              <a:solidFill>
                <a:srgbClr val="000000"/>
              </a:solidFill>
              <a:latin typeface="Arial"/>
              <a:ea typeface="Arial"/>
              <a:cs typeface="Arial"/>
              <a:sym typeface="Arial"/>
            </a:endParaRPr>
          </a:p>
        </p:txBody>
      </p:sp>
      <p:pic>
        <p:nvPicPr>
          <p:cNvPr id="737" name="Google Shape;737;p59"/>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txBox="1"/>
          <p:nvPr>
            <p:ph idx="1" type="body"/>
          </p:nvPr>
        </p:nvSpPr>
        <p:spPr>
          <a:xfrm>
            <a:off x="764276" y="1730040"/>
            <a:ext cx="10877264" cy="388087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lnSpcReduction="10000"/>
          </a:bodyPr>
          <a:lstStyle/>
          <a:p>
            <a:pPr indent="0" lvl="0" marL="0" rtl="0" algn="just">
              <a:lnSpc>
                <a:spcPct val="110000"/>
              </a:lnSpc>
              <a:spcBef>
                <a:spcPts val="0"/>
              </a:spcBef>
              <a:spcAft>
                <a:spcPts val="0"/>
              </a:spcAft>
              <a:buClr>
                <a:schemeClr val="accent2"/>
              </a:buClr>
              <a:buSzPts val="2200"/>
              <a:buNone/>
            </a:pPr>
            <a:r>
              <a:rPr b="1" lang="en-US" sz="2200">
                <a:solidFill>
                  <a:schemeClr val="accent2"/>
                </a:solidFill>
                <a:latin typeface="Times New Roman"/>
                <a:ea typeface="Times New Roman"/>
                <a:cs typeface="Times New Roman"/>
                <a:sym typeface="Times New Roman"/>
              </a:rPr>
              <a:t>Module 4 Fundamental of Computer Architectures:</a:t>
            </a:r>
            <a:endParaRPr b="1" sz="2200">
              <a:solidFill>
                <a:schemeClr val="accent2"/>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Structure and Function, basic operational concepts of bus structures Memory locations and addresses functions. Types of computer units (CPU, Memory, I/O, System Bus), Von Neumann &amp; Harvard architecture, Key characteristics of RISC &amp; CISC. </a:t>
            </a:r>
            <a:endParaRPr sz="22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ALU: Multiplication – Block diagram, Hardware implementation of unsigned binary and signed number, Booth’s Algorithm, Division Algorithms (Unsigned Binary).</a:t>
            </a:r>
            <a:endParaRPr sz="22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Processor organization, Register organization- user visible registers, control and status registers-Case Study 8086. Instruction Cycle- The machine cycle and Data flow. Types of operands, Types of operations, Types of instructions, Addressing modes and   Instruction Formats- instruction length, allocation of bits, variable length instructions instruction formats - Case Study- 8086. Processor and Instruction Pipelining, Pipeline Performance, Pipeline Hazards - Structural, Data, Control.</a:t>
            </a:r>
            <a:endParaRPr sz="2200">
              <a:latin typeface="Times New Roman"/>
              <a:ea typeface="Times New Roman"/>
              <a:cs typeface="Times New Roman"/>
              <a:sym typeface="Times New Roman"/>
            </a:endParaRPr>
          </a:p>
        </p:txBody>
      </p:sp>
      <p:pic>
        <p:nvPicPr>
          <p:cNvPr id="146" name="Google Shape;146;p6"/>
          <p:cNvPicPr preferRelativeResize="0"/>
          <p:nvPr/>
        </p:nvPicPr>
        <p:blipFill rotWithShape="1">
          <a:blip r:embed="rId3">
            <a:alphaModFix/>
          </a:blip>
          <a:srcRect b="0" l="0" r="0" t="0"/>
          <a:stretch/>
        </p:blipFill>
        <p:spPr>
          <a:xfrm>
            <a:off x="2" y="2"/>
            <a:ext cx="764274" cy="790760"/>
          </a:xfrm>
          <a:prstGeom prst="rect">
            <a:avLst/>
          </a:prstGeom>
          <a:noFill/>
          <a:ln>
            <a:noFill/>
          </a:ln>
        </p:spPr>
      </p:pic>
      <p:sp>
        <p:nvSpPr>
          <p:cNvPr id="147" name="Google Shape;14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8" name="Google Shape;148;p6"/>
          <p:cNvSpPr txBox="1"/>
          <p:nvPr/>
        </p:nvSpPr>
        <p:spPr>
          <a:xfrm>
            <a:off x="2044890" y="13906"/>
            <a:ext cx="7358417" cy="9706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Syllabus</a:t>
            </a:r>
            <a:endParaRPr b="1" i="0" sz="3200" u="none" cap="none" strike="noStrike">
              <a:solidFill>
                <a:schemeClr val="dk1"/>
              </a:solidFill>
              <a:latin typeface="Times New Roman"/>
              <a:ea typeface="Times New Roman"/>
              <a:cs typeface="Times New Roman"/>
              <a:sym typeface="Times New Roman"/>
            </a:endParaRPr>
          </a:p>
        </p:txBody>
      </p:sp>
      <p:sp>
        <p:nvSpPr>
          <p:cNvPr id="149" name="Google Shape;149;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60"/>
          <p:cNvPicPr preferRelativeResize="0"/>
          <p:nvPr>
            <p:ph idx="1" type="body"/>
          </p:nvPr>
        </p:nvPicPr>
        <p:blipFill rotWithShape="1">
          <a:blip r:embed="rId3">
            <a:alphaModFix/>
          </a:blip>
          <a:srcRect b="0" l="0" r="0" t="0"/>
          <a:stretch/>
        </p:blipFill>
        <p:spPr>
          <a:xfrm>
            <a:off x="1327355" y="806317"/>
            <a:ext cx="9930579" cy="5403653"/>
          </a:xfrm>
          <a:prstGeom prst="rect">
            <a:avLst/>
          </a:prstGeom>
          <a:noFill/>
          <a:ln cap="flat" cmpd="sng" w="9525">
            <a:solidFill>
              <a:schemeClr val="dk1"/>
            </a:solidFill>
            <a:prstDash val="solid"/>
            <a:round/>
            <a:headEnd len="sm" w="sm" type="none"/>
            <a:tailEnd len="sm" w="sm" type="none"/>
          </a:ln>
        </p:spPr>
      </p:pic>
      <p:sp>
        <p:nvSpPr>
          <p:cNvPr id="743" name="Google Shape;743;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744" name="Google Shape;744;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45" name="Google Shape;745;p60"/>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1"/>
          <p:cNvSpPr txBox="1"/>
          <p:nvPr>
            <p:ph type="title"/>
          </p:nvPr>
        </p:nvSpPr>
        <p:spPr>
          <a:xfrm>
            <a:off x="1864709" y="1492770"/>
            <a:ext cx="8911687" cy="128089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Clr>
                <a:srgbClr val="000000"/>
              </a:buClr>
              <a:buSzPts val="2800"/>
              <a:buFont typeface="Arial"/>
              <a:buNone/>
            </a:pPr>
            <a:r>
              <a:rPr b="1" lang="en-US" sz="2800">
                <a:solidFill>
                  <a:srgbClr val="000000"/>
                </a:solidFill>
                <a:latin typeface="Arial"/>
                <a:ea typeface="Arial"/>
                <a:cs typeface="Arial"/>
                <a:sym typeface="Arial"/>
              </a:rPr>
              <a:t>Ex 2: Find the IEEE FP representation of   –24.75 </a:t>
            </a:r>
            <a:endParaRPr/>
          </a:p>
        </p:txBody>
      </p:sp>
      <p:sp>
        <p:nvSpPr>
          <p:cNvPr id="751" name="Google Shape;751;p61"/>
          <p:cNvSpPr txBox="1"/>
          <p:nvPr>
            <p:ph idx="1" type="body"/>
          </p:nvPr>
        </p:nvSpPr>
        <p:spPr>
          <a:xfrm>
            <a:off x="1864709" y="3318155"/>
            <a:ext cx="8915400" cy="108669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3333CC"/>
              </a:buClr>
              <a:buSzPts val="1680"/>
              <a:buNone/>
            </a:pPr>
            <a:r>
              <a:rPr b="1" lang="en-US" sz="2800">
                <a:solidFill>
                  <a:srgbClr val="FF0000"/>
                </a:solidFill>
                <a:latin typeface="Arial"/>
                <a:ea typeface="Arial"/>
                <a:cs typeface="Arial"/>
                <a:sym typeface="Arial"/>
              </a:rPr>
              <a:t>1			10000011		1000110..0</a:t>
            </a:r>
            <a:endParaRPr b="1" sz="2800">
              <a:solidFill>
                <a:srgbClr val="FF0000"/>
              </a:solidFill>
              <a:latin typeface="Arial"/>
              <a:ea typeface="Arial"/>
              <a:cs typeface="Arial"/>
              <a:sym typeface="Arial"/>
            </a:endParaRPr>
          </a:p>
        </p:txBody>
      </p:sp>
      <p:sp>
        <p:nvSpPr>
          <p:cNvPr id="752" name="Google Shape;752;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753" name="Google Shape;753;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54" name="Google Shape;754;p61"/>
          <p:cNvPicPr preferRelativeResize="0"/>
          <p:nvPr/>
        </p:nvPicPr>
        <p:blipFill rotWithShape="1">
          <a:blip r:embed="rId3">
            <a:alphaModFix/>
          </a:blip>
          <a:srcRect b="0" l="0" r="0" t="0"/>
          <a:stretch/>
        </p:blipFill>
        <p:spPr>
          <a:xfrm>
            <a:off x="4965689" y="278409"/>
            <a:ext cx="1767993" cy="1072989"/>
          </a:xfrm>
          <a:prstGeom prst="rect">
            <a:avLst/>
          </a:prstGeom>
          <a:noFill/>
          <a:ln>
            <a:noFill/>
          </a:ln>
        </p:spPr>
      </p:pic>
      <p:pic>
        <p:nvPicPr>
          <p:cNvPr id="755" name="Google Shape;755;p61"/>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1">
                                            <p:txEl>
                                              <p:pRg end="0" st="0"/>
                                            </p:txEl>
                                          </p:spTgt>
                                        </p:tgtEl>
                                        <p:attrNameLst>
                                          <p:attrName>style.visibility</p:attrName>
                                        </p:attrNameLst>
                                      </p:cBhvr>
                                      <p:to>
                                        <p:strVal val="visible"/>
                                      </p:to>
                                    </p:set>
                                    <p:anim calcmode="lin" valueType="num">
                                      <p:cBhvr additive="base">
                                        <p:cTn dur="500"/>
                                        <p:tgtEl>
                                          <p:spTgt spid="75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2"/>
          <p:cNvSpPr txBox="1"/>
          <p:nvPr>
            <p:ph type="title"/>
          </p:nvPr>
        </p:nvSpPr>
        <p:spPr>
          <a:xfrm>
            <a:off x="1866900" y="109760"/>
            <a:ext cx="8911687" cy="89313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a:t>Double Precision</a:t>
            </a:r>
            <a:endParaRPr/>
          </a:p>
        </p:txBody>
      </p:sp>
      <p:sp>
        <p:nvSpPr>
          <p:cNvPr id="762" name="Google Shape;762;p62"/>
          <p:cNvSpPr txBox="1"/>
          <p:nvPr>
            <p:ph idx="1" type="body"/>
          </p:nvPr>
        </p:nvSpPr>
        <p:spPr>
          <a:xfrm>
            <a:off x="1866900" y="2990851"/>
            <a:ext cx="8229600" cy="332581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200000"/>
              </a:lnSpc>
              <a:spcBef>
                <a:spcPts val="0"/>
              </a:spcBef>
              <a:spcAft>
                <a:spcPts val="0"/>
              </a:spcAft>
              <a:buClr>
                <a:schemeClr val="dk1"/>
              </a:buClr>
              <a:buSzPts val="2400"/>
              <a:buChar char="•"/>
            </a:pPr>
            <a:r>
              <a:rPr b="0" lang="en-US"/>
              <a:t>Exponent has 11 bits so uses </a:t>
            </a:r>
            <a:br>
              <a:rPr b="0" lang="en-US"/>
            </a:br>
            <a:r>
              <a:rPr b="0" lang="en-US"/>
              <a:t>Excess-1023 Notation</a:t>
            </a:r>
            <a:endParaRPr/>
          </a:p>
          <a:p>
            <a:pPr indent="-228600" lvl="0" marL="228600" rtl="0" algn="l">
              <a:lnSpc>
                <a:spcPct val="200000"/>
              </a:lnSpc>
              <a:spcBef>
                <a:spcPts val="1000"/>
              </a:spcBef>
              <a:spcAft>
                <a:spcPts val="0"/>
              </a:spcAft>
              <a:buClr>
                <a:schemeClr val="dk1"/>
              </a:buClr>
              <a:buSzPts val="2400"/>
              <a:buChar char="•"/>
            </a:pPr>
            <a:r>
              <a:rPr b="0" lang="en-US"/>
              <a:t>Mantissa has 53 bits (one hidden)</a:t>
            </a:r>
            <a:endParaRPr/>
          </a:p>
          <a:p>
            <a:pPr indent="-228600" lvl="0" marL="228600" rtl="0" algn="l">
              <a:lnSpc>
                <a:spcPct val="200000"/>
              </a:lnSpc>
              <a:spcBef>
                <a:spcPts val="1000"/>
              </a:spcBef>
              <a:spcAft>
                <a:spcPts val="0"/>
              </a:spcAft>
              <a:buClr>
                <a:schemeClr val="dk1"/>
              </a:buClr>
              <a:buSzPts val="2400"/>
              <a:buChar char="•"/>
            </a:pPr>
            <a:r>
              <a:rPr b="0" lang="en-US"/>
              <a:t>53 bits gives 16 significant figures</a:t>
            </a:r>
            <a:endParaRPr/>
          </a:p>
        </p:txBody>
      </p:sp>
      <p:pic>
        <p:nvPicPr>
          <p:cNvPr descr="General_double_precision_float" id="763" name="Google Shape;763;p62">
            <a:hlinkClick r:id="rId3"/>
          </p:cNvPr>
          <p:cNvPicPr preferRelativeResize="0"/>
          <p:nvPr/>
        </p:nvPicPr>
        <p:blipFill rotWithShape="1">
          <a:blip r:embed="rId4">
            <a:alphaModFix/>
          </a:blip>
          <a:srcRect b="0" l="0" r="0" t="0"/>
          <a:stretch/>
        </p:blipFill>
        <p:spPr>
          <a:xfrm>
            <a:off x="1684387" y="1292327"/>
            <a:ext cx="9406399" cy="1443038"/>
          </a:xfrm>
          <a:prstGeom prst="rect">
            <a:avLst/>
          </a:prstGeom>
          <a:noFill/>
          <a:ln>
            <a:noFill/>
          </a:ln>
        </p:spPr>
      </p:pic>
      <p:sp>
        <p:nvSpPr>
          <p:cNvPr id="764" name="Google Shape;764;p62"/>
          <p:cNvSpPr txBox="1"/>
          <p:nvPr>
            <p:ph idx="10" type="dt"/>
          </p:nvPr>
        </p:nvSpPr>
        <p:spPr>
          <a:xfrm>
            <a:off x="10931470" y="6316664"/>
            <a:ext cx="1146283" cy="3703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a:solidFill>
                  <a:srgbClr val="C00000"/>
                </a:solidFill>
              </a:rPr>
              <a:t>7/29/2022</a:t>
            </a:r>
            <a:endParaRPr b="1">
              <a:solidFill>
                <a:srgbClr val="C00000"/>
              </a:solidFill>
            </a:endParaRPr>
          </a:p>
        </p:txBody>
      </p:sp>
      <p:sp>
        <p:nvSpPr>
          <p:cNvPr id="765" name="Google Shape;765;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66" name="Google Shape;766;p62"/>
          <p:cNvPicPr preferRelativeResize="0"/>
          <p:nvPr/>
        </p:nvPicPr>
        <p:blipFill rotWithShape="1">
          <a:blip r:embed="rId5">
            <a:alphaModFix/>
          </a:blip>
          <a:srcRect b="0" l="0" r="0" t="0"/>
          <a:stretch/>
        </p:blipFill>
        <p:spPr>
          <a:xfrm>
            <a:off x="130792" y="54928"/>
            <a:ext cx="795122" cy="75139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3"/>
          <p:cNvSpPr txBox="1"/>
          <p:nvPr>
            <p:ph type="title"/>
          </p:nvPr>
        </p:nvSpPr>
        <p:spPr>
          <a:xfrm>
            <a:off x="1339645" y="229339"/>
            <a:ext cx="9647903" cy="7883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t>IEEE standard to Decimal Floating Point Conversion</a:t>
            </a:r>
            <a:r>
              <a:rPr lang="en-US" sz="2400"/>
              <a:t>.</a:t>
            </a:r>
            <a:endParaRPr/>
          </a:p>
        </p:txBody>
      </p:sp>
      <p:sp>
        <p:nvSpPr>
          <p:cNvPr id="772" name="Google Shape;772;p63"/>
          <p:cNvSpPr txBox="1"/>
          <p:nvPr>
            <p:ph idx="1" type="body"/>
          </p:nvPr>
        </p:nvSpPr>
        <p:spPr>
          <a:xfrm>
            <a:off x="1632155" y="1563329"/>
            <a:ext cx="8662219" cy="460149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Font typeface="Noto Sans"/>
              <a:buNone/>
            </a:pPr>
            <a:r>
              <a:t/>
            </a:r>
            <a:endParaRPr b="0" sz="2800">
              <a:solidFill>
                <a:srgbClr val="000000"/>
              </a:solidFill>
              <a:latin typeface="Arial"/>
              <a:ea typeface="Arial"/>
              <a:cs typeface="Arial"/>
              <a:sym typeface="Arial"/>
            </a:endParaRPr>
          </a:p>
          <a:p>
            <a:pPr indent="-228600" lvl="0" marL="228600" rtl="0" algn="l">
              <a:lnSpc>
                <a:spcPct val="90000"/>
              </a:lnSpc>
              <a:spcBef>
                <a:spcPts val="1000"/>
              </a:spcBef>
              <a:spcAft>
                <a:spcPts val="0"/>
              </a:spcAft>
              <a:buClr>
                <a:srgbClr val="000000"/>
              </a:buClr>
              <a:buSzPct val="100000"/>
              <a:buFont typeface="Noto Sans"/>
              <a:buNone/>
            </a:pPr>
            <a:r>
              <a:rPr b="0" lang="en-US" sz="2800">
                <a:solidFill>
                  <a:srgbClr val="000000"/>
                </a:solidFill>
                <a:latin typeface="Arial"/>
                <a:ea typeface="Arial"/>
                <a:cs typeface="Arial"/>
                <a:sym typeface="Arial"/>
              </a:rPr>
              <a:t>Ex 1:  Convert the following 32-bit binary number 	to its decimal floating point equivalent:</a:t>
            </a:r>
            <a:endParaRPr b="0" sz="2800">
              <a:solidFill>
                <a:srgbClr val="000000"/>
              </a:solidFill>
              <a:latin typeface="Arial"/>
              <a:ea typeface="Arial"/>
              <a:cs typeface="Arial"/>
              <a:sym typeface="Arial"/>
            </a:endParaRPr>
          </a:p>
          <a:p>
            <a:pPr indent="-228600" lvl="0" marL="228600" rtl="0" algn="just">
              <a:lnSpc>
                <a:spcPct val="90000"/>
              </a:lnSpc>
              <a:spcBef>
                <a:spcPts val="1000"/>
              </a:spcBef>
              <a:spcAft>
                <a:spcPts val="0"/>
              </a:spcAft>
              <a:buClr>
                <a:schemeClr val="dk1"/>
              </a:buClr>
              <a:buSzPct val="100000"/>
              <a:buFont typeface="Noto Sans"/>
              <a:buNone/>
            </a:pPr>
            <a:r>
              <a:t/>
            </a:r>
            <a:endParaRPr b="0" sz="2800">
              <a:solidFill>
                <a:srgbClr val="000000"/>
              </a:solidFill>
              <a:latin typeface="Arial"/>
              <a:ea typeface="Arial"/>
              <a:cs typeface="Arial"/>
              <a:sym typeface="Arial"/>
            </a:endParaRPr>
          </a:p>
          <a:p>
            <a:pPr indent="-228600" lvl="0" marL="228600" rtl="0" algn="just">
              <a:lnSpc>
                <a:spcPct val="90000"/>
              </a:lnSpc>
              <a:spcBef>
                <a:spcPts val="1000"/>
              </a:spcBef>
              <a:spcAft>
                <a:spcPts val="0"/>
              </a:spcAft>
              <a:buClr>
                <a:srgbClr val="000000"/>
              </a:buClr>
              <a:buSzPct val="100000"/>
              <a:buFont typeface="Noto Sans"/>
              <a:buNone/>
            </a:pPr>
            <a:r>
              <a:rPr b="0" lang="en-US" sz="2800">
                <a:solidFill>
                  <a:srgbClr val="000000"/>
                </a:solidFill>
                <a:latin typeface="Arial"/>
                <a:ea typeface="Arial"/>
                <a:cs typeface="Arial"/>
                <a:sym typeface="Arial"/>
              </a:rPr>
              <a:t>	   Sign		Exponent		Mantissa</a:t>
            </a:r>
            <a:endParaRPr b="0" sz="2800">
              <a:solidFill>
                <a:srgbClr val="000000"/>
              </a:solidFill>
              <a:latin typeface="Arial"/>
              <a:ea typeface="Arial"/>
              <a:cs typeface="Arial"/>
              <a:sym typeface="Arial"/>
            </a:endParaRPr>
          </a:p>
          <a:p>
            <a:pPr indent="-228600" lvl="0" marL="228600" rtl="0" algn="just">
              <a:lnSpc>
                <a:spcPct val="90000"/>
              </a:lnSpc>
              <a:spcBef>
                <a:spcPts val="1000"/>
              </a:spcBef>
              <a:spcAft>
                <a:spcPts val="0"/>
              </a:spcAft>
              <a:buClr>
                <a:srgbClr val="000000"/>
              </a:buClr>
              <a:buSzPct val="100000"/>
              <a:buFont typeface="Noto Sans"/>
              <a:buNone/>
            </a:pPr>
            <a:r>
              <a:rPr b="0" lang="en-US" sz="2800">
                <a:solidFill>
                  <a:srgbClr val="000000"/>
                </a:solidFill>
                <a:latin typeface="Arial"/>
                <a:ea typeface="Arial"/>
                <a:cs typeface="Arial"/>
                <a:sym typeface="Arial"/>
              </a:rPr>
              <a:t> </a:t>
            </a:r>
            <a:endParaRPr b="0" sz="2800">
              <a:solidFill>
                <a:srgbClr val="000000"/>
              </a:solidFill>
              <a:latin typeface="Arial"/>
              <a:ea typeface="Arial"/>
              <a:cs typeface="Arial"/>
              <a:sym typeface="Arial"/>
            </a:endParaRPr>
          </a:p>
          <a:p>
            <a:pPr indent="-228600" lvl="0" marL="228600" rtl="0" algn="just">
              <a:lnSpc>
                <a:spcPct val="90000"/>
              </a:lnSpc>
              <a:spcBef>
                <a:spcPts val="1000"/>
              </a:spcBef>
              <a:spcAft>
                <a:spcPts val="0"/>
              </a:spcAft>
              <a:buClr>
                <a:srgbClr val="000000"/>
              </a:buClr>
              <a:buSzPct val="100000"/>
              <a:buFont typeface="Noto Sans"/>
              <a:buNone/>
            </a:pPr>
            <a:r>
              <a:rPr b="0" lang="en-US" sz="2800">
                <a:solidFill>
                  <a:srgbClr val="000000"/>
                </a:solidFill>
                <a:latin typeface="Arial"/>
                <a:ea typeface="Arial"/>
                <a:cs typeface="Arial"/>
                <a:sym typeface="Arial"/>
              </a:rPr>
              <a:t>    	  </a:t>
            </a:r>
            <a:r>
              <a:rPr b="0" lang="en-US" sz="2800">
                <a:solidFill>
                  <a:srgbClr val="0000FF"/>
                </a:solidFill>
                <a:latin typeface="Arial"/>
                <a:ea typeface="Arial"/>
                <a:cs typeface="Arial"/>
                <a:sym typeface="Arial"/>
              </a:rPr>
              <a:t>1		01111101		010..0</a:t>
            </a:r>
            <a:endParaRPr b="0" sz="2800">
              <a:solidFill>
                <a:srgbClr val="0000FF"/>
              </a:solidFill>
              <a:latin typeface="Arial"/>
              <a:ea typeface="Arial"/>
              <a:cs typeface="Arial"/>
              <a:sym typeface="Arial"/>
            </a:endParaRPr>
          </a:p>
          <a:p>
            <a:pPr indent="-228600" lvl="0" marL="228600" rtl="0" algn="just">
              <a:lnSpc>
                <a:spcPct val="90000"/>
              </a:lnSpc>
              <a:spcBef>
                <a:spcPts val="1000"/>
              </a:spcBef>
              <a:spcAft>
                <a:spcPts val="0"/>
              </a:spcAft>
              <a:buClr>
                <a:srgbClr val="000000"/>
              </a:buClr>
              <a:buSzPct val="100000"/>
              <a:buFont typeface="Noto Sans"/>
              <a:buNone/>
            </a:pPr>
            <a:r>
              <a:rPr b="0" lang="en-US" sz="2800">
                <a:solidFill>
                  <a:srgbClr val="000000"/>
                </a:solidFill>
                <a:latin typeface="Arial"/>
                <a:ea typeface="Arial"/>
                <a:cs typeface="Arial"/>
                <a:sym typeface="Arial"/>
              </a:rPr>
              <a:t> </a:t>
            </a:r>
            <a:endParaRPr b="0" sz="2800">
              <a:solidFill>
                <a:srgbClr val="000000"/>
              </a:solidFill>
              <a:latin typeface="Arial"/>
              <a:ea typeface="Arial"/>
              <a:cs typeface="Arial"/>
              <a:sym typeface="Arial"/>
            </a:endParaRPr>
          </a:p>
          <a:p>
            <a:pPr indent="-228600" lvl="0" marL="228600" rtl="0" algn="just">
              <a:lnSpc>
                <a:spcPct val="90000"/>
              </a:lnSpc>
              <a:spcBef>
                <a:spcPts val="1000"/>
              </a:spcBef>
              <a:spcAft>
                <a:spcPts val="0"/>
              </a:spcAft>
              <a:buClr>
                <a:srgbClr val="000000"/>
              </a:buClr>
              <a:buSzPct val="100000"/>
              <a:buFont typeface="Noto Sans"/>
              <a:buNone/>
            </a:pPr>
            <a:r>
              <a:rPr b="0" lang="en-US" sz="2800">
                <a:solidFill>
                  <a:srgbClr val="000000"/>
                </a:solidFill>
                <a:latin typeface="Arial"/>
                <a:ea typeface="Arial"/>
                <a:cs typeface="Arial"/>
                <a:sym typeface="Arial"/>
              </a:rPr>
              <a:t>  </a:t>
            </a:r>
            <a:endParaRPr b="0" sz="2800">
              <a:solidFill>
                <a:srgbClr val="000000"/>
              </a:solidFill>
              <a:latin typeface="Arial"/>
              <a:ea typeface="Arial"/>
              <a:cs typeface="Arial"/>
              <a:sym typeface="Arial"/>
            </a:endParaRPr>
          </a:p>
          <a:p>
            <a:pPr indent="-228600" lvl="0" marL="228600" rtl="0" algn="just">
              <a:lnSpc>
                <a:spcPct val="90000"/>
              </a:lnSpc>
              <a:spcBef>
                <a:spcPts val="1000"/>
              </a:spcBef>
              <a:spcAft>
                <a:spcPts val="0"/>
              </a:spcAft>
              <a:buClr>
                <a:srgbClr val="000000"/>
              </a:buClr>
              <a:buSzPct val="100000"/>
              <a:buFont typeface="Noto Sans"/>
              <a:buNone/>
            </a:pPr>
            <a:br>
              <a:rPr b="0" lang="en-US" sz="2800">
                <a:solidFill>
                  <a:srgbClr val="000000"/>
                </a:solidFill>
              </a:rPr>
            </a:br>
            <a:endParaRPr b="0" sz="2800">
              <a:solidFill>
                <a:srgbClr val="000000"/>
              </a:solidFill>
            </a:endParaRPr>
          </a:p>
        </p:txBody>
      </p:sp>
      <p:sp>
        <p:nvSpPr>
          <p:cNvPr id="773" name="Google Shape;773;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774" name="Google Shape;774;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75" name="Google Shape;775;p63"/>
          <p:cNvPicPr preferRelativeResize="0"/>
          <p:nvPr/>
        </p:nvPicPr>
        <p:blipFill rotWithShape="1">
          <a:blip r:embed="rId3">
            <a:alphaModFix/>
          </a:blip>
          <a:srcRect b="0" l="0" r="0" t="0"/>
          <a:stretch/>
        </p:blipFill>
        <p:spPr>
          <a:xfrm>
            <a:off x="130791" y="54927"/>
            <a:ext cx="956315" cy="90371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4"/>
          <p:cNvSpPr txBox="1"/>
          <p:nvPr>
            <p:ph type="title"/>
          </p:nvPr>
        </p:nvSpPr>
        <p:spPr>
          <a:xfrm>
            <a:off x="1165122" y="365125"/>
            <a:ext cx="10188677" cy="785249"/>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t>IEEE standard to Decimal Floating Point Conversion</a:t>
            </a:r>
            <a:r>
              <a:rPr lang="en-US" sz="2400"/>
              <a:t>..</a:t>
            </a:r>
            <a:endParaRPr/>
          </a:p>
        </p:txBody>
      </p:sp>
      <p:sp>
        <p:nvSpPr>
          <p:cNvPr id="781" name="Google Shape;781;p64"/>
          <p:cNvSpPr txBox="1"/>
          <p:nvPr>
            <p:ph idx="1" type="body"/>
          </p:nvPr>
        </p:nvSpPr>
        <p:spPr>
          <a:xfrm>
            <a:off x="1102714" y="1720645"/>
            <a:ext cx="10137058" cy="4114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Font typeface="Noto Sans"/>
              <a:buNone/>
            </a:pPr>
            <a:r>
              <a:rPr b="0" lang="en-US" sz="2800">
                <a:solidFill>
                  <a:srgbClr val="000000"/>
                </a:solidFill>
                <a:latin typeface="Arial"/>
                <a:ea typeface="Arial"/>
                <a:cs typeface="Arial"/>
                <a:sym typeface="Arial"/>
              </a:rPr>
              <a:t>Step 1: Extract the biased exponent and unbias it</a:t>
            </a:r>
            <a:endParaRPr b="0" sz="2800">
              <a:solidFill>
                <a:srgbClr val="000000"/>
              </a:solidFill>
              <a:latin typeface="Arial"/>
              <a:ea typeface="Arial"/>
              <a:cs typeface="Arial"/>
              <a:sym typeface="Arial"/>
            </a:endParaRPr>
          </a:p>
          <a:p>
            <a:pPr indent="-228600" lvl="0" marL="228600" rtl="0" algn="l">
              <a:lnSpc>
                <a:spcPct val="90000"/>
              </a:lnSpc>
              <a:spcBef>
                <a:spcPts val="1000"/>
              </a:spcBef>
              <a:spcAft>
                <a:spcPts val="0"/>
              </a:spcAft>
              <a:buClr>
                <a:srgbClr val="000000"/>
              </a:buClr>
              <a:buSzPts val="2800"/>
              <a:buFont typeface="Noto Sans"/>
              <a:buNone/>
            </a:pPr>
            <a:br>
              <a:rPr b="0" lang="en-US" sz="2800">
                <a:solidFill>
                  <a:srgbClr val="000000"/>
                </a:solidFill>
                <a:latin typeface="Arial"/>
                <a:ea typeface="Arial"/>
                <a:cs typeface="Arial"/>
                <a:sym typeface="Arial"/>
              </a:rPr>
            </a:br>
            <a:r>
              <a:rPr b="0" lang="en-US">
                <a:solidFill>
                  <a:srgbClr val="000000"/>
                </a:solidFill>
                <a:latin typeface="Arial"/>
                <a:ea typeface="Arial"/>
                <a:cs typeface="Arial"/>
                <a:sym typeface="Arial"/>
              </a:rPr>
              <a:t>Biased exponent =  01111101</a:t>
            </a:r>
            <a:r>
              <a:rPr b="0" baseline="-25000" lang="en-US">
                <a:solidFill>
                  <a:srgbClr val="000000"/>
                </a:solidFill>
                <a:latin typeface="Arial"/>
                <a:ea typeface="Arial"/>
                <a:cs typeface="Arial"/>
                <a:sym typeface="Arial"/>
              </a:rPr>
              <a:t>2</a:t>
            </a:r>
            <a:r>
              <a:rPr b="0" lang="en-US">
                <a:solidFill>
                  <a:srgbClr val="000000"/>
                </a:solidFill>
                <a:latin typeface="Arial"/>
                <a:ea typeface="Arial"/>
                <a:cs typeface="Arial"/>
                <a:sym typeface="Arial"/>
              </a:rPr>
              <a:t> =  </a:t>
            </a:r>
            <a:r>
              <a:rPr b="0" lang="en-US">
                <a:solidFill>
                  <a:srgbClr val="0000FF"/>
                </a:solidFill>
                <a:latin typeface="Arial"/>
                <a:ea typeface="Arial"/>
                <a:cs typeface="Arial"/>
                <a:sym typeface="Arial"/>
              </a:rPr>
              <a:t>125</a:t>
            </a:r>
            <a:r>
              <a:rPr b="0" baseline="-25000" lang="en-US">
                <a:solidFill>
                  <a:srgbClr val="0000FF"/>
                </a:solidFill>
                <a:latin typeface="Arial"/>
                <a:ea typeface="Arial"/>
                <a:cs typeface="Arial"/>
                <a:sym typeface="Arial"/>
              </a:rPr>
              <a:t>10</a:t>
            </a:r>
            <a:endParaRPr b="0">
              <a:solidFill>
                <a:srgbClr val="0000FF"/>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ts val="2400"/>
              <a:buFont typeface="Noto Sans"/>
              <a:buNone/>
            </a:pPr>
            <a:r>
              <a:t/>
            </a:r>
            <a:endParaRPr b="0">
              <a:solidFill>
                <a:srgbClr val="0000FF"/>
              </a:solidFill>
              <a:latin typeface="Arial"/>
              <a:ea typeface="Arial"/>
              <a:cs typeface="Arial"/>
              <a:sym typeface="Arial"/>
            </a:endParaRPr>
          </a:p>
          <a:p>
            <a:pPr indent="-228600" lvl="0" marL="228600" rtl="0" algn="l">
              <a:lnSpc>
                <a:spcPct val="90000"/>
              </a:lnSpc>
              <a:spcBef>
                <a:spcPts val="1000"/>
              </a:spcBef>
              <a:spcAft>
                <a:spcPts val="0"/>
              </a:spcAft>
              <a:buClr>
                <a:srgbClr val="000000"/>
              </a:buClr>
              <a:buSzPts val="2400"/>
              <a:buFont typeface="Noto Sans"/>
              <a:buNone/>
            </a:pPr>
            <a:r>
              <a:rPr b="0" lang="en-US">
                <a:solidFill>
                  <a:srgbClr val="000000"/>
                </a:solidFill>
                <a:latin typeface="Arial"/>
                <a:ea typeface="Arial"/>
                <a:cs typeface="Arial"/>
                <a:sym typeface="Arial"/>
              </a:rPr>
              <a:t>    Unbiased Exponent:  125 – 127 =   </a:t>
            </a:r>
            <a:r>
              <a:rPr b="0" lang="en-US">
                <a:solidFill>
                  <a:srgbClr val="0000FF"/>
                </a:solidFill>
                <a:latin typeface="Arial"/>
                <a:ea typeface="Arial"/>
                <a:cs typeface="Arial"/>
                <a:sym typeface="Arial"/>
              </a:rPr>
              <a:t>-2</a:t>
            </a:r>
            <a:r>
              <a:rPr b="0" lang="en-US">
                <a:solidFill>
                  <a:srgbClr val="000000"/>
                </a:solidFill>
              </a:rPr>
              <a:t>		</a:t>
            </a:r>
            <a:endParaRPr/>
          </a:p>
          <a:p>
            <a:pPr indent="-228600" lvl="0" marL="228600" rtl="0" algn="l">
              <a:lnSpc>
                <a:spcPct val="90000"/>
              </a:lnSpc>
              <a:spcBef>
                <a:spcPts val="1000"/>
              </a:spcBef>
              <a:spcAft>
                <a:spcPts val="0"/>
              </a:spcAft>
              <a:buClr>
                <a:schemeClr val="dk1"/>
              </a:buClr>
              <a:buSzPts val="2400"/>
              <a:buFont typeface="Noto Sans"/>
              <a:buNone/>
            </a:pPr>
            <a:r>
              <a:t/>
            </a:r>
            <a:endParaRPr b="0">
              <a:solidFill>
                <a:srgbClr val="000000"/>
              </a:solidFill>
            </a:endParaRPr>
          </a:p>
          <a:p>
            <a:pPr indent="-228600" lvl="0" marL="228600" rtl="0" algn="l">
              <a:lnSpc>
                <a:spcPct val="90000"/>
              </a:lnSpc>
              <a:spcBef>
                <a:spcPts val="1000"/>
              </a:spcBef>
              <a:spcAft>
                <a:spcPts val="0"/>
              </a:spcAft>
              <a:buClr>
                <a:schemeClr val="dk1"/>
              </a:buClr>
              <a:buSzPts val="2400"/>
              <a:buFont typeface="Noto Sans"/>
              <a:buNone/>
            </a:pPr>
            <a:r>
              <a:t/>
            </a:r>
            <a:endParaRPr b="0">
              <a:solidFill>
                <a:srgbClr val="000000"/>
              </a:solidFill>
            </a:endParaRPr>
          </a:p>
        </p:txBody>
      </p:sp>
      <p:sp>
        <p:nvSpPr>
          <p:cNvPr id="782" name="Google Shape;782;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783" name="Google Shape;783;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84" name="Google Shape;784;p64"/>
          <p:cNvPicPr preferRelativeResize="0"/>
          <p:nvPr/>
        </p:nvPicPr>
        <p:blipFill rotWithShape="1">
          <a:blip r:embed="rId3">
            <a:alphaModFix/>
          </a:blip>
          <a:srcRect b="0" l="0" r="0" t="0"/>
          <a:stretch/>
        </p:blipFill>
        <p:spPr>
          <a:xfrm>
            <a:off x="130792" y="54928"/>
            <a:ext cx="971922" cy="91846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5"/>
          <p:cNvSpPr txBox="1"/>
          <p:nvPr>
            <p:ph type="title"/>
          </p:nvPr>
        </p:nvSpPr>
        <p:spPr>
          <a:xfrm>
            <a:off x="1194618" y="365125"/>
            <a:ext cx="10159181" cy="93273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t>IEEE standard to Decimal Floating Point Conversion</a:t>
            </a:r>
            <a:r>
              <a:rPr lang="en-US" sz="2400"/>
              <a:t>..</a:t>
            </a:r>
            <a:endParaRPr/>
          </a:p>
        </p:txBody>
      </p:sp>
      <p:sp>
        <p:nvSpPr>
          <p:cNvPr id="790" name="Google Shape;790;p65"/>
          <p:cNvSpPr txBox="1"/>
          <p:nvPr>
            <p:ph idx="1" type="body"/>
          </p:nvPr>
        </p:nvSpPr>
        <p:spPr>
          <a:xfrm>
            <a:off x="1204451" y="1804220"/>
            <a:ext cx="10092814" cy="4114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rgbClr val="000000"/>
              </a:buClr>
              <a:buSzPct val="100000"/>
              <a:buFont typeface="Noto Sans"/>
              <a:buNone/>
            </a:pPr>
            <a:r>
              <a:rPr b="0" lang="en-US" sz="2800">
                <a:solidFill>
                  <a:srgbClr val="000000"/>
                </a:solidFill>
                <a:latin typeface="Arial"/>
                <a:ea typeface="Arial"/>
                <a:cs typeface="Arial"/>
                <a:sym typeface="Arial"/>
              </a:rPr>
              <a:t>Step 2: Write Normalized number in the form:</a:t>
            </a:r>
            <a:endParaRPr/>
          </a:p>
          <a:p>
            <a:pPr indent="-228600" lvl="0" marL="228600" rtl="0" algn="just">
              <a:lnSpc>
                <a:spcPct val="90000"/>
              </a:lnSpc>
              <a:spcBef>
                <a:spcPts val="1000"/>
              </a:spcBef>
              <a:spcAft>
                <a:spcPts val="0"/>
              </a:spcAft>
              <a:buClr>
                <a:schemeClr val="dk1"/>
              </a:buClr>
              <a:buSzPct val="100000"/>
              <a:buFont typeface="Noto Sans"/>
              <a:buNone/>
            </a:pPr>
            <a:r>
              <a:t/>
            </a:r>
            <a:endParaRPr b="0" sz="2800">
              <a:solidFill>
                <a:srgbClr val="000000"/>
              </a:solidFill>
              <a:latin typeface="Arial"/>
              <a:ea typeface="Arial"/>
              <a:cs typeface="Arial"/>
              <a:sym typeface="Arial"/>
            </a:endParaRPr>
          </a:p>
          <a:p>
            <a:pPr indent="-228600" lvl="0" marL="228600" rtl="0" algn="just">
              <a:lnSpc>
                <a:spcPct val="90000"/>
              </a:lnSpc>
              <a:spcBef>
                <a:spcPts val="1000"/>
              </a:spcBef>
              <a:spcAft>
                <a:spcPts val="0"/>
              </a:spcAft>
              <a:buClr>
                <a:srgbClr val="000000"/>
              </a:buClr>
              <a:buSzPct val="100000"/>
              <a:buFont typeface="Noto Sans"/>
              <a:buNone/>
            </a:pPr>
            <a:r>
              <a:rPr b="0" lang="en-US" sz="2800">
                <a:solidFill>
                  <a:srgbClr val="000000"/>
                </a:solidFill>
                <a:latin typeface="Arial"/>
                <a:ea typeface="Arial"/>
                <a:cs typeface="Arial"/>
                <a:sym typeface="Arial"/>
              </a:rPr>
              <a:t>	1 . ____________  x   2  </a:t>
            </a:r>
            <a:r>
              <a:rPr b="0" baseline="30000" lang="en-US" sz="2800">
                <a:solidFill>
                  <a:srgbClr val="000000"/>
                </a:solidFill>
                <a:latin typeface="Arial"/>
                <a:ea typeface="Arial"/>
                <a:cs typeface="Arial"/>
                <a:sym typeface="Arial"/>
              </a:rPr>
              <a:t>----</a:t>
            </a:r>
            <a:r>
              <a:rPr b="0" lang="en-US" sz="2800">
                <a:solidFill>
                  <a:srgbClr val="000000"/>
                </a:solidFill>
                <a:latin typeface="Arial"/>
                <a:ea typeface="Arial"/>
                <a:cs typeface="Arial"/>
                <a:sym typeface="Arial"/>
              </a:rPr>
              <a:t> </a:t>
            </a:r>
            <a:r>
              <a:rPr b="0" lang="en-US" sz="2800" u="sng">
                <a:solidFill>
                  <a:srgbClr val="000000"/>
                </a:solidFill>
                <a:latin typeface="Arial"/>
                <a:ea typeface="Arial"/>
                <a:cs typeface="Arial"/>
                <a:sym typeface="Arial"/>
              </a:rPr>
              <a:t> </a:t>
            </a:r>
            <a:endParaRPr b="0" sz="2800">
              <a:solidFill>
                <a:srgbClr val="000000"/>
              </a:solidFill>
              <a:latin typeface="Arial"/>
              <a:ea typeface="Arial"/>
              <a:cs typeface="Arial"/>
              <a:sym typeface="Arial"/>
            </a:endParaRPr>
          </a:p>
          <a:p>
            <a:pPr indent="-228600" lvl="0" marL="228600" rtl="0" algn="just">
              <a:lnSpc>
                <a:spcPct val="90000"/>
              </a:lnSpc>
              <a:spcBef>
                <a:spcPts val="1000"/>
              </a:spcBef>
              <a:spcAft>
                <a:spcPts val="0"/>
              </a:spcAft>
              <a:buClr>
                <a:schemeClr val="dk1"/>
              </a:buClr>
              <a:buSzPct val="100000"/>
              <a:buFont typeface="Noto Sans"/>
              <a:buNone/>
            </a:pPr>
            <a:r>
              <a:t/>
            </a:r>
            <a:endParaRPr b="0" sz="2800">
              <a:solidFill>
                <a:srgbClr val="000000"/>
              </a:solidFill>
              <a:latin typeface="Arial"/>
              <a:ea typeface="Arial"/>
              <a:cs typeface="Arial"/>
              <a:sym typeface="Arial"/>
            </a:endParaRPr>
          </a:p>
          <a:p>
            <a:pPr indent="-228600" lvl="0" marL="228600" rtl="0" algn="just">
              <a:lnSpc>
                <a:spcPct val="90000"/>
              </a:lnSpc>
              <a:spcBef>
                <a:spcPts val="1000"/>
              </a:spcBef>
              <a:spcAft>
                <a:spcPts val="0"/>
              </a:spcAft>
              <a:buClr>
                <a:srgbClr val="000000"/>
              </a:buClr>
              <a:buSzPct val="100000"/>
              <a:buFont typeface="Noto Sans"/>
              <a:buNone/>
            </a:pPr>
            <a:r>
              <a:rPr b="0" lang="en-US" sz="2800">
                <a:solidFill>
                  <a:srgbClr val="000000"/>
                </a:solidFill>
                <a:latin typeface="Arial"/>
                <a:ea typeface="Arial"/>
                <a:cs typeface="Arial"/>
                <a:sym typeface="Arial"/>
              </a:rPr>
              <a:t>	For our number:</a:t>
            </a:r>
            <a:endParaRPr/>
          </a:p>
          <a:p>
            <a:pPr indent="-228600" lvl="0" marL="228600" rtl="0" algn="just">
              <a:lnSpc>
                <a:spcPct val="90000"/>
              </a:lnSpc>
              <a:spcBef>
                <a:spcPts val="1000"/>
              </a:spcBef>
              <a:spcAft>
                <a:spcPts val="0"/>
              </a:spcAft>
              <a:buClr>
                <a:srgbClr val="000000"/>
              </a:buClr>
              <a:buSzPct val="100000"/>
              <a:buFont typeface="Noto Sans"/>
              <a:buNone/>
            </a:pPr>
            <a:r>
              <a:rPr b="0" lang="en-US" sz="2800">
                <a:solidFill>
                  <a:srgbClr val="000000"/>
                </a:solidFill>
                <a:latin typeface="Arial"/>
                <a:ea typeface="Arial"/>
                <a:cs typeface="Arial"/>
                <a:sym typeface="Arial"/>
              </a:rPr>
              <a:t>			</a:t>
            </a:r>
            <a:r>
              <a:rPr b="0" lang="en-US" sz="2800">
                <a:solidFill>
                  <a:srgbClr val="0000FF"/>
                </a:solidFill>
                <a:latin typeface="Arial"/>
                <a:ea typeface="Arial"/>
                <a:cs typeface="Arial"/>
                <a:sym typeface="Arial"/>
              </a:rPr>
              <a:t>-1. 01  x 2 </a:t>
            </a:r>
            <a:r>
              <a:rPr b="0" baseline="30000" lang="en-US" sz="2800">
                <a:solidFill>
                  <a:srgbClr val="0000FF"/>
                </a:solidFill>
                <a:latin typeface="Arial"/>
                <a:ea typeface="Arial"/>
                <a:cs typeface="Arial"/>
                <a:sym typeface="Arial"/>
              </a:rPr>
              <a:t>–2</a:t>
            </a:r>
            <a:endParaRPr/>
          </a:p>
          <a:p>
            <a:pPr indent="-228600" lvl="0" marL="228600" rtl="0" algn="just">
              <a:lnSpc>
                <a:spcPct val="90000"/>
              </a:lnSpc>
              <a:spcBef>
                <a:spcPts val="1000"/>
              </a:spcBef>
              <a:spcAft>
                <a:spcPts val="0"/>
              </a:spcAft>
              <a:buClr>
                <a:schemeClr val="dk1"/>
              </a:buClr>
              <a:buSzPct val="100000"/>
              <a:buFont typeface="Noto Sans"/>
              <a:buNone/>
            </a:pPr>
            <a:r>
              <a:t/>
            </a:r>
            <a:endParaRPr b="0" sz="2800">
              <a:solidFill>
                <a:srgbClr val="0000FF"/>
              </a:solidFill>
              <a:latin typeface="Arial"/>
              <a:ea typeface="Arial"/>
              <a:cs typeface="Arial"/>
              <a:sym typeface="Arial"/>
            </a:endParaRPr>
          </a:p>
          <a:p>
            <a:pPr indent="-228600" lvl="0" marL="228600" rtl="0" algn="just">
              <a:lnSpc>
                <a:spcPct val="90000"/>
              </a:lnSpc>
              <a:spcBef>
                <a:spcPts val="1000"/>
              </a:spcBef>
              <a:spcAft>
                <a:spcPts val="0"/>
              </a:spcAft>
              <a:buClr>
                <a:schemeClr val="dk1"/>
              </a:buClr>
              <a:buSzPct val="100000"/>
              <a:buFont typeface="Noto Sans"/>
              <a:buNone/>
            </a:pPr>
            <a:r>
              <a:t/>
            </a:r>
            <a:endParaRPr b="0" sz="2800">
              <a:solidFill>
                <a:srgbClr val="000000"/>
              </a:solidFill>
              <a:latin typeface="Arial"/>
              <a:ea typeface="Arial"/>
              <a:cs typeface="Arial"/>
              <a:sym typeface="Arial"/>
            </a:endParaRPr>
          </a:p>
          <a:p>
            <a:pPr indent="-228600" lvl="0" marL="228600" rtl="0" algn="just">
              <a:lnSpc>
                <a:spcPct val="90000"/>
              </a:lnSpc>
              <a:spcBef>
                <a:spcPts val="1000"/>
              </a:spcBef>
              <a:spcAft>
                <a:spcPts val="0"/>
              </a:spcAft>
              <a:buClr>
                <a:srgbClr val="000000"/>
              </a:buClr>
              <a:buSzPct val="100000"/>
              <a:buFont typeface="Noto Sans"/>
              <a:buNone/>
            </a:pPr>
            <a:r>
              <a:rPr b="0" lang="en-US" sz="2400">
                <a:solidFill>
                  <a:srgbClr val="000000"/>
                </a:solidFill>
                <a:latin typeface="Arial"/>
                <a:ea typeface="Arial"/>
                <a:cs typeface="Arial"/>
                <a:sym typeface="Arial"/>
              </a:rPr>
              <a:t> </a:t>
            </a:r>
            <a:endParaRPr b="0" sz="2400">
              <a:solidFill>
                <a:srgbClr val="000000"/>
              </a:solidFill>
              <a:latin typeface="Arial"/>
              <a:ea typeface="Arial"/>
              <a:cs typeface="Arial"/>
              <a:sym typeface="Arial"/>
            </a:endParaRPr>
          </a:p>
        </p:txBody>
      </p:sp>
      <p:sp>
        <p:nvSpPr>
          <p:cNvPr id="791" name="Google Shape;791;p65"/>
          <p:cNvSpPr txBox="1"/>
          <p:nvPr/>
        </p:nvSpPr>
        <p:spPr>
          <a:xfrm>
            <a:off x="2491616" y="3185319"/>
            <a:ext cx="19812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0000"/>
                </a:solidFill>
                <a:latin typeface="Times New Roman"/>
                <a:ea typeface="Times New Roman"/>
                <a:cs typeface="Times New Roman"/>
                <a:sym typeface="Times New Roman"/>
              </a:rPr>
              <a:t>Mantissa</a:t>
            </a:r>
            <a:endParaRPr b="0" i="0" sz="1400" u="none" cap="none" strike="noStrike">
              <a:solidFill>
                <a:srgbClr val="000000"/>
              </a:solidFill>
              <a:latin typeface="Arial"/>
              <a:ea typeface="Arial"/>
              <a:cs typeface="Arial"/>
              <a:sym typeface="Arial"/>
            </a:endParaRPr>
          </a:p>
        </p:txBody>
      </p:sp>
      <p:sp>
        <p:nvSpPr>
          <p:cNvPr id="792" name="Google Shape;792;p65"/>
          <p:cNvSpPr txBox="1"/>
          <p:nvPr/>
        </p:nvSpPr>
        <p:spPr>
          <a:xfrm>
            <a:off x="5627245" y="3185319"/>
            <a:ext cx="16002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 E</a:t>
            </a:r>
            <a:r>
              <a:rPr b="0" i="0" lang="en-US" sz="2800" u="none" cap="none" strike="noStrike">
                <a:solidFill>
                  <a:srgbClr val="FF0000"/>
                </a:solidFill>
                <a:latin typeface="Times New Roman"/>
                <a:ea typeface="Times New Roman"/>
                <a:cs typeface="Times New Roman"/>
                <a:sym typeface="Times New Roman"/>
              </a:rPr>
              <a:t>xponent</a:t>
            </a:r>
            <a:endParaRPr b="0" i="0" sz="2800" u="none" cap="none" strike="noStrike">
              <a:solidFill>
                <a:srgbClr val="FF0000"/>
              </a:solidFill>
              <a:latin typeface="Times New Roman"/>
              <a:ea typeface="Times New Roman"/>
              <a:cs typeface="Times New Roman"/>
              <a:sym typeface="Times New Roman"/>
            </a:endParaRPr>
          </a:p>
        </p:txBody>
      </p:sp>
      <p:sp>
        <p:nvSpPr>
          <p:cNvPr id="793" name="Google Shape;793;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794" name="Google Shape;794;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95" name="Google Shape;795;p65"/>
          <p:cNvPicPr preferRelativeResize="0"/>
          <p:nvPr/>
        </p:nvPicPr>
        <p:blipFill rotWithShape="1">
          <a:blip r:embed="rId3">
            <a:alphaModFix/>
          </a:blip>
          <a:srcRect b="0" l="0" r="0" t="0"/>
          <a:stretch/>
        </p:blipFill>
        <p:spPr>
          <a:xfrm>
            <a:off x="130791" y="54928"/>
            <a:ext cx="925101" cy="87422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6"/>
          <p:cNvSpPr txBox="1"/>
          <p:nvPr>
            <p:ph type="title"/>
          </p:nvPr>
        </p:nvSpPr>
        <p:spPr>
          <a:xfrm>
            <a:off x="1189702" y="365125"/>
            <a:ext cx="10164097" cy="917985"/>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t>IEEE standard to Decimal Floating Point Conversion</a:t>
            </a:r>
            <a:r>
              <a:rPr lang="en-US" sz="2400"/>
              <a:t>.</a:t>
            </a:r>
            <a:endParaRPr/>
          </a:p>
        </p:txBody>
      </p:sp>
      <p:sp>
        <p:nvSpPr>
          <p:cNvPr id="801" name="Google Shape;801;p66"/>
          <p:cNvSpPr txBox="1"/>
          <p:nvPr>
            <p:ph idx="1" type="body"/>
          </p:nvPr>
        </p:nvSpPr>
        <p:spPr>
          <a:xfrm>
            <a:off x="1189703" y="2133600"/>
            <a:ext cx="9625781" cy="2057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400"/>
              <a:buFont typeface="Noto Sans"/>
              <a:buNone/>
            </a:pPr>
            <a:r>
              <a:rPr b="1" lang="en-US" sz="2400">
                <a:solidFill>
                  <a:srgbClr val="000000"/>
                </a:solidFill>
              </a:rPr>
              <a:t>Step 3:</a:t>
            </a:r>
            <a:r>
              <a:rPr lang="en-US" sz="2400">
                <a:solidFill>
                  <a:srgbClr val="000000"/>
                </a:solidFill>
              </a:rPr>
              <a:t>  Denormalize the binary number from step 2 (i.e.  move the decimal and get rid of (x 2</a:t>
            </a:r>
            <a:r>
              <a:rPr baseline="30000" lang="en-US" sz="2400">
                <a:solidFill>
                  <a:srgbClr val="000000"/>
                </a:solidFill>
              </a:rPr>
              <a:t>n</a:t>
            </a:r>
            <a:r>
              <a:rPr lang="en-US" sz="2400">
                <a:solidFill>
                  <a:srgbClr val="000000"/>
                </a:solidFill>
              </a:rPr>
              <a:t>) part):</a:t>
            </a:r>
            <a:endParaRPr/>
          </a:p>
          <a:p>
            <a:pPr indent="-228600" lvl="0" marL="228600" rtl="0" algn="l">
              <a:lnSpc>
                <a:spcPct val="90000"/>
              </a:lnSpc>
              <a:spcBef>
                <a:spcPts val="1000"/>
              </a:spcBef>
              <a:spcAft>
                <a:spcPts val="0"/>
              </a:spcAft>
              <a:buClr>
                <a:srgbClr val="000000"/>
              </a:buClr>
              <a:buSzPts val="2800"/>
              <a:buFont typeface="Noto Sans"/>
              <a:buNone/>
            </a:pPr>
            <a:r>
              <a:rPr lang="en-US" sz="2800">
                <a:solidFill>
                  <a:srgbClr val="000000"/>
                </a:solidFill>
              </a:rPr>
              <a:t>		</a:t>
            </a:r>
            <a:r>
              <a:rPr lang="en-US">
                <a:solidFill>
                  <a:srgbClr val="0000FF"/>
                </a:solidFill>
              </a:rPr>
              <a:t>-0.0101</a:t>
            </a:r>
            <a:r>
              <a:rPr baseline="-25000" lang="en-US">
                <a:solidFill>
                  <a:srgbClr val="0000FF"/>
                </a:solidFill>
              </a:rPr>
              <a:t>2</a:t>
            </a:r>
            <a:r>
              <a:rPr lang="en-US">
                <a:solidFill>
                  <a:srgbClr val="0000FF"/>
                </a:solidFill>
              </a:rPr>
              <a:t>	</a:t>
            </a:r>
            <a:r>
              <a:rPr lang="en-US" sz="2400">
                <a:solidFill>
                  <a:srgbClr val="000000"/>
                </a:solidFill>
              </a:rPr>
              <a:t>(negative exponent – move left)</a:t>
            </a:r>
            <a:endParaRPr/>
          </a:p>
          <a:p>
            <a:pPr indent="-228600" lvl="0" marL="228600" rtl="0" algn="l">
              <a:lnSpc>
                <a:spcPct val="90000"/>
              </a:lnSpc>
              <a:spcBef>
                <a:spcPts val="1000"/>
              </a:spcBef>
              <a:spcAft>
                <a:spcPts val="0"/>
              </a:spcAft>
              <a:buClr>
                <a:srgbClr val="000000"/>
              </a:buClr>
              <a:buSzPts val="2800"/>
              <a:buFont typeface="Noto Sans"/>
              <a:buNone/>
            </a:pPr>
            <a:r>
              <a:rPr lang="en-US" sz="2800">
                <a:solidFill>
                  <a:srgbClr val="000000"/>
                </a:solidFill>
              </a:rPr>
              <a:t> </a:t>
            </a:r>
            <a:endParaRPr/>
          </a:p>
          <a:p>
            <a:pPr indent="-228600" lvl="0" marL="228600" rtl="0" algn="l">
              <a:lnSpc>
                <a:spcPct val="90000"/>
              </a:lnSpc>
              <a:spcBef>
                <a:spcPts val="1000"/>
              </a:spcBef>
              <a:spcAft>
                <a:spcPts val="0"/>
              </a:spcAft>
              <a:buClr>
                <a:schemeClr val="dk1"/>
              </a:buClr>
              <a:buSzPts val="3600"/>
              <a:buFont typeface="Noto Sans"/>
              <a:buNone/>
            </a:pPr>
            <a:r>
              <a:t/>
            </a:r>
            <a:endParaRPr sz="3600">
              <a:solidFill>
                <a:srgbClr val="0000FF"/>
              </a:solidFill>
            </a:endParaRPr>
          </a:p>
        </p:txBody>
      </p:sp>
      <p:sp>
        <p:nvSpPr>
          <p:cNvPr id="802" name="Google Shape;802;p66"/>
          <p:cNvSpPr/>
          <p:nvPr/>
        </p:nvSpPr>
        <p:spPr>
          <a:xfrm>
            <a:off x="1189703" y="4218041"/>
            <a:ext cx="9537291" cy="2408903"/>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Step 4</a:t>
            </a:r>
            <a:r>
              <a:rPr b="0" i="0" lang="en-US" sz="2400" u="none" cap="none" strike="noStrike">
                <a:solidFill>
                  <a:srgbClr val="000000"/>
                </a:solidFill>
                <a:latin typeface="Times New Roman"/>
                <a:ea typeface="Times New Roman"/>
                <a:cs typeface="Times New Roman"/>
                <a:sym typeface="Times New Roman"/>
              </a:rPr>
              <a:t>:  Convert binary number to the FP equivalent (i.e. Add all column values with 1s in them)</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920"/>
              </a:spcBef>
              <a:spcAft>
                <a:spcPts val="0"/>
              </a:spcAft>
              <a:buClr>
                <a:srgbClr val="000000"/>
              </a:buClr>
              <a:buSzPts val="2800"/>
              <a:buFont typeface="Arial"/>
              <a:buNone/>
            </a:pPr>
            <a:r>
              <a:rPr b="0" i="0" lang="en-US" sz="2800" u="none" cap="none" strike="noStrike">
                <a:solidFill>
                  <a:srgbClr val="0000FF"/>
                </a:solidFill>
                <a:latin typeface="Times New Roman"/>
                <a:ea typeface="Times New Roman"/>
                <a:cs typeface="Times New Roman"/>
                <a:sym typeface="Times New Roman"/>
              </a:rPr>
              <a:t>	</a:t>
            </a:r>
            <a:r>
              <a:rPr b="0" i="0" lang="en-US" sz="3200" u="none" cap="none" strike="noStrike">
                <a:solidFill>
                  <a:srgbClr val="0000FF"/>
                </a:solidFill>
                <a:latin typeface="Times New Roman"/>
                <a:ea typeface="Times New Roman"/>
                <a:cs typeface="Times New Roman"/>
                <a:sym typeface="Times New Roman"/>
              </a:rPr>
              <a:t>-0.0101</a:t>
            </a:r>
            <a:r>
              <a:rPr b="0" baseline="-25000" i="0" lang="en-US" sz="3200" u="none" cap="none" strike="noStrike">
                <a:solidFill>
                  <a:srgbClr val="0000FF"/>
                </a:solidFill>
                <a:latin typeface="Times New Roman"/>
                <a:ea typeface="Times New Roman"/>
                <a:cs typeface="Times New Roman"/>
                <a:sym typeface="Times New Roman"/>
              </a:rPr>
              <a:t>2</a:t>
            </a:r>
            <a:r>
              <a:rPr b="0" i="0" lang="en-US" sz="3200" u="none" cap="none" strike="noStrike">
                <a:solidFill>
                  <a:srgbClr val="0000FF"/>
                </a:solidFill>
                <a:latin typeface="Times New Roman"/>
                <a:ea typeface="Times New Roman"/>
                <a:cs typeface="Times New Roman"/>
                <a:sym typeface="Times New Roman"/>
              </a:rPr>
              <a:t> =   - ( 0.25 + 0.0625)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2160"/>
              </a:spcBef>
              <a:spcAft>
                <a:spcPts val="0"/>
              </a:spcAft>
              <a:buClr>
                <a:srgbClr val="000000"/>
              </a:buClr>
              <a:buSzPts val="3200"/>
              <a:buFont typeface="Arial"/>
              <a:buNone/>
            </a:pPr>
            <a:r>
              <a:rPr b="0" i="0" lang="en-US" sz="3200" u="none" cap="none" strike="noStrike">
                <a:solidFill>
                  <a:srgbClr val="0000FF"/>
                </a:solidFill>
                <a:latin typeface="Times New Roman"/>
                <a:ea typeface="Times New Roman"/>
                <a:cs typeface="Times New Roman"/>
                <a:sym typeface="Times New Roman"/>
              </a:rPr>
              <a:t>			=   </a:t>
            </a:r>
            <a:r>
              <a:rPr b="0" i="0" lang="en-US" sz="3600" u="none" cap="none" strike="noStrike">
                <a:solidFill>
                  <a:srgbClr val="0000FF"/>
                </a:solidFill>
                <a:latin typeface="Times New Roman"/>
                <a:ea typeface="Times New Roman"/>
                <a:cs typeface="Times New Roman"/>
                <a:sym typeface="Times New Roman"/>
              </a:rPr>
              <a:t>-0.3125</a:t>
            </a:r>
            <a:r>
              <a:rPr b="0" baseline="-25000" i="0" lang="en-US" sz="3600" u="none" cap="none" strike="noStrike">
                <a:solidFill>
                  <a:srgbClr val="0000FF"/>
                </a:solidFill>
                <a:latin typeface="Times New Roman"/>
                <a:ea typeface="Times New Roman"/>
                <a:cs typeface="Times New Roman"/>
                <a:sym typeface="Times New Roman"/>
              </a:rPr>
              <a:t>10</a:t>
            </a:r>
            <a:endParaRPr b="0" i="0" sz="3600" u="none" cap="none" strike="noStrike">
              <a:solidFill>
                <a:srgbClr val="0000FF"/>
              </a:solidFill>
              <a:latin typeface="Times New Roman"/>
              <a:ea typeface="Times New Roman"/>
              <a:cs typeface="Times New Roman"/>
              <a:sym typeface="Times New Roman"/>
            </a:endParaRPr>
          </a:p>
        </p:txBody>
      </p:sp>
      <p:sp>
        <p:nvSpPr>
          <p:cNvPr id="803" name="Google Shape;803;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804" name="Google Shape;804;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05" name="Google Shape;805;p66"/>
          <p:cNvPicPr preferRelativeResize="0"/>
          <p:nvPr/>
        </p:nvPicPr>
        <p:blipFill rotWithShape="1">
          <a:blip r:embed="rId3">
            <a:alphaModFix/>
          </a:blip>
          <a:srcRect b="0" l="0" r="0" t="0"/>
          <a:stretch/>
        </p:blipFill>
        <p:spPr>
          <a:xfrm>
            <a:off x="130791" y="54928"/>
            <a:ext cx="909495" cy="8594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7"/>
          <p:cNvSpPr txBox="1"/>
          <p:nvPr>
            <p:ph type="title"/>
          </p:nvPr>
        </p:nvSpPr>
        <p:spPr>
          <a:xfrm>
            <a:off x="1224116" y="365126"/>
            <a:ext cx="10129684" cy="755752"/>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t>IEEE standard to Decimal Floating Point Conversion</a:t>
            </a:r>
            <a:r>
              <a:rPr lang="en-US" sz="2400"/>
              <a:t>.</a:t>
            </a:r>
            <a:endParaRPr/>
          </a:p>
        </p:txBody>
      </p:sp>
      <p:sp>
        <p:nvSpPr>
          <p:cNvPr id="811" name="Google Shape;811;p67"/>
          <p:cNvSpPr txBox="1"/>
          <p:nvPr>
            <p:ph idx="1" type="body"/>
          </p:nvPr>
        </p:nvSpPr>
        <p:spPr>
          <a:xfrm>
            <a:off x="1165122" y="1917290"/>
            <a:ext cx="10274709" cy="4114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Font typeface="Noto Sans"/>
              <a:buNone/>
            </a:pPr>
            <a:r>
              <a:rPr b="0" lang="en-US" sz="2800">
                <a:solidFill>
                  <a:srgbClr val="000000"/>
                </a:solidFill>
              </a:rPr>
              <a:t>Ex 2: Convert the following 32 bit binary number to its decimal floating point equivalent:</a:t>
            </a:r>
            <a:endParaRPr/>
          </a:p>
          <a:p>
            <a:pPr indent="-228600" lvl="0" marL="228600" rtl="0" algn="just">
              <a:lnSpc>
                <a:spcPct val="90000"/>
              </a:lnSpc>
              <a:spcBef>
                <a:spcPts val="1000"/>
              </a:spcBef>
              <a:spcAft>
                <a:spcPts val="0"/>
              </a:spcAft>
              <a:buClr>
                <a:schemeClr val="dk1"/>
              </a:buClr>
              <a:buSzPts val="2800"/>
              <a:buFont typeface="Noto Sans"/>
              <a:buNone/>
            </a:pPr>
            <a:r>
              <a:t/>
            </a:r>
            <a:endParaRPr b="0" sz="2800">
              <a:solidFill>
                <a:srgbClr val="000000"/>
              </a:solidFill>
            </a:endParaRPr>
          </a:p>
          <a:p>
            <a:pPr indent="-228600" lvl="0" marL="228600" rtl="0" algn="just">
              <a:lnSpc>
                <a:spcPct val="90000"/>
              </a:lnSpc>
              <a:spcBef>
                <a:spcPts val="1000"/>
              </a:spcBef>
              <a:spcAft>
                <a:spcPts val="0"/>
              </a:spcAft>
              <a:buClr>
                <a:srgbClr val="000000"/>
              </a:buClr>
              <a:buSzPts val="2800"/>
              <a:buFont typeface="Noto Sans"/>
              <a:buNone/>
            </a:pPr>
            <a:r>
              <a:rPr b="0" lang="en-US" sz="2800">
                <a:solidFill>
                  <a:srgbClr val="000000"/>
                </a:solidFill>
              </a:rPr>
              <a:t> 	</a:t>
            </a:r>
            <a:r>
              <a:rPr b="0" lang="en-US" sz="2800" u="sng">
                <a:solidFill>
                  <a:srgbClr val="000000"/>
                </a:solidFill>
              </a:rPr>
              <a:t>Sign</a:t>
            </a:r>
            <a:r>
              <a:rPr b="0" lang="en-US" sz="2800">
                <a:solidFill>
                  <a:srgbClr val="000000"/>
                </a:solidFill>
              </a:rPr>
              <a:t>		</a:t>
            </a:r>
            <a:r>
              <a:rPr b="0" lang="en-US" sz="2800" u="sng">
                <a:solidFill>
                  <a:srgbClr val="000000"/>
                </a:solidFill>
              </a:rPr>
              <a:t>Exponent</a:t>
            </a:r>
            <a:r>
              <a:rPr b="0" lang="en-US" sz="2800">
                <a:solidFill>
                  <a:srgbClr val="000000"/>
                </a:solidFill>
              </a:rPr>
              <a:t>		</a:t>
            </a:r>
            <a:r>
              <a:rPr b="0" lang="en-US" sz="2800" u="sng">
                <a:solidFill>
                  <a:srgbClr val="000000"/>
                </a:solidFill>
              </a:rPr>
              <a:t>Mantissa</a:t>
            </a:r>
            <a:endParaRPr b="0" sz="2800">
              <a:solidFill>
                <a:srgbClr val="000000"/>
              </a:solidFill>
            </a:endParaRPr>
          </a:p>
          <a:p>
            <a:pPr indent="-228600" lvl="0" marL="228600" rtl="0" algn="just">
              <a:lnSpc>
                <a:spcPct val="90000"/>
              </a:lnSpc>
              <a:spcBef>
                <a:spcPts val="1000"/>
              </a:spcBef>
              <a:spcAft>
                <a:spcPts val="0"/>
              </a:spcAft>
              <a:buClr>
                <a:srgbClr val="000000"/>
              </a:buClr>
              <a:buSzPts val="2800"/>
              <a:buFont typeface="Noto Sans"/>
              <a:buNone/>
            </a:pPr>
            <a:r>
              <a:rPr b="0" lang="en-US" sz="2800">
                <a:solidFill>
                  <a:srgbClr val="000000"/>
                </a:solidFill>
              </a:rPr>
              <a:t>	</a:t>
            </a:r>
            <a:r>
              <a:rPr b="0" lang="en-US" sz="2800">
                <a:solidFill>
                  <a:srgbClr val="0000FF"/>
                </a:solidFill>
              </a:rPr>
              <a:t>0		10000011		10011000..0</a:t>
            </a:r>
            <a:endParaRPr/>
          </a:p>
          <a:p>
            <a:pPr indent="-228600" lvl="0" marL="228600" rtl="0" algn="just">
              <a:lnSpc>
                <a:spcPct val="90000"/>
              </a:lnSpc>
              <a:spcBef>
                <a:spcPts val="1000"/>
              </a:spcBef>
              <a:spcAft>
                <a:spcPts val="0"/>
              </a:spcAft>
              <a:buClr>
                <a:srgbClr val="000000"/>
              </a:buClr>
              <a:buSzPts val="2400"/>
              <a:buFont typeface="Noto Sans"/>
              <a:buNone/>
            </a:pPr>
            <a:r>
              <a:rPr b="0" lang="en-US">
                <a:solidFill>
                  <a:srgbClr val="000000"/>
                </a:solidFill>
              </a:rPr>
              <a:t> </a:t>
            </a:r>
            <a:endParaRPr/>
          </a:p>
        </p:txBody>
      </p:sp>
      <p:sp>
        <p:nvSpPr>
          <p:cNvPr id="812" name="Google Shape;812;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813" name="Google Shape;813;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14" name="Google Shape;814;p67"/>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8" name="Shape 818"/>
        <p:cNvGrpSpPr/>
        <p:nvPr/>
      </p:nvGrpSpPr>
      <p:grpSpPr>
        <a:xfrm>
          <a:off x="0" y="0"/>
          <a:ext cx="0" cy="0"/>
          <a:chOff x="0" y="0"/>
          <a:chExt cx="0" cy="0"/>
        </a:xfrm>
      </p:grpSpPr>
      <p:sp>
        <p:nvSpPr>
          <p:cNvPr id="819" name="Google Shape;819;p68"/>
          <p:cNvSpPr txBox="1"/>
          <p:nvPr>
            <p:ph type="title"/>
          </p:nvPr>
        </p:nvSpPr>
        <p:spPr>
          <a:xfrm>
            <a:off x="1194618" y="365126"/>
            <a:ext cx="10159181" cy="72072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Special Cases</a:t>
            </a:r>
            <a:endParaRPr/>
          </a:p>
        </p:txBody>
      </p:sp>
      <p:sp>
        <p:nvSpPr>
          <p:cNvPr id="820" name="Google Shape;820;p68"/>
          <p:cNvSpPr txBox="1"/>
          <p:nvPr>
            <p:ph idx="1" type="body"/>
          </p:nvPr>
        </p:nvSpPr>
        <p:spPr>
          <a:xfrm>
            <a:off x="1179871" y="1295401"/>
            <a:ext cx="9763432" cy="214471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lang="en-US" sz="2800"/>
              <a:t>Zero and infinity are special cases</a:t>
            </a:r>
            <a:endParaRPr/>
          </a:p>
          <a:p>
            <a:pPr indent="-228600" lvl="1" marL="685800" rtl="0" algn="l">
              <a:lnSpc>
                <a:spcPct val="80000"/>
              </a:lnSpc>
              <a:spcBef>
                <a:spcPts val="500"/>
              </a:spcBef>
              <a:spcAft>
                <a:spcPts val="0"/>
              </a:spcAft>
              <a:buClr>
                <a:schemeClr val="dk1"/>
              </a:buClr>
              <a:buSzPts val="2400"/>
              <a:buChar char="•"/>
            </a:pPr>
            <a:r>
              <a:rPr lang="en-US" sz="2400"/>
              <a:t>Can have +0 or -0 depending on sign bit</a:t>
            </a:r>
            <a:endParaRPr/>
          </a:p>
          <a:p>
            <a:pPr indent="-228600" lvl="1" marL="685800" rtl="0" algn="l">
              <a:lnSpc>
                <a:spcPct val="80000"/>
              </a:lnSpc>
              <a:spcBef>
                <a:spcPts val="500"/>
              </a:spcBef>
              <a:spcAft>
                <a:spcPts val="0"/>
              </a:spcAft>
              <a:buClr>
                <a:schemeClr val="dk1"/>
              </a:buClr>
              <a:buSzPts val="2400"/>
              <a:buChar char="•"/>
            </a:pPr>
            <a:r>
              <a:rPr lang="en-US" sz="2400"/>
              <a:t>Can also have +</a:t>
            </a:r>
            <a:r>
              <a:rPr lang="en-US"/>
              <a:t>∞</a:t>
            </a:r>
            <a:r>
              <a:rPr lang="en-US" sz="2400"/>
              <a:t> or </a:t>
            </a:r>
            <a:r>
              <a:rPr b="1" baseline="30000" lang="en-US" sz="3200"/>
              <a:t>-</a:t>
            </a:r>
            <a:r>
              <a:rPr lang="en-US"/>
              <a:t>∞</a:t>
            </a:r>
            <a:endParaRPr/>
          </a:p>
          <a:p>
            <a:pPr indent="-228600" lvl="0" marL="228600" rtl="0" algn="l">
              <a:lnSpc>
                <a:spcPct val="80000"/>
              </a:lnSpc>
              <a:spcBef>
                <a:spcPts val="1000"/>
              </a:spcBef>
              <a:spcAft>
                <a:spcPts val="0"/>
              </a:spcAft>
              <a:buClr>
                <a:schemeClr val="dk1"/>
              </a:buClr>
              <a:buSzPts val="2800"/>
              <a:buChar char="•"/>
            </a:pPr>
            <a:r>
              <a:rPr lang="en-US" sz="2800"/>
              <a:t>Not a Number (NaN) </a:t>
            </a:r>
            <a:endParaRPr/>
          </a:p>
          <a:p>
            <a:pPr indent="-228600" lvl="1" marL="685800" rtl="0" algn="l">
              <a:lnSpc>
                <a:spcPct val="80000"/>
              </a:lnSpc>
              <a:spcBef>
                <a:spcPts val="500"/>
              </a:spcBef>
              <a:spcAft>
                <a:spcPts val="0"/>
              </a:spcAft>
              <a:buClr>
                <a:schemeClr val="dk1"/>
              </a:buClr>
              <a:buSzPts val="2400"/>
              <a:buChar char="•"/>
            </a:pPr>
            <a:r>
              <a:rPr lang="en-US" sz="2400"/>
              <a:t>if underflow or overflow</a:t>
            </a:r>
            <a:endParaRPr/>
          </a:p>
        </p:txBody>
      </p:sp>
      <p:sp>
        <p:nvSpPr>
          <p:cNvPr id="821" name="Google Shape;821;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7/29/2022</a:t>
            </a:r>
            <a:endParaRPr>
              <a:solidFill>
                <a:srgbClr val="888888"/>
              </a:solidFill>
            </a:endParaRPr>
          </a:p>
        </p:txBody>
      </p:sp>
      <p:sp>
        <p:nvSpPr>
          <p:cNvPr id="822" name="Google Shape;822;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823" name="Google Shape;823;p68"/>
          <p:cNvGraphicFramePr/>
          <p:nvPr/>
        </p:nvGraphicFramePr>
        <p:xfrm>
          <a:off x="3767139" y="3794125"/>
          <a:ext cx="3000000" cy="3000000"/>
        </p:xfrm>
        <a:graphic>
          <a:graphicData uri="http://schemas.openxmlformats.org/drawingml/2006/table">
            <a:tbl>
              <a:tblPr>
                <a:noFill/>
                <a:tableStyleId>{670F0F8A-8A4F-4846-88DF-48B55BA21DF8}</a:tableStyleId>
              </a:tblPr>
              <a:tblGrid>
                <a:gridCol w="2546350"/>
                <a:gridCol w="1227125"/>
                <a:gridCol w="1162050"/>
              </a:tblGrid>
              <a:tr h="366725">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Type</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Exponent</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Mantissa</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72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Zeroes</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72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Denormalized numbers</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non zero</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72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Normalized numbers</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1-254</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anything</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72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Infinities</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255</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72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NaNs</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255</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non zero</a:t>
                      </a:r>
                      <a:endParaRPr b="0" i="0" sz="18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24" name="Google Shape;824;p68"/>
          <p:cNvSpPr/>
          <p:nvPr/>
        </p:nvSpPr>
        <p:spPr>
          <a:xfrm>
            <a:off x="3709989" y="3738564"/>
            <a:ext cx="5068887" cy="2465387"/>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825" name="Google Shape;825;p68"/>
          <p:cNvCxnSpPr/>
          <p:nvPr/>
        </p:nvCxnSpPr>
        <p:spPr>
          <a:xfrm>
            <a:off x="3709989" y="4156075"/>
            <a:ext cx="5087937" cy="0"/>
          </a:xfrm>
          <a:prstGeom prst="straightConnector1">
            <a:avLst/>
          </a:prstGeom>
          <a:noFill/>
          <a:ln cap="flat" cmpd="sng" w="9525">
            <a:solidFill>
              <a:schemeClr val="dk1"/>
            </a:solidFill>
            <a:prstDash val="solid"/>
            <a:round/>
            <a:headEnd len="sm" w="sm" type="none"/>
            <a:tailEnd len="sm" w="sm" type="none"/>
          </a:ln>
        </p:spPr>
      </p:cxnSp>
      <p:cxnSp>
        <p:nvCxnSpPr>
          <p:cNvPr id="826" name="Google Shape;826;p68"/>
          <p:cNvCxnSpPr/>
          <p:nvPr/>
        </p:nvCxnSpPr>
        <p:spPr>
          <a:xfrm rot="10800000">
            <a:off x="6294438" y="3709988"/>
            <a:ext cx="0" cy="2493962"/>
          </a:xfrm>
          <a:prstGeom prst="straightConnector1">
            <a:avLst/>
          </a:prstGeom>
          <a:noFill/>
          <a:ln cap="flat" cmpd="sng" w="9525">
            <a:solidFill>
              <a:schemeClr val="dk1"/>
            </a:solidFill>
            <a:prstDash val="solid"/>
            <a:round/>
            <a:headEnd len="sm" w="sm" type="none"/>
            <a:tailEnd len="sm" w="sm" type="none"/>
          </a:ln>
        </p:spPr>
      </p:cxnSp>
      <p:cxnSp>
        <p:nvCxnSpPr>
          <p:cNvPr id="827" name="Google Shape;827;p68"/>
          <p:cNvCxnSpPr/>
          <p:nvPr/>
        </p:nvCxnSpPr>
        <p:spPr>
          <a:xfrm rot="10800000">
            <a:off x="7564439" y="3729039"/>
            <a:ext cx="1587" cy="2473325"/>
          </a:xfrm>
          <a:prstGeom prst="straightConnector1">
            <a:avLst/>
          </a:prstGeom>
          <a:noFill/>
          <a:ln cap="flat" cmpd="sng" w="9525">
            <a:solidFill>
              <a:schemeClr val="dk1"/>
            </a:solidFill>
            <a:prstDash val="solid"/>
            <a:round/>
            <a:headEnd len="sm" w="sm" type="none"/>
            <a:tailEnd len="sm" w="sm" type="none"/>
          </a:ln>
        </p:spPr>
      </p:cxnSp>
      <p:pic>
        <p:nvPicPr>
          <p:cNvPr id="828" name="Google Shape;828;p68"/>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2" name="Shape 832"/>
        <p:cNvGrpSpPr/>
        <p:nvPr/>
      </p:nvGrpSpPr>
      <p:grpSpPr>
        <a:xfrm>
          <a:off x="0" y="0"/>
          <a:ext cx="0" cy="0"/>
          <a:chOff x="0" y="0"/>
          <a:chExt cx="0" cy="0"/>
        </a:xfrm>
      </p:grpSpPr>
      <p:sp>
        <p:nvSpPr>
          <p:cNvPr id="833" name="Google Shape;833;p69"/>
          <p:cNvSpPr txBox="1"/>
          <p:nvPr>
            <p:ph type="title"/>
          </p:nvPr>
        </p:nvSpPr>
        <p:spPr>
          <a:xfrm>
            <a:off x="1209368" y="365126"/>
            <a:ext cx="10144432" cy="62301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Examples</a:t>
            </a:r>
            <a:endParaRPr/>
          </a:p>
        </p:txBody>
      </p:sp>
      <p:graphicFrame>
        <p:nvGraphicFramePr>
          <p:cNvPr id="834" name="Google Shape;834;p69"/>
          <p:cNvGraphicFramePr/>
          <p:nvPr/>
        </p:nvGraphicFramePr>
        <p:xfrm>
          <a:off x="1297857" y="1739897"/>
          <a:ext cx="3000000" cy="3000000"/>
        </p:xfrm>
        <a:graphic>
          <a:graphicData uri="http://schemas.openxmlformats.org/drawingml/2006/table">
            <a:tbl>
              <a:tblPr>
                <a:noFill/>
                <a:tableStyleId>{670F0F8A-8A4F-4846-88DF-48B55BA21DF8}</a:tableStyleId>
              </a:tblPr>
              <a:tblGrid>
                <a:gridCol w="2672200"/>
                <a:gridCol w="1514950"/>
                <a:gridCol w="3871550"/>
                <a:gridCol w="1409750"/>
              </a:tblGrid>
              <a:tr h="413475">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Type</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Exponent</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Mantissa</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Value</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3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Zero</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0000 0000</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000 0000 0000 0000 0000 0000</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0.0</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3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One</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0111 1111</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000 0000 0000 0000 0000 0000</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1.0</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235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Denormalized number</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0000 0000</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100 0000 0000 0000 0000 0000</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5.9×10</a:t>
                      </a:r>
                      <a:r>
                        <a:rPr b="0" baseline="30000" i="0" lang="en-US" sz="1800" u="none" cap="none" strike="noStrike">
                          <a:solidFill>
                            <a:srgbClr val="000000"/>
                          </a:solidFill>
                          <a:latin typeface="Arial"/>
                          <a:ea typeface="Arial"/>
                          <a:cs typeface="Arial"/>
                          <a:sym typeface="Arial"/>
                        </a:rPr>
                        <a:t>-39</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235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Large normalized number</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1111 1110</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111 1111 1111 1111 1111 1111</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3.4×10</a:t>
                      </a:r>
                      <a:r>
                        <a:rPr b="0" baseline="30000" i="0" lang="en-US" sz="1800" u="none" cap="none" strike="noStrike">
                          <a:solidFill>
                            <a:srgbClr val="000000"/>
                          </a:solidFill>
                          <a:latin typeface="Arial"/>
                          <a:ea typeface="Arial"/>
                          <a:cs typeface="Arial"/>
                          <a:sym typeface="Arial"/>
                        </a:rPr>
                        <a:t>38</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235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Small normalized number</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0000 0001</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000 0000 0000 0000 0000 0000</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1.18×10</a:t>
                      </a:r>
                      <a:r>
                        <a:rPr b="0" baseline="30000" i="0" lang="en-US" sz="1800" u="none" cap="none" strike="noStrike">
                          <a:solidFill>
                            <a:srgbClr val="000000"/>
                          </a:solidFill>
                          <a:latin typeface="Arial"/>
                          <a:ea typeface="Arial"/>
                          <a:cs typeface="Arial"/>
                          <a:sym typeface="Arial"/>
                        </a:rPr>
                        <a:t>-38</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3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Infinity</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1111 1111</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000 0000 0000 0000 0000 0000</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Infinity</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3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NaN</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1111 1111</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010 0000 0000 0000 0000 0000</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NaN</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835" name="Google Shape;835;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7/29/2022</a:t>
            </a:r>
            <a:endParaRPr>
              <a:solidFill>
                <a:srgbClr val="888888"/>
              </a:solidFill>
            </a:endParaRPr>
          </a:p>
        </p:txBody>
      </p:sp>
      <p:sp>
        <p:nvSpPr>
          <p:cNvPr id="836" name="Google Shape;836;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37" name="Google Shape;837;p69"/>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txBox="1"/>
          <p:nvPr>
            <p:ph idx="1" type="body"/>
          </p:nvPr>
        </p:nvSpPr>
        <p:spPr>
          <a:xfrm>
            <a:off x="709683" y="1470687"/>
            <a:ext cx="10795379" cy="4017349"/>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just">
              <a:lnSpc>
                <a:spcPct val="110000"/>
              </a:lnSpc>
              <a:spcBef>
                <a:spcPts val="0"/>
              </a:spcBef>
              <a:spcAft>
                <a:spcPts val="0"/>
              </a:spcAft>
              <a:buClr>
                <a:schemeClr val="accent2"/>
              </a:buClr>
              <a:buSzPts val="2200"/>
              <a:buNone/>
            </a:pPr>
            <a:r>
              <a:rPr b="1" lang="en-US" sz="2200">
                <a:solidFill>
                  <a:schemeClr val="accent2"/>
                </a:solidFill>
                <a:latin typeface="Times New Roman"/>
                <a:ea typeface="Times New Roman"/>
                <a:cs typeface="Times New Roman"/>
                <a:sym typeface="Times New Roman"/>
              </a:rPr>
              <a:t>Module 5 Control Unit and Memory System:</a:t>
            </a:r>
            <a:endParaRPr b="1" sz="2200">
              <a:solidFill>
                <a:schemeClr val="accent2"/>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Hardwired control, Micro-programmed control- micro instructions, micro-program sequencing, wide branch addressing, microinstruction with next address field, prefetching microinstructions and emulation.</a:t>
            </a:r>
            <a:endParaRPr sz="22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Memory hierarchy, characteristics, Cache Memory- Cache memory principles, Elements of cache design- cache address, size, mapping functions, replacement algorithms, write policy, line size, number of cache, one level and two level cache, performance characteristics of two level cache- locality &amp; operations, main memory and secondary storage. Pentium IV cache organization</a:t>
            </a:r>
            <a:endParaRPr sz="2200">
              <a:latin typeface="Times New Roman"/>
              <a:ea typeface="Times New Roman"/>
              <a:cs typeface="Times New Roman"/>
              <a:sym typeface="Times New Roman"/>
            </a:endParaRPr>
          </a:p>
        </p:txBody>
      </p:sp>
      <p:pic>
        <p:nvPicPr>
          <p:cNvPr id="155" name="Google Shape;155;p7"/>
          <p:cNvPicPr preferRelativeResize="0"/>
          <p:nvPr/>
        </p:nvPicPr>
        <p:blipFill rotWithShape="1">
          <a:blip r:embed="rId3">
            <a:alphaModFix/>
          </a:blip>
          <a:srcRect b="0" l="0" r="0" t="0"/>
          <a:stretch/>
        </p:blipFill>
        <p:spPr>
          <a:xfrm>
            <a:off x="73926" y="2728"/>
            <a:ext cx="764274" cy="790760"/>
          </a:xfrm>
          <a:prstGeom prst="rect">
            <a:avLst/>
          </a:prstGeom>
          <a:noFill/>
          <a:ln>
            <a:noFill/>
          </a:ln>
        </p:spPr>
      </p:pic>
      <p:sp>
        <p:nvSpPr>
          <p:cNvPr id="156" name="Google Shape;15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7" name="Google Shape;157;p7"/>
          <p:cNvSpPr txBox="1"/>
          <p:nvPr/>
        </p:nvSpPr>
        <p:spPr>
          <a:xfrm>
            <a:off x="2044890" y="13906"/>
            <a:ext cx="7358417" cy="9706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Syllabus</a:t>
            </a:r>
            <a:endParaRPr b="1" i="0" sz="3200" u="none" cap="none" strike="noStrike">
              <a:solidFill>
                <a:schemeClr val="dk1"/>
              </a:solidFill>
              <a:latin typeface="Times New Roman"/>
              <a:ea typeface="Times New Roman"/>
              <a:cs typeface="Times New Roman"/>
              <a:sym typeface="Times New Roman"/>
            </a:endParaRPr>
          </a:p>
        </p:txBody>
      </p:sp>
      <p:sp>
        <p:nvSpPr>
          <p:cNvPr id="158" name="Google Shape;15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0"/>
          <p:cNvSpPr txBox="1"/>
          <p:nvPr>
            <p:ph type="title"/>
          </p:nvPr>
        </p:nvSpPr>
        <p:spPr>
          <a:xfrm>
            <a:off x="1504335" y="365126"/>
            <a:ext cx="9483214" cy="74100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t>WHAT IS A BINARY CODE ? </a:t>
            </a:r>
            <a:endParaRPr b="1"/>
          </a:p>
        </p:txBody>
      </p:sp>
      <p:sp>
        <p:nvSpPr>
          <p:cNvPr id="843" name="Google Shape;843;p70"/>
          <p:cNvSpPr txBox="1"/>
          <p:nvPr>
            <p:ph idx="1" type="body"/>
          </p:nvPr>
        </p:nvSpPr>
        <p:spPr>
          <a:xfrm>
            <a:off x="1110403" y="1603766"/>
            <a:ext cx="10108204" cy="377762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0" lang="en-US" sz="2800"/>
              <a:t>In the coding, when </a:t>
            </a:r>
            <a:r>
              <a:rPr lang="en-US" sz="2800"/>
              <a:t>numbers, letters or words</a:t>
            </a:r>
            <a:r>
              <a:rPr b="0" lang="en-US" sz="2800"/>
              <a:t> are represented by a </a:t>
            </a:r>
            <a:r>
              <a:rPr lang="en-US" sz="2800"/>
              <a:t>specific group of symbols</a:t>
            </a:r>
            <a:r>
              <a:rPr b="0" lang="en-US" sz="2800"/>
              <a:t>, it is said that the number, letter or word is being encoded. </a:t>
            </a:r>
            <a:endParaRPr/>
          </a:p>
          <a:p>
            <a:pPr indent="0" lvl="0" marL="0" rtl="0" algn="just">
              <a:lnSpc>
                <a:spcPct val="90000"/>
              </a:lnSpc>
              <a:spcBef>
                <a:spcPts val="1000"/>
              </a:spcBef>
              <a:spcAft>
                <a:spcPts val="0"/>
              </a:spcAft>
              <a:buClr>
                <a:schemeClr val="dk1"/>
              </a:buClr>
              <a:buSzPts val="2800"/>
              <a:buNone/>
            </a:pPr>
            <a:r>
              <a:t/>
            </a:r>
            <a:endParaRPr b="0" sz="2800"/>
          </a:p>
          <a:p>
            <a:pPr indent="-228600" lvl="0" marL="228600" rtl="0" algn="just">
              <a:lnSpc>
                <a:spcPct val="90000"/>
              </a:lnSpc>
              <a:spcBef>
                <a:spcPts val="1000"/>
              </a:spcBef>
              <a:spcAft>
                <a:spcPts val="0"/>
              </a:spcAft>
              <a:buClr>
                <a:schemeClr val="dk1"/>
              </a:buClr>
              <a:buSzPts val="2800"/>
              <a:buChar char="•"/>
            </a:pPr>
            <a:r>
              <a:rPr b="0" lang="en-US" sz="2800"/>
              <a:t>The group of symbols is called as a code. The digital data is represented, stored and transmitted as group of binary bits. This group is also called as binary code. The binary code is represented by the number as well as alphanumeric letter.</a:t>
            </a:r>
            <a:endParaRPr b="0" sz="2800"/>
          </a:p>
        </p:txBody>
      </p:sp>
      <p:sp>
        <p:nvSpPr>
          <p:cNvPr id="844" name="Google Shape;844;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845" name="Google Shape;845;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46" name="Google Shape;846;p70"/>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1"/>
          <p:cNvSpPr txBox="1"/>
          <p:nvPr>
            <p:ph type="title"/>
          </p:nvPr>
        </p:nvSpPr>
        <p:spPr>
          <a:xfrm>
            <a:off x="1356851" y="228488"/>
            <a:ext cx="10085439" cy="8333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a:t>Classification of Binary </a:t>
            </a:r>
            <a:r>
              <a:rPr lang="en-US"/>
              <a:t>C</a:t>
            </a:r>
            <a:r>
              <a:rPr b="1" lang="en-US"/>
              <a:t>odes</a:t>
            </a:r>
            <a:endParaRPr b="1"/>
          </a:p>
        </p:txBody>
      </p:sp>
      <p:sp>
        <p:nvSpPr>
          <p:cNvPr id="852" name="Google Shape;852;p71"/>
          <p:cNvSpPr txBox="1"/>
          <p:nvPr>
            <p:ph idx="1" type="body"/>
          </p:nvPr>
        </p:nvSpPr>
        <p:spPr>
          <a:xfrm>
            <a:off x="1472212" y="1592826"/>
            <a:ext cx="8915400" cy="443434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lnSpcReduction="10000"/>
          </a:bodyPr>
          <a:lstStyle/>
          <a:p>
            <a:pPr indent="-228600" lvl="0" marL="228600" rtl="0" algn="l">
              <a:lnSpc>
                <a:spcPct val="150000"/>
              </a:lnSpc>
              <a:spcBef>
                <a:spcPts val="0"/>
              </a:spcBef>
              <a:spcAft>
                <a:spcPts val="0"/>
              </a:spcAft>
              <a:buClr>
                <a:schemeClr val="dk1"/>
              </a:buClr>
              <a:buSzPts val="2800"/>
              <a:buChar char="•"/>
            </a:pPr>
            <a:r>
              <a:rPr b="1" lang="en-US" sz="2800"/>
              <a:t>Weighted Codes</a:t>
            </a:r>
            <a:endParaRPr/>
          </a:p>
          <a:p>
            <a:pPr indent="-228600" lvl="0" marL="228600" rtl="0" algn="l">
              <a:lnSpc>
                <a:spcPct val="150000"/>
              </a:lnSpc>
              <a:spcBef>
                <a:spcPts val="1000"/>
              </a:spcBef>
              <a:spcAft>
                <a:spcPts val="0"/>
              </a:spcAft>
              <a:buClr>
                <a:schemeClr val="dk1"/>
              </a:buClr>
              <a:buSzPts val="2800"/>
              <a:buChar char="•"/>
            </a:pPr>
            <a:r>
              <a:rPr b="1" lang="en-US" sz="2800"/>
              <a:t>Non-Weighted Codes</a:t>
            </a:r>
            <a:endParaRPr/>
          </a:p>
          <a:p>
            <a:pPr indent="-228600" lvl="0" marL="228600" rtl="0" algn="l">
              <a:lnSpc>
                <a:spcPct val="150000"/>
              </a:lnSpc>
              <a:spcBef>
                <a:spcPts val="1000"/>
              </a:spcBef>
              <a:spcAft>
                <a:spcPts val="0"/>
              </a:spcAft>
              <a:buClr>
                <a:schemeClr val="dk1"/>
              </a:buClr>
              <a:buSzPts val="2800"/>
              <a:buChar char="•"/>
            </a:pPr>
            <a:r>
              <a:rPr b="1" lang="en-US" sz="2800"/>
              <a:t>Binary Coded Decimal Code</a:t>
            </a:r>
            <a:endParaRPr/>
          </a:p>
          <a:p>
            <a:pPr indent="-228600" lvl="0" marL="228600" rtl="0" algn="l">
              <a:lnSpc>
                <a:spcPct val="150000"/>
              </a:lnSpc>
              <a:spcBef>
                <a:spcPts val="1000"/>
              </a:spcBef>
              <a:spcAft>
                <a:spcPts val="0"/>
              </a:spcAft>
              <a:buClr>
                <a:schemeClr val="dk1"/>
              </a:buClr>
              <a:buSzPts val="2800"/>
              <a:buChar char="•"/>
            </a:pPr>
            <a:r>
              <a:rPr b="1" lang="en-US" sz="2800"/>
              <a:t>Alphanumeric Codes</a:t>
            </a:r>
            <a:endParaRPr/>
          </a:p>
          <a:p>
            <a:pPr indent="-228600" lvl="0" marL="228600" rtl="0" algn="l">
              <a:lnSpc>
                <a:spcPct val="150000"/>
              </a:lnSpc>
              <a:spcBef>
                <a:spcPts val="1000"/>
              </a:spcBef>
              <a:spcAft>
                <a:spcPts val="0"/>
              </a:spcAft>
              <a:buClr>
                <a:schemeClr val="dk1"/>
              </a:buClr>
              <a:buSzPts val="2800"/>
              <a:buChar char="•"/>
            </a:pPr>
            <a:r>
              <a:rPr b="1" lang="en-US" sz="2800"/>
              <a:t>Error Detecting Codes</a:t>
            </a:r>
            <a:endParaRPr/>
          </a:p>
          <a:p>
            <a:pPr indent="-228600" lvl="0" marL="228600" rtl="0" algn="l">
              <a:lnSpc>
                <a:spcPct val="150000"/>
              </a:lnSpc>
              <a:spcBef>
                <a:spcPts val="1000"/>
              </a:spcBef>
              <a:spcAft>
                <a:spcPts val="0"/>
              </a:spcAft>
              <a:buClr>
                <a:schemeClr val="dk1"/>
              </a:buClr>
              <a:buSzPts val="2800"/>
              <a:buChar char="•"/>
            </a:pPr>
            <a:r>
              <a:rPr b="1" lang="en-US" sz="2800"/>
              <a:t>Error Correcting Codes</a:t>
            </a:r>
            <a:endParaRPr/>
          </a:p>
        </p:txBody>
      </p:sp>
      <p:sp>
        <p:nvSpPr>
          <p:cNvPr id="853" name="Google Shape;853;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854" name="Google Shape;854;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55" name="Google Shape;855;p71"/>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72"/>
          <p:cNvSpPr txBox="1"/>
          <p:nvPr>
            <p:ph type="title"/>
          </p:nvPr>
        </p:nvSpPr>
        <p:spPr>
          <a:xfrm>
            <a:off x="1654375" y="146338"/>
            <a:ext cx="8911687" cy="76691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2421 CODE</a:t>
            </a:r>
            <a:endParaRPr/>
          </a:p>
        </p:txBody>
      </p:sp>
      <p:sp>
        <p:nvSpPr>
          <p:cNvPr id="861" name="Google Shape;861;p72"/>
          <p:cNvSpPr txBox="1"/>
          <p:nvPr>
            <p:ph idx="1" type="body"/>
          </p:nvPr>
        </p:nvSpPr>
        <p:spPr>
          <a:xfrm>
            <a:off x="1165123" y="1288301"/>
            <a:ext cx="10264877" cy="383430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000000"/>
              </a:buClr>
              <a:buSzPts val="2400"/>
              <a:buFont typeface="Times New Roman"/>
              <a:buChar char="•"/>
            </a:pPr>
            <a:r>
              <a:rPr b="0" lang="en-US">
                <a:solidFill>
                  <a:srgbClr val="000000"/>
                </a:solidFill>
              </a:rPr>
              <a:t>This code has the advantage that </a:t>
            </a:r>
            <a:r>
              <a:rPr b="0" lang="en-US">
                <a:solidFill>
                  <a:srgbClr val="0000FF"/>
                </a:solidFill>
              </a:rPr>
              <a:t>it is self-complementing</a:t>
            </a:r>
            <a:r>
              <a:rPr b="0" lang="en-US">
                <a:solidFill>
                  <a:srgbClr val="000000"/>
                </a:solidFill>
              </a:rPr>
              <a:t>, that is, the code word for the 9s’ complement of any digit may be obtained by complementing the individual bits of the digit’s code word.</a:t>
            </a:r>
            <a:endParaRPr/>
          </a:p>
          <a:p>
            <a:pPr indent="0" lvl="1" marL="457200" rtl="0" algn="l">
              <a:lnSpc>
                <a:spcPct val="150000"/>
              </a:lnSpc>
              <a:spcBef>
                <a:spcPts val="480"/>
              </a:spcBef>
              <a:spcAft>
                <a:spcPts val="0"/>
              </a:spcAft>
              <a:buClr>
                <a:srgbClr val="C00000"/>
              </a:buClr>
              <a:buSzPts val="2400"/>
              <a:buNone/>
            </a:pPr>
            <a:r>
              <a:rPr lang="en-US">
                <a:solidFill>
                  <a:srgbClr val="C00000"/>
                </a:solidFill>
                <a:latin typeface="Times New Roman"/>
                <a:ea typeface="Times New Roman"/>
                <a:cs typeface="Times New Roman"/>
                <a:sym typeface="Times New Roman"/>
              </a:rPr>
              <a:t>0010 = 2</a:t>
            </a:r>
            <a:endParaRPr/>
          </a:p>
          <a:p>
            <a:pPr indent="0" lvl="1" marL="457200" rtl="0" algn="l">
              <a:lnSpc>
                <a:spcPct val="150000"/>
              </a:lnSpc>
              <a:spcBef>
                <a:spcPts val="480"/>
              </a:spcBef>
              <a:spcAft>
                <a:spcPts val="0"/>
              </a:spcAft>
              <a:buClr>
                <a:srgbClr val="000000"/>
              </a:buClr>
              <a:buSzPts val="2400"/>
              <a:buNone/>
            </a:pPr>
            <a:r>
              <a:rPr lang="en-US">
                <a:solidFill>
                  <a:srgbClr val="000000"/>
                </a:solidFill>
                <a:latin typeface="Times New Roman"/>
                <a:ea typeface="Times New Roman"/>
                <a:cs typeface="Times New Roman"/>
                <a:sym typeface="Times New Roman"/>
              </a:rPr>
              <a:t>9s’complement of 2 can be obtained by complementing individual bits</a:t>
            </a:r>
            <a:endParaRPr/>
          </a:p>
          <a:p>
            <a:pPr indent="0" lvl="1" marL="457200" rtl="0" algn="l">
              <a:lnSpc>
                <a:spcPct val="150000"/>
              </a:lnSpc>
              <a:spcBef>
                <a:spcPts val="480"/>
              </a:spcBef>
              <a:spcAft>
                <a:spcPts val="0"/>
              </a:spcAft>
              <a:buClr>
                <a:srgbClr val="000000"/>
              </a:buClr>
              <a:buSzPts val="2400"/>
              <a:buNone/>
            </a:pPr>
            <a:r>
              <a:rPr lang="en-US">
                <a:solidFill>
                  <a:srgbClr val="000000"/>
                </a:solidFill>
                <a:latin typeface="Times New Roman"/>
                <a:ea typeface="Times New Roman"/>
                <a:cs typeface="Times New Roman"/>
                <a:sym typeface="Times New Roman"/>
              </a:rPr>
              <a:t>1101 = (2+4+0+1) = 7</a:t>
            </a:r>
            <a:endParaRPr/>
          </a:p>
          <a:p>
            <a:pPr indent="0" lvl="1" marL="457200" rtl="0" algn="l">
              <a:lnSpc>
                <a:spcPct val="150000"/>
              </a:lnSpc>
              <a:spcBef>
                <a:spcPts val="480"/>
              </a:spcBef>
              <a:spcAft>
                <a:spcPts val="0"/>
              </a:spcAft>
              <a:buClr>
                <a:schemeClr val="dk1"/>
              </a:buClr>
              <a:buSzPts val="2400"/>
              <a:buNone/>
            </a:pPr>
            <a:r>
              <a:t/>
            </a:r>
            <a:endParaRPr>
              <a:solidFill>
                <a:srgbClr val="000000"/>
              </a:solidFill>
              <a:latin typeface="Times New Roman"/>
              <a:ea typeface="Times New Roman"/>
              <a:cs typeface="Times New Roman"/>
              <a:sym typeface="Times New Roman"/>
            </a:endParaRPr>
          </a:p>
          <a:p>
            <a:pPr indent="-127000" lvl="0" marL="228600" rtl="0" algn="l">
              <a:lnSpc>
                <a:spcPct val="150000"/>
              </a:lnSpc>
              <a:spcBef>
                <a:spcPts val="1000"/>
              </a:spcBef>
              <a:spcAft>
                <a:spcPts val="0"/>
              </a:spcAft>
              <a:buClr>
                <a:schemeClr val="dk1"/>
              </a:buClr>
              <a:buSzPts val="1600"/>
              <a:buNone/>
            </a:pPr>
            <a:r>
              <a:t/>
            </a:r>
            <a:endParaRPr b="0" sz="1600"/>
          </a:p>
        </p:txBody>
      </p:sp>
      <p:sp>
        <p:nvSpPr>
          <p:cNvPr id="862" name="Google Shape;862;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863" name="Google Shape;863;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64" name="Google Shape;864;p72"/>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73"/>
          <p:cNvSpPr txBox="1"/>
          <p:nvPr>
            <p:ph type="title"/>
          </p:nvPr>
        </p:nvSpPr>
        <p:spPr>
          <a:xfrm>
            <a:off x="1601252" y="329899"/>
            <a:ext cx="8911687" cy="92371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Codes and their conversions</a:t>
            </a:r>
            <a:endParaRPr/>
          </a:p>
        </p:txBody>
      </p:sp>
      <p:sp>
        <p:nvSpPr>
          <p:cNvPr id="870" name="Google Shape;870;p73"/>
          <p:cNvSpPr txBox="1"/>
          <p:nvPr>
            <p:ph idx="1" type="body"/>
          </p:nvPr>
        </p:nvSpPr>
        <p:spPr>
          <a:xfrm>
            <a:off x="1329619" y="1907945"/>
            <a:ext cx="10083599" cy="377762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400"/>
              <a:buChar char="•"/>
            </a:pPr>
            <a:r>
              <a:rPr b="0" lang="en-US" sz="2400">
                <a:solidFill>
                  <a:srgbClr val="FF0000"/>
                </a:solidFill>
              </a:rPr>
              <a:t>Gray Code</a:t>
            </a:r>
            <a:endParaRPr/>
          </a:p>
          <a:p>
            <a:pPr indent="-228600" lvl="0" marL="228600" rtl="0" algn="l">
              <a:lnSpc>
                <a:spcPct val="90000"/>
              </a:lnSpc>
              <a:spcBef>
                <a:spcPts val="1000"/>
              </a:spcBef>
              <a:spcAft>
                <a:spcPts val="0"/>
              </a:spcAft>
              <a:buClr>
                <a:schemeClr val="dk1"/>
              </a:buClr>
              <a:buSzPts val="2400"/>
              <a:buChar char="•"/>
            </a:pPr>
            <a:r>
              <a:rPr b="0" lang="en-US" sz="2400"/>
              <a:t>Gray code is a code where only one bit changes at a time while traversing from 0 to any decimal number in sequence.</a:t>
            </a:r>
            <a:endParaRPr/>
          </a:p>
          <a:p>
            <a:pPr indent="-228600" lvl="0" marL="228600" rtl="0" algn="l">
              <a:lnSpc>
                <a:spcPct val="90000"/>
              </a:lnSpc>
              <a:spcBef>
                <a:spcPts val="1000"/>
              </a:spcBef>
              <a:spcAft>
                <a:spcPts val="0"/>
              </a:spcAft>
              <a:buClr>
                <a:schemeClr val="dk1"/>
              </a:buClr>
              <a:buSzPts val="2400"/>
              <a:buChar char="•"/>
            </a:pPr>
            <a:r>
              <a:rPr b="0" lang="en-US" sz="2400"/>
              <a:t>Gray Code is nonweighted and cyclic code</a:t>
            </a:r>
            <a:endParaRPr/>
          </a:p>
          <a:p>
            <a:pPr indent="-228600" lvl="0" marL="228600" rtl="0" algn="l">
              <a:lnSpc>
                <a:spcPct val="90000"/>
              </a:lnSpc>
              <a:spcBef>
                <a:spcPts val="1000"/>
              </a:spcBef>
              <a:spcAft>
                <a:spcPts val="0"/>
              </a:spcAft>
              <a:buClr>
                <a:schemeClr val="dk1"/>
              </a:buClr>
              <a:buSzPts val="2400"/>
              <a:buChar char="•"/>
            </a:pPr>
            <a:r>
              <a:rPr b="0" lang="en-US" sz="2400"/>
              <a:t>Not arithmetic code</a:t>
            </a:r>
            <a:endParaRPr/>
          </a:p>
          <a:p>
            <a:pPr indent="-228600" lvl="0" marL="228600" rtl="0" algn="l">
              <a:lnSpc>
                <a:spcPct val="90000"/>
              </a:lnSpc>
              <a:spcBef>
                <a:spcPts val="1000"/>
              </a:spcBef>
              <a:spcAft>
                <a:spcPts val="0"/>
              </a:spcAft>
              <a:buClr>
                <a:schemeClr val="dk1"/>
              </a:buClr>
              <a:buSzPts val="2400"/>
              <a:buChar char="•"/>
            </a:pPr>
            <a:r>
              <a:rPr b="0" lang="en-US" sz="2400"/>
              <a:t>Optical shaft encoders for disk to reduce errors</a:t>
            </a:r>
            <a:endParaRPr/>
          </a:p>
          <a:p>
            <a:pPr indent="0" lvl="0" marL="0" rtl="0" algn="l">
              <a:lnSpc>
                <a:spcPct val="90000"/>
              </a:lnSpc>
              <a:spcBef>
                <a:spcPts val="1000"/>
              </a:spcBef>
              <a:spcAft>
                <a:spcPts val="0"/>
              </a:spcAft>
              <a:buClr>
                <a:schemeClr val="dk1"/>
              </a:buClr>
              <a:buSzPts val="2400"/>
              <a:buNone/>
            </a:pPr>
            <a:r>
              <a:t/>
            </a:r>
            <a:endParaRPr b="0" sz="2400"/>
          </a:p>
          <a:p>
            <a:pPr indent="-76200" lvl="0" marL="228600" rtl="0" algn="l">
              <a:lnSpc>
                <a:spcPct val="90000"/>
              </a:lnSpc>
              <a:spcBef>
                <a:spcPts val="1000"/>
              </a:spcBef>
              <a:spcAft>
                <a:spcPts val="0"/>
              </a:spcAft>
              <a:buClr>
                <a:schemeClr val="dk1"/>
              </a:buClr>
              <a:buSzPts val="2400"/>
              <a:buNone/>
            </a:pPr>
            <a:r>
              <a:t/>
            </a:r>
            <a:endParaRPr b="0" sz="2400"/>
          </a:p>
        </p:txBody>
      </p:sp>
      <p:sp>
        <p:nvSpPr>
          <p:cNvPr id="871" name="Google Shape;871;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7/29/2022</a:t>
            </a:r>
            <a:endParaRPr>
              <a:solidFill>
                <a:srgbClr val="888888"/>
              </a:solidFill>
            </a:endParaRPr>
          </a:p>
        </p:txBody>
      </p:sp>
      <p:sp>
        <p:nvSpPr>
          <p:cNvPr id="872" name="Google Shape;872;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73" name="Google Shape;873;p73"/>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4"/>
          <p:cNvSpPr txBox="1"/>
          <p:nvPr>
            <p:ph type="title"/>
          </p:nvPr>
        </p:nvSpPr>
        <p:spPr>
          <a:xfrm>
            <a:off x="1963005" y="137467"/>
            <a:ext cx="8911687" cy="90456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Binary to Gray Code Conversion</a:t>
            </a:r>
            <a:endParaRPr/>
          </a:p>
        </p:txBody>
      </p:sp>
      <p:pic>
        <p:nvPicPr>
          <p:cNvPr id="879" name="Google Shape;879;p74"/>
          <p:cNvPicPr preferRelativeResize="0"/>
          <p:nvPr>
            <p:ph idx="1" type="body"/>
          </p:nvPr>
        </p:nvPicPr>
        <p:blipFill rotWithShape="1">
          <a:blip r:embed="rId3">
            <a:alphaModFix/>
          </a:blip>
          <a:srcRect b="0" l="0" r="0" t="0"/>
          <a:stretch/>
        </p:blipFill>
        <p:spPr>
          <a:xfrm>
            <a:off x="1574800" y="1097280"/>
            <a:ext cx="10017759" cy="5679440"/>
          </a:xfrm>
          <a:prstGeom prst="rect">
            <a:avLst/>
          </a:prstGeom>
          <a:noFill/>
          <a:ln cap="flat" cmpd="sng" w="9525">
            <a:solidFill>
              <a:schemeClr val="dk1"/>
            </a:solidFill>
            <a:prstDash val="solid"/>
            <a:round/>
            <a:headEnd len="sm" w="sm" type="none"/>
            <a:tailEnd len="sm" w="sm" type="none"/>
          </a:ln>
        </p:spPr>
      </p:pic>
      <p:sp>
        <p:nvSpPr>
          <p:cNvPr id="880" name="Google Shape;880;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7/29/2022</a:t>
            </a:r>
            <a:endParaRPr>
              <a:solidFill>
                <a:srgbClr val="888888"/>
              </a:solidFill>
            </a:endParaRPr>
          </a:p>
        </p:txBody>
      </p:sp>
      <p:sp>
        <p:nvSpPr>
          <p:cNvPr id="881" name="Google Shape;881;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82" name="Google Shape;882;p74"/>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5"/>
          <p:cNvSpPr txBox="1"/>
          <p:nvPr>
            <p:ph type="title"/>
          </p:nvPr>
        </p:nvSpPr>
        <p:spPr>
          <a:xfrm>
            <a:off x="1640156" y="85719"/>
            <a:ext cx="8911687" cy="84834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a:t>Gary to Binary Code Conversion</a:t>
            </a:r>
            <a:endParaRPr/>
          </a:p>
        </p:txBody>
      </p:sp>
      <p:sp>
        <p:nvSpPr>
          <p:cNvPr id="888" name="Google Shape;888;p75"/>
          <p:cNvSpPr txBox="1"/>
          <p:nvPr>
            <p:ph idx="1" type="body"/>
          </p:nvPr>
        </p:nvSpPr>
        <p:spPr>
          <a:xfrm>
            <a:off x="1237320" y="1215052"/>
            <a:ext cx="9717357" cy="2082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0" lang="en-US" sz="2400"/>
              <a:t>MSB of binary is set to the MSB of Gray code</a:t>
            </a:r>
            <a:endParaRPr/>
          </a:p>
          <a:p>
            <a:pPr indent="-228600" lvl="0" marL="228600" rtl="0" algn="l">
              <a:lnSpc>
                <a:spcPct val="90000"/>
              </a:lnSpc>
              <a:spcBef>
                <a:spcPts val="1000"/>
              </a:spcBef>
              <a:spcAft>
                <a:spcPts val="0"/>
              </a:spcAft>
              <a:buClr>
                <a:schemeClr val="dk1"/>
              </a:buClr>
              <a:buSzPts val="2400"/>
              <a:buChar char="•"/>
            </a:pPr>
            <a:r>
              <a:rPr b="0" lang="en-US" sz="2400"/>
              <a:t>Going from left to right, add the binary bit to the next Gray code bit.  Discard carries.</a:t>
            </a:r>
            <a:endParaRPr/>
          </a:p>
          <a:p>
            <a:pPr indent="-228600" lvl="0" marL="228600" rtl="0" algn="l">
              <a:lnSpc>
                <a:spcPct val="90000"/>
              </a:lnSpc>
              <a:spcBef>
                <a:spcPts val="1000"/>
              </a:spcBef>
              <a:spcAft>
                <a:spcPts val="0"/>
              </a:spcAft>
              <a:buClr>
                <a:schemeClr val="dk1"/>
              </a:buClr>
              <a:buSzPts val="2400"/>
              <a:buChar char="•"/>
            </a:pPr>
            <a:r>
              <a:rPr b="0" lang="en-US" sz="2400"/>
              <a:t>Example.  Convert 11011 to binary</a:t>
            </a:r>
            <a:endParaRPr/>
          </a:p>
          <a:p>
            <a:pPr indent="-76200" lvl="0" marL="228600" rtl="0" algn="l">
              <a:lnSpc>
                <a:spcPct val="90000"/>
              </a:lnSpc>
              <a:spcBef>
                <a:spcPts val="1000"/>
              </a:spcBef>
              <a:spcAft>
                <a:spcPts val="0"/>
              </a:spcAft>
              <a:buClr>
                <a:schemeClr val="dk1"/>
              </a:buClr>
              <a:buSzPts val="2400"/>
              <a:buNone/>
            </a:pPr>
            <a:r>
              <a:t/>
            </a:r>
            <a:endParaRPr b="0"/>
          </a:p>
        </p:txBody>
      </p:sp>
      <p:grpSp>
        <p:nvGrpSpPr>
          <p:cNvPr id="889" name="Google Shape;889;p75"/>
          <p:cNvGrpSpPr/>
          <p:nvPr/>
        </p:nvGrpSpPr>
        <p:grpSpPr>
          <a:xfrm>
            <a:off x="2209800" y="3530959"/>
            <a:ext cx="7086600" cy="2786063"/>
            <a:chOff x="857250" y="3829050"/>
            <a:chExt cx="7086600" cy="2786063"/>
          </a:xfrm>
        </p:grpSpPr>
        <p:sp>
          <p:nvSpPr>
            <p:cNvPr id="890" name="Google Shape;890;p75"/>
            <p:cNvSpPr txBox="1"/>
            <p:nvPr/>
          </p:nvSpPr>
          <p:spPr>
            <a:xfrm>
              <a:off x="857250" y="3829050"/>
              <a:ext cx="7086600" cy="366713"/>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MSB of Gray Code is 1, so set the MSB of the binary number to 1.</a:t>
              </a:r>
              <a:endParaRPr b="0" i="0" sz="1400" u="none" cap="none" strike="noStrike">
                <a:solidFill>
                  <a:srgbClr val="000000"/>
                </a:solidFill>
                <a:latin typeface="Arial"/>
                <a:ea typeface="Arial"/>
                <a:cs typeface="Arial"/>
                <a:sym typeface="Arial"/>
              </a:endParaRPr>
            </a:p>
          </p:txBody>
        </p:sp>
        <p:sp>
          <p:nvSpPr>
            <p:cNvPr id="891" name="Google Shape;891;p75"/>
            <p:cNvSpPr txBox="1"/>
            <p:nvPr/>
          </p:nvSpPr>
          <p:spPr>
            <a:xfrm>
              <a:off x="971550" y="4286250"/>
              <a:ext cx="5124450" cy="519113"/>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1   1   0   1   1         Gray Code</a:t>
              </a:r>
              <a:endParaRPr b="0" i="0" sz="1400" u="none" cap="none" strike="noStrike">
                <a:solidFill>
                  <a:srgbClr val="000000"/>
                </a:solidFill>
                <a:latin typeface="Arial"/>
                <a:ea typeface="Arial"/>
                <a:cs typeface="Arial"/>
                <a:sym typeface="Arial"/>
              </a:endParaRPr>
            </a:p>
          </p:txBody>
        </p:sp>
        <p:cxnSp>
          <p:nvCxnSpPr>
            <p:cNvPr id="892" name="Google Shape;892;p75"/>
            <p:cNvCxnSpPr/>
            <p:nvPr/>
          </p:nvCxnSpPr>
          <p:spPr>
            <a:xfrm>
              <a:off x="1162050" y="4914900"/>
              <a:ext cx="0" cy="1162050"/>
            </a:xfrm>
            <a:prstGeom prst="straightConnector1">
              <a:avLst/>
            </a:prstGeom>
            <a:solidFill>
              <a:srgbClr val="FFFF00"/>
            </a:solidFill>
            <a:ln cap="flat" cmpd="sng" w="9525">
              <a:solidFill>
                <a:srgbClr val="000000"/>
              </a:solidFill>
              <a:prstDash val="solid"/>
              <a:round/>
              <a:headEnd len="sm" w="sm" type="none"/>
              <a:tailEnd len="med" w="med" type="triangle"/>
            </a:ln>
          </p:spPr>
        </p:cxnSp>
        <p:sp>
          <p:nvSpPr>
            <p:cNvPr id="893" name="Google Shape;893;p75"/>
            <p:cNvSpPr txBox="1"/>
            <p:nvPr/>
          </p:nvSpPr>
          <p:spPr>
            <a:xfrm>
              <a:off x="971550" y="6076950"/>
              <a:ext cx="5124450" cy="519113"/>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1   			   Binary </a:t>
              </a:r>
              <a:endParaRPr b="0" i="0" sz="1400" u="none" cap="none" strike="noStrike">
                <a:solidFill>
                  <a:srgbClr val="000000"/>
                </a:solidFill>
                <a:latin typeface="Arial"/>
                <a:ea typeface="Arial"/>
                <a:cs typeface="Arial"/>
                <a:sym typeface="Arial"/>
              </a:endParaRPr>
            </a:p>
          </p:txBody>
        </p:sp>
        <p:grpSp>
          <p:nvGrpSpPr>
            <p:cNvPr id="894" name="Google Shape;894;p75"/>
            <p:cNvGrpSpPr/>
            <p:nvPr/>
          </p:nvGrpSpPr>
          <p:grpSpPr>
            <a:xfrm>
              <a:off x="1276350" y="4876800"/>
              <a:ext cx="647700" cy="1719263"/>
              <a:chOff x="804" y="3072"/>
              <a:chExt cx="408" cy="1083"/>
            </a:xfrm>
          </p:grpSpPr>
          <p:grpSp>
            <p:nvGrpSpPr>
              <p:cNvPr id="895" name="Google Shape;895;p75"/>
              <p:cNvGrpSpPr/>
              <p:nvPr/>
            </p:nvGrpSpPr>
            <p:grpSpPr>
              <a:xfrm>
                <a:off x="804" y="3072"/>
                <a:ext cx="276" cy="756"/>
                <a:chOff x="804" y="3072"/>
                <a:chExt cx="276" cy="756"/>
              </a:xfrm>
            </p:grpSpPr>
            <p:cxnSp>
              <p:nvCxnSpPr>
                <p:cNvPr id="896" name="Google Shape;896;p75"/>
                <p:cNvCxnSpPr/>
                <p:nvPr/>
              </p:nvCxnSpPr>
              <p:spPr>
                <a:xfrm flipH="1" rot="10800000">
                  <a:off x="936" y="3072"/>
                  <a:ext cx="84" cy="336"/>
                </a:xfrm>
                <a:prstGeom prst="straightConnector1">
                  <a:avLst/>
                </a:prstGeom>
                <a:solidFill>
                  <a:srgbClr val="FFFF00"/>
                </a:solidFill>
                <a:ln cap="flat" cmpd="sng" w="9525">
                  <a:solidFill>
                    <a:srgbClr val="FF3300"/>
                  </a:solidFill>
                  <a:prstDash val="solid"/>
                  <a:round/>
                  <a:headEnd len="sm" w="sm" type="none"/>
                  <a:tailEnd len="med" w="med" type="triangle"/>
                </a:ln>
              </p:spPr>
            </p:cxnSp>
            <p:cxnSp>
              <p:nvCxnSpPr>
                <p:cNvPr id="897" name="Google Shape;897;p75"/>
                <p:cNvCxnSpPr/>
                <p:nvPr/>
              </p:nvCxnSpPr>
              <p:spPr>
                <a:xfrm>
                  <a:off x="1080" y="3168"/>
                  <a:ext cx="0" cy="660"/>
                </a:xfrm>
                <a:prstGeom prst="straightConnector1">
                  <a:avLst/>
                </a:prstGeom>
                <a:solidFill>
                  <a:srgbClr val="FFFF00"/>
                </a:solidFill>
                <a:ln cap="flat" cmpd="sng" w="9525">
                  <a:solidFill>
                    <a:srgbClr val="FF3300"/>
                  </a:solidFill>
                  <a:prstDash val="solid"/>
                  <a:round/>
                  <a:headEnd len="sm" w="sm" type="none"/>
                  <a:tailEnd len="med" w="med" type="triangle"/>
                </a:ln>
              </p:spPr>
            </p:cxnSp>
            <p:sp>
              <p:nvSpPr>
                <p:cNvPr id="898" name="Google Shape;898;p75"/>
                <p:cNvSpPr txBox="1"/>
                <p:nvPr/>
              </p:nvSpPr>
              <p:spPr>
                <a:xfrm>
                  <a:off x="804" y="3348"/>
                  <a:ext cx="192" cy="28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33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899" name="Google Shape;899;p75"/>
                <p:cNvCxnSpPr/>
                <p:nvPr/>
              </p:nvCxnSpPr>
              <p:spPr>
                <a:xfrm flipH="1">
                  <a:off x="804" y="3576"/>
                  <a:ext cx="72" cy="228"/>
                </a:xfrm>
                <a:prstGeom prst="straightConnector1">
                  <a:avLst/>
                </a:prstGeom>
                <a:solidFill>
                  <a:srgbClr val="FFFF00"/>
                </a:solidFill>
                <a:ln cap="flat" cmpd="sng" w="9525">
                  <a:solidFill>
                    <a:srgbClr val="FF3300"/>
                  </a:solidFill>
                  <a:prstDash val="solid"/>
                  <a:round/>
                  <a:headEnd len="sm" w="sm" type="none"/>
                  <a:tailEnd len="sm" w="sm" type="none"/>
                </a:ln>
              </p:spPr>
            </p:cxnSp>
          </p:grpSp>
          <p:sp>
            <p:nvSpPr>
              <p:cNvPr id="900" name="Google Shape;900;p75"/>
              <p:cNvSpPr txBox="1"/>
              <p:nvPr/>
            </p:nvSpPr>
            <p:spPr>
              <a:xfrm>
                <a:off x="972" y="3828"/>
                <a:ext cx="240" cy="327"/>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grpSp>
        <p:grpSp>
          <p:nvGrpSpPr>
            <p:cNvPr id="901" name="Google Shape;901;p75"/>
            <p:cNvGrpSpPr/>
            <p:nvPr/>
          </p:nvGrpSpPr>
          <p:grpSpPr>
            <a:xfrm>
              <a:off x="1790700" y="4933950"/>
              <a:ext cx="647700" cy="1662113"/>
              <a:chOff x="1128" y="3108"/>
              <a:chExt cx="408" cy="1047"/>
            </a:xfrm>
          </p:grpSpPr>
          <p:grpSp>
            <p:nvGrpSpPr>
              <p:cNvPr id="902" name="Google Shape;902;p75"/>
              <p:cNvGrpSpPr/>
              <p:nvPr/>
            </p:nvGrpSpPr>
            <p:grpSpPr>
              <a:xfrm>
                <a:off x="1128" y="3108"/>
                <a:ext cx="276" cy="756"/>
                <a:chOff x="1128" y="3108"/>
                <a:chExt cx="276" cy="756"/>
              </a:xfrm>
            </p:grpSpPr>
            <p:cxnSp>
              <p:nvCxnSpPr>
                <p:cNvPr id="903" name="Google Shape;903;p75"/>
                <p:cNvCxnSpPr/>
                <p:nvPr/>
              </p:nvCxnSpPr>
              <p:spPr>
                <a:xfrm flipH="1" rot="10800000">
                  <a:off x="1260" y="3108"/>
                  <a:ext cx="84" cy="336"/>
                </a:xfrm>
                <a:prstGeom prst="straightConnector1">
                  <a:avLst/>
                </a:prstGeom>
                <a:solidFill>
                  <a:srgbClr val="FFFF00"/>
                </a:solidFill>
                <a:ln cap="flat" cmpd="sng" w="9525">
                  <a:solidFill>
                    <a:srgbClr val="3366FF"/>
                  </a:solidFill>
                  <a:prstDash val="solid"/>
                  <a:round/>
                  <a:headEnd len="sm" w="sm" type="none"/>
                  <a:tailEnd len="med" w="med" type="triangle"/>
                </a:ln>
              </p:spPr>
            </p:cxnSp>
            <p:cxnSp>
              <p:nvCxnSpPr>
                <p:cNvPr id="904" name="Google Shape;904;p75"/>
                <p:cNvCxnSpPr/>
                <p:nvPr/>
              </p:nvCxnSpPr>
              <p:spPr>
                <a:xfrm>
                  <a:off x="1404" y="3204"/>
                  <a:ext cx="0" cy="660"/>
                </a:xfrm>
                <a:prstGeom prst="straightConnector1">
                  <a:avLst/>
                </a:prstGeom>
                <a:solidFill>
                  <a:srgbClr val="FFFF00"/>
                </a:solidFill>
                <a:ln cap="flat" cmpd="sng" w="9525">
                  <a:solidFill>
                    <a:srgbClr val="3366FF"/>
                  </a:solidFill>
                  <a:prstDash val="solid"/>
                  <a:round/>
                  <a:headEnd len="sm" w="sm" type="none"/>
                  <a:tailEnd len="med" w="med" type="triangle"/>
                </a:ln>
              </p:spPr>
            </p:cxnSp>
            <p:sp>
              <p:nvSpPr>
                <p:cNvPr id="905" name="Google Shape;905;p75"/>
                <p:cNvSpPr txBox="1"/>
                <p:nvPr/>
              </p:nvSpPr>
              <p:spPr>
                <a:xfrm>
                  <a:off x="1128" y="3384"/>
                  <a:ext cx="192" cy="28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66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906" name="Google Shape;906;p75"/>
                <p:cNvCxnSpPr/>
                <p:nvPr/>
              </p:nvCxnSpPr>
              <p:spPr>
                <a:xfrm flipH="1">
                  <a:off x="1128" y="3612"/>
                  <a:ext cx="72" cy="228"/>
                </a:xfrm>
                <a:prstGeom prst="straightConnector1">
                  <a:avLst/>
                </a:prstGeom>
                <a:solidFill>
                  <a:srgbClr val="FFFF00"/>
                </a:solidFill>
                <a:ln cap="flat" cmpd="sng" w="9525">
                  <a:solidFill>
                    <a:srgbClr val="3366FF"/>
                  </a:solidFill>
                  <a:prstDash val="solid"/>
                  <a:round/>
                  <a:headEnd len="sm" w="sm" type="none"/>
                  <a:tailEnd len="sm" w="sm" type="none"/>
                </a:ln>
              </p:spPr>
            </p:cxnSp>
          </p:grpSp>
          <p:sp>
            <p:nvSpPr>
              <p:cNvPr id="907" name="Google Shape;907;p75"/>
              <p:cNvSpPr txBox="1"/>
              <p:nvPr/>
            </p:nvSpPr>
            <p:spPr>
              <a:xfrm>
                <a:off x="1296" y="3828"/>
                <a:ext cx="240" cy="327"/>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grpSp>
        <p:grpSp>
          <p:nvGrpSpPr>
            <p:cNvPr id="908" name="Google Shape;908;p75"/>
            <p:cNvGrpSpPr/>
            <p:nvPr/>
          </p:nvGrpSpPr>
          <p:grpSpPr>
            <a:xfrm>
              <a:off x="2324100" y="4914900"/>
              <a:ext cx="666750" cy="1700213"/>
              <a:chOff x="1464" y="3096"/>
              <a:chExt cx="420" cy="1071"/>
            </a:xfrm>
          </p:grpSpPr>
          <p:grpSp>
            <p:nvGrpSpPr>
              <p:cNvPr id="909" name="Google Shape;909;p75"/>
              <p:cNvGrpSpPr/>
              <p:nvPr/>
            </p:nvGrpSpPr>
            <p:grpSpPr>
              <a:xfrm>
                <a:off x="1464" y="3096"/>
                <a:ext cx="276" cy="756"/>
                <a:chOff x="804" y="3072"/>
                <a:chExt cx="276" cy="756"/>
              </a:xfrm>
            </p:grpSpPr>
            <p:cxnSp>
              <p:nvCxnSpPr>
                <p:cNvPr id="910" name="Google Shape;910;p75"/>
                <p:cNvCxnSpPr/>
                <p:nvPr/>
              </p:nvCxnSpPr>
              <p:spPr>
                <a:xfrm flipH="1" rot="10800000">
                  <a:off x="936" y="3072"/>
                  <a:ext cx="84" cy="336"/>
                </a:xfrm>
                <a:prstGeom prst="straightConnector1">
                  <a:avLst/>
                </a:prstGeom>
                <a:solidFill>
                  <a:srgbClr val="FFFF00"/>
                </a:solidFill>
                <a:ln cap="flat" cmpd="sng" w="9525">
                  <a:solidFill>
                    <a:srgbClr val="FF3300"/>
                  </a:solidFill>
                  <a:prstDash val="solid"/>
                  <a:round/>
                  <a:headEnd len="sm" w="sm" type="none"/>
                  <a:tailEnd len="med" w="med" type="triangle"/>
                </a:ln>
              </p:spPr>
            </p:cxnSp>
            <p:cxnSp>
              <p:nvCxnSpPr>
                <p:cNvPr id="911" name="Google Shape;911;p75"/>
                <p:cNvCxnSpPr/>
                <p:nvPr/>
              </p:nvCxnSpPr>
              <p:spPr>
                <a:xfrm>
                  <a:off x="1080" y="3168"/>
                  <a:ext cx="0" cy="660"/>
                </a:xfrm>
                <a:prstGeom prst="straightConnector1">
                  <a:avLst/>
                </a:prstGeom>
                <a:solidFill>
                  <a:srgbClr val="FFFF00"/>
                </a:solidFill>
                <a:ln cap="flat" cmpd="sng" w="9525">
                  <a:solidFill>
                    <a:srgbClr val="FF3300"/>
                  </a:solidFill>
                  <a:prstDash val="solid"/>
                  <a:round/>
                  <a:headEnd len="sm" w="sm" type="none"/>
                  <a:tailEnd len="med" w="med" type="triangle"/>
                </a:ln>
              </p:spPr>
            </p:cxnSp>
            <p:sp>
              <p:nvSpPr>
                <p:cNvPr id="912" name="Google Shape;912;p75"/>
                <p:cNvSpPr txBox="1"/>
                <p:nvPr/>
              </p:nvSpPr>
              <p:spPr>
                <a:xfrm>
                  <a:off x="804" y="3348"/>
                  <a:ext cx="192" cy="28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33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913" name="Google Shape;913;p75"/>
                <p:cNvCxnSpPr/>
                <p:nvPr/>
              </p:nvCxnSpPr>
              <p:spPr>
                <a:xfrm flipH="1">
                  <a:off x="804" y="3576"/>
                  <a:ext cx="72" cy="228"/>
                </a:xfrm>
                <a:prstGeom prst="straightConnector1">
                  <a:avLst/>
                </a:prstGeom>
                <a:solidFill>
                  <a:srgbClr val="FFFF00"/>
                </a:solidFill>
                <a:ln cap="flat" cmpd="sng" w="9525">
                  <a:solidFill>
                    <a:srgbClr val="FF3300"/>
                  </a:solidFill>
                  <a:prstDash val="solid"/>
                  <a:round/>
                  <a:headEnd len="sm" w="sm" type="none"/>
                  <a:tailEnd len="sm" w="sm" type="none"/>
                </a:ln>
              </p:spPr>
            </p:cxnSp>
          </p:grpSp>
          <p:sp>
            <p:nvSpPr>
              <p:cNvPr id="914" name="Google Shape;914;p75"/>
              <p:cNvSpPr txBox="1"/>
              <p:nvPr/>
            </p:nvSpPr>
            <p:spPr>
              <a:xfrm>
                <a:off x="1644" y="3840"/>
                <a:ext cx="240" cy="327"/>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grpSp>
          <p:nvGrpSpPr>
            <p:cNvPr id="915" name="Google Shape;915;p75"/>
            <p:cNvGrpSpPr/>
            <p:nvPr/>
          </p:nvGrpSpPr>
          <p:grpSpPr>
            <a:xfrm>
              <a:off x="2838450" y="4933950"/>
              <a:ext cx="609600" cy="1681163"/>
              <a:chOff x="1788" y="3108"/>
              <a:chExt cx="384" cy="1059"/>
            </a:xfrm>
          </p:grpSpPr>
          <p:grpSp>
            <p:nvGrpSpPr>
              <p:cNvPr id="916" name="Google Shape;916;p75"/>
              <p:cNvGrpSpPr/>
              <p:nvPr/>
            </p:nvGrpSpPr>
            <p:grpSpPr>
              <a:xfrm>
                <a:off x="1788" y="3108"/>
                <a:ext cx="276" cy="756"/>
                <a:chOff x="1128" y="3108"/>
                <a:chExt cx="276" cy="756"/>
              </a:xfrm>
            </p:grpSpPr>
            <p:cxnSp>
              <p:nvCxnSpPr>
                <p:cNvPr id="917" name="Google Shape;917;p75"/>
                <p:cNvCxnSpPr/>
                <p:nvPr/>
              </p:nvCxnSpPr>
              <p:spPr>
                <a:xfrm flipH="1" rot="10800000">
                  <a:off x="1260" y="3108"/>
                  <a:ext cx="84" cy="336"/>
                </a:xfrm>
                <a:prstGeom prst="straightConnector1">
                  <a:avLst/>
                </a:prstGeom>
                <a:solidFill>
                  <a:srgbClr val="FFFF00"/>
                </a:solidFill>
                <a:ln cap="flat" cmpd="sng" w="9525">
                  <a:solidFill>
                    <a:srgbClr val="3366FF"/>
                  </a:solidFill>
                  <a:prstDash val="solid"/>
                  <a:round/>
                  <a:headEnd len="sm" w="sm" type="none"/>
                  <a:tailEnd len="med" w="med" type="triangle"/>
                </a:ln>
              </p:spPr>
            </p:cxnSp>
            <p:cxnSp>
              <p:nvCxnSpPr>
                <p:cNvPr id="918" name="Google Shape;918;p75"/>
                <p:cNvCxnSpPr/>
                <p:nvPr/>
              </p:nvCxnSpPr>
              <p:spPr>
                <a:xfrm>
                  <a:off x="1404" y="3204"/>
                  <a:ext cx="0" cy="660"/>
                </a:xfrm>
                <a:prstGeom prst="straightConnector1">
                  <a:avLst/>
                </a:prstGeom>
                <a:solidFill>
                  <a:srgbClr val="FFFF00"/>
                </a:solidFill>
                <a:ln cap="flat" cmpd="sng" w="9525">
                  <a:solidFill>
                    <a:srgbClr val="3366FF"/>
                  </a:solidFill>
                  <a:prstDash val="solid"/>
                  <a:round/>
                  <a:headEnd len="sm" w="sm" type="none"/>
                  <a:tailEnd len="med" w="med" type="triangle"/>
                </a:ln>
              </p:spPr>
            </p:cxnSp>
            <p:sp>
              <p:nvSpPr>
                <p:cNvPr id="919" name="Google Shape;919;p75"/>
                <p:cNvSpPr txBox="1"/>
                <p:nvPr/>
              </p:nvSpPr>
              <p:spPr>
                <a:xfrm>
                  <a:off x="1128" y="3384"/>
                  <a:ext cx="192" cy="28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66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920" name="Google Shape;920;p75"/>
                <p:cNvCxnSpPr/>
                <p:nvPr/>
              </p:nvCxnSpPr>
              <p:spPr>
                <a:xfrm flipH="1">
                  <a:off x="1128" y="3612"/>
                  <a:ext cx="72" cy="228"/>
                </a:xfrm>
                <a:prstGeom prst="straightConnector1">
                  <a:avLst/>
                </a:prstGeom>
                <a:solidFill>
                  <a:srgbClr val="FFFF00"/>
                </a:solidFill>
                <a:ln cap="flat" cmpd="sng" w="9525">
                  <a:solidFill>
                    <a:srgbClr val="3366FF"/>
                  </a:solidFill>
                  <a:prstDash val="solid"/>
                  <a:round/>
                  <a:headEnd len="sm" w="sm" type="none"/>
                  <a:tailEnd len="sm" w="sm" type="none"/>
                </a:ln>
              </p:spPr>
            </p:cxnSp>
          </p:grpSp>
          <p:sp>
            <p:nvSpPr>
              <p:cNvPr id="921" name="Google Shape;921;p75"/>
              <p:cNvSpPr txBox="1"/>
              <p:nvPr/>
            </p:nvSpPr>
            <p:spPr>
              <a:xfrm>
                <a:off x="1932" y="3840"/>
                <a:ext cx="240" cy="327"/>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grpSp>
      </p:grpSp>
      <p:sp>
        <p:nvSpPr>
          <p:cNvPr id="922" name="Google Shape;922;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7/29/2022</a:t>
            </a:r>
            <a:endParaRPr>
              <a:solidFill>
                <a:srgbClr val="888888"/>
              </a:solidFill>
            </a:endParaRPr>
          </a:p>
        </p:txBody>
      </p:sp>
      <p:sp>
        <p:nvSpPr>
          <p:cNvPr id="923" name="Google Shape;923;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24" name="Google Shape;924;p75"/>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9"/>
                                        </p:tgtEl>
                                        <p:attrNameLst>
                                          <p:attrName>style.visibility</p:attrName>
                                        </p:attrNameLst>
                                      </p:cBhvr>
                                      <p:to>
                                        <p:strVal val="visible"/>
                                      </p:to>
                                    </p:set>
                                    <p:anim calcmode="lin" valueType="num">
                                      <p:cBhvr additive="base">
                                        <p:cTn dur="500"/>
                                        <p:tgtEl>
                                          <p:spTgt spid="8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6"/>
          <p:cNvSpPr txBox="1"/>
          <p:nvPr>
            <p:ph type="title"/>
          </p:nvPr>
        </p:nvSpPr>
        <p:spPr>
          <a:xfrm>
            <a:off x="1640156" y="289432"/>
            <a:ext cx="8911687" cy="687532"/>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Binary arithmetic</a:t>
            </a:r>
            <a:endParaRPr/>
          </a:p>
        </p:txBody>
      </p:sp>
      <p:sp>
        <p:nvSpPr>
          <p:cNvPr id="930" name="Google Shape;930;p76"/>
          <p:cNvSpPr txBox="1"/>
          <p:nvPr>
            <p:ph idx="1" type="body"/>
          </p:nvPr>
        </p:nvSpPr>
        <p:spPr>
          <a:xfrm>
            <a:off x="1111045" y="1152907"/>
            <a:ext cx="9823708" cy="48939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45A35"/>
              </a:buClr>
              <a:buSzPts val="2400"/>
              <a:buChar char="•"/>
            </a:pPr>
            <a:r>
              <a:rPr b="1" lang="en-US" sz="2400">
                <a:solidFill>
                  <a:srgbClr val="345A35"/>
                </a:solidFill>
                <a:latin typeface="Arial"/>
                <a:ea typeface="Arial"/>
                <a:cs typeface="Arial"/>
                <a:sym typeface="Arial"/>
              </a:rPr>
              <a:t>Complements of Binary Numbers </a:t>
            </a:r>
            <a:endParaRPr/>
          </a:p>
        </p:txBody>
      </p:sp>
      <p:sp>
        <p:nvSpPr>
          <p:cNvPr id="931" name="Google Shape;931;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932" name="Google Shape;932;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33" name="Google Shape;933;p76"/>
          <p:cNvPicPr preferRelativeResize="0"/>
          <p:nvPr/>
        </p:nvPicPr>
        <p:blipFill rotWithShape="1">
          <a:blip r:embed="rId3">
            <a:alphaModFix/>
          </a:blip>
          <a:srcRect b="0" l="0" r="0" t="0"/>
          <a:stretch/>
        </p:blipFill>
        <p:spPr>
          <a:xfrm>
            <a:off x="2733241" y="2442643"/>
            <a:ext cx="6897688" cy="3155950"/>
          </a:xfrm>
          <a:prstGeom prst="rect">
            <a:avLst/>
          </a:prstGeom>
          <a:noFill/>
          <a:ln>
            <a:noFill/>
          </a:ln>
          <a:effectLst>
            <a:outerShdw rotWithShape="0" algn="ctr" dir="2700000" dist="107763">
              <a:srgbClr val="808080">
                <a:alpha val="49411"/>
              </a:srgbClr>
            </a:outerShdw>
          </a:effectLst>
        </p:spPr>
      </p:pic>
      <p:pic>
        <p:nvPicPr>
          <p:cNvPr id="934" name="Google Shape;934;p76"/>
          <p:cNvPicPr preferRelativeResize="0"/>
          <p:nvPr/>
        </p:nvPicPr>
        <p:blipFill rotWithShape="1">
          <a:blip r:embed="rId4">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500"/>
                                        <p:tgtEl>
                                          <p:spTgt spid="9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7"/>
          <p:cNvSpPr/>
          <p:nvPr/>
        </p:nvSpPr>
        <p:spPr>
          <a:xfrm>
            <a:off x="2438401" y="1143001"/>
            <a:ext cx="2181225" cy="466725"/>
          </a:xfrm>
          <a:prstGeom prst="rect">
            <a:avLst/>
          </a:prstGeom>
          <a:solidFill>
            <a:srgbClr val="996633"/>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99"/>
              </a:buClr>
              <a:buSzPts val="2400"/>
              <a:buFont typeface="Times New Roman"/>
              <a:buNone/>
            </a:pPr>
            <a:r>
              <a:rPr b="0" i="0" lang="en-US" sz="2400" u="none" cap="none" strike="noStrike">
                <a:solidFill>
                  <a:srgbClr val="FFFF99"/>
                </a:solidFill>
                <a:latin typeface="Times New Roman"/>
                <a:ea typeface="Times New Roman"/>
                <a:cs typeface="Times New Roman"/>
                <a:sym typeface="Times New Roman"/>
              </a:rPr>
              <a:t>Binary Addition</a:t>
            </a:r>
            <a:endParaRPr b="0" i="0" sz="1400" u="none" cap="none" strike="noStrike">
              <a:solidFill>
                <a:srgbClr val="000000"/>
              </a:solidFill>
              <a:latin typeface="Arial"/>
              <a:ea typeface="Arial"/>
              <a:cs typeface="Arial"/>
              <a:sym typeface="Arial"/>
            </a:endParaRPr>
          </a:p>
        </p:txBody>
      </p:sp>
      <p:sp>
        <p:nvSpPr>
          <p:cNvPr id="940" name="Google Shape;940;p77"/>
          <p:cNvSpPr txBox="1"/>
          <p:nvPr/>
        </p:nvSpPr>
        <p:spPr>
          <a:xfrm>
            <a:off x="2438400" y="1752600"/>
            <a:ext cx="7620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The rules for binary addition are</a:t>
            </a:r>
            <a:endParaRPr b="0" i="0" sz="1400" u="none" cap="none" strike="noStrike">
              <a:solidFill>
                <a:srgbClr val="000000"/>
              </a:solidFill>
              <a:latin typeface="Arial"/>
              <a:ea typeface="Arial"/>
              <a:cs typeface="Arial"/>
              <a:sym typeface="Arial"/>
            </a:endParaRPr>
          </a:p>
        </p:txBody>
      </p:sp>
      <p:sp>
        <p:nvSpPr>
          <p:cNvPr id="941" name="Google Shape;941;p77"/>
          <p:cNvSpPr txBox="1"/>
          <p:nvPr/>
        </p:nvSpPr>
        <p:spPr>
          <a:xfrm>
            <a:off x="4191000" y="2133601"/>
            <a:ext cx="54102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0 + 0 = 0 	Sum = 0, carry out = 0</a:t>
            </a:r>
            <a:endParaRPr b="0" i="0" sz="1400" u="none" cap="none" strike="noStrike">
              <a:solidFill>
                <a:srgbClr val="000000"/>
              </a:solidFill>
              <a:latin typeface="Arial"/>
              <a:ea typeface="Arial"/>
              <a:cs typeface="Arial"/>
              <a:sym typeface="Arial"/>
            </a:endParaRPr>
          </a:p>
        </p:txBody>
      </p:sp>
      <p:sp>
        <p:nvSpPr>
          <p:cNvPr id="942" name="Google Shape;942;p77"/>
          <p:cNvSpPr txBox="1"/>
          <p:nvPr/>
        </p:nvSpPr>
        <p:spPr>
          <a:xfrm>
            <a:off x="4191000" y="2438401"/>
            <a:ext cx="54102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0 + 1 = 1 	Sum = 1, carry out = 0</a:t>
            </a:r>
            <a:endParaRPr b="0" i="0" sz="1400" u="none" cap="none" strike="noStrike">
              <a:solidFill>
                <a:srgbClr val="000000"/>
              </a:solidFill>
              <a:latin typeface="Arial"/>
              <a:ea typeface="Arial"/>
              <a:cs typeface="Arial"/>
              <a:sym typeface="Arial"/>
            </a:endParaRPr>
          </a:p>
        </p:txBody>
      </p:sp>
      <p:sp>
        <p:nvSpPr>
          <p:cNvPr id="943" name="Google Shape;943;p77"/>
          <p:cNvSpPr txBox="1"/>
          <p:nvPr/>
        </p:nvSpPr>
        <p:spPr>
          <a:xfrm>
            <a:off x="4191000" y="2743201"/>
            <a:ext cx="54102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1 + 0 = 1 	Sum = 1, carry out = 0</a:t>
            </a:r>
            <a:endParaRPr b="0" i="0" sz="1400" u="none" cap="none" strike="noStrike">
              <a:solidFill>
                <a:srgbClr val="000000"/>
              </a:solidFill>
              <a:latin typeface="Arial"/>
              <a:ea typeface="Arial"/>
              <a:cs typeface="Arial"/>
              <a:sym typeface="Arial"/>
            </a:endParaRPr>
          </a:p>
        </p:txBody>
      </p:sp>
      <p:sp>
        <p:nvSpPr>
          <p:cNvPr id="944" name="Google Shape;944;p77"/>
          <p:cNvSpPr txBox="1"/>
          <p:nvPr/>
        </p:nvSpPr>
        <p:spPr>
          <a:xfrm>
            <a:off x="4191000" y="3048001"/>
            <a:ext cx="5334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1 + 1 = 10 	Sum = 0, carry out = 1</a:t>
            </a:r>
            <a:endParaRPr b="0" i="0" sz="1400" u="none" cap="none" strike="noStrike">
              <a:solidFill>
                <a:srgbClr val="000000"/>
              </a:solidFill>
              <a:latin typeface="Arial"/>
              <a:ea typeface="Arial"/>
              <a:cs typeface="Arial"/>
              <a:sym typeface="Arial"/>
            </a:endParaRPr>
          </a:p>
        </p:txBody>
      </p:sp>
      <p:sp>
        <p:nvSpPr>
          <p:cNvPr id="945" name="Google Shape;945;p77"/>
          <p:cNvSpPr txBox="1"/>
          <p:nvPr/>
        </p:nvSpPr>
        <p:spPr>
          <a:xfrm>
            <a:off x="2438400" y="3653136"/>
            <a:ext cx="7620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When a carry in = 1 due to a previous result, the rules are</a:t>
            </a:r>
            <a:endParaRPr b="0" i="0" sz="1400" u="none" cap="none" strike="noStrike">
              <a:solidFill>
                <a:srgbClr val="000000"/>
              </a:solidFill>
              <a:latin typeface="Arial"/>
              <a:ea typeface="Arial"/>
              <a:cs typeface="Arial"/>
              <a:sym typeface="Arial"/>
            </a:endParaRPr>
          </a:p>
        </p:txBody>
      </p:sp>
      <p:sp>
        <p:nvSpPr>
          <p:cNvPr id="946" name="Google Shape;946;p77"/>
          <p:cNvSpPr txBox="1"/>
          <p:nvPr/>
        </p:nvSpPr>
        <p:spPr>
          <a:xfrm>
            <a:off x="4191000" y="4114801"/>
            <a:ext cx="5867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1 + 0 + 0 = 01 		Sum = 1, carry out = 0</a:t>
            </a:r>
            <a:endParaRPr b="0" i="0" sz="1400" u="none" cap="none" strike="noStrike">
              <a:solidFill>
                <a:srgbClr val="000000"/>
              </a:solidFill>
              <a:latin typeface="Arial"/>
              <a:ea typeface="Arial"/>
              <a:cs typeface="Arial"/>
              <a:sym typeface="Arial"/>
            </a:endParaRPr>
          </a:p>
        </p:txBody>
      </p:sp>
      <p:sp>
        <p:nvSpPr>
          <p:cNvPr id="947" name="Google Shape;947;p77"/>
          <p:cNvSpPr txBox="1"/>
          <p:nvPr/>
        </p:nvSpPr>
        <p:spPr>
          <a:xfrm>
            <a:off x="4191000" y="4419601"/>
            <a:ext cx="5867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1 + 0 + 1 = 10 		Sum = 0, carry out = 1</a:t>
            </a:r>
            <a:endParaRPr b="0" i="0" sz="1400" u="none" cap="none" strike="noStrike">
              <a:solidFill>
                <a:srgbClr val="000000"/>
              </a:solidFill>
              <a:latin typeface="Arial"/>
              <a:ea typeface="Arial"/>
              <a:cs typeface="Arial"/>
              <a:sym typeface="Arial"/>
            </a:endParaRPr>
          </a:p>
        </p:txBody>
      </p:sp>
      <p:sp>
        <p:nvSpPr>
          <p:cNvPr id="948" name="Google Shape;948;p77"/>
          <p:cNvSpPr txBox="1"/>
          <p:nvPr/>
        </p:nvSpPr>
        <p:spPr>
          <a:xfrm>
            <a:off x="4191000" y="4724401"/>
            <a:ext cx="5867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1 + 1 + 0 = 10 		Sum = 0, carry out = 1</a:t>
            </a:r>
            <a:endParaRPr b="0" i="0" sz="1400" u="none" cap="none" strike="noStrike">
              <a:solidFill>
                <a:srgbClr val="000000"/>
              </a:solidFill>
              <a:latin typeface="Arial"/>
              <a:ea typeface="Arial"/>
              <a:cs typeface="Arial"/>
              <a:sym typeface="Arial"/>
            </a:endParaRPr>
          </a:p>
        </p:txBody>
      </p:sp>
      <p:sp>
        <p:nvSpPr>
          <p:cNvPr id="949" name="Google Shape;949;p77"/>
          <p:cNvSpPr txBox="1"/>
          <p:nvPr/>
        </p:nvSpPr>
        <p:spPr>
          <a:xfrm>
            <a:off x="4191000" y="5029201"/>
            <a:ext cx="5867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1 + 1 + 1 = 11 		Sum = 1, carry out = 1</a:t>
            </a:r>
            <a:endParaRPr b="0" i="0" sz="1400" u="none" cap="none" strike="noStrike">
              <a:solidFill>
                <a:srgbClr val="000000"/>
              </a:solidFill>
              <a:latin typeface="Arial"/>
              <a:ea typeface="Arial"/>
              <a:cs typeface="Arial"/>
              <a:sym typeface="Arial"/>
            </a:endParaRPr>
          </a:p>
        </p:txBody>
      </p:sp>
      <p:sp>
        <p:nvSpPr>
          <p:cNvPr id="950" name="Google Shape;950;p77"/>
          <p:cNvSpPr/>
          <p:nvPr/>
        </p:nvSpPr>
        <p:spPr>
          <a:xfrm>
            <a:off x="4453456" y="-39165"/>
            <a:ext cx="3318536" cy="53553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Binary arithmetic</a:t>
            </a:r>
            <a:endParaRPr b="1" i="0" sz="3200" u="none" cap="none" strike="noStrike">
              <a:solidFill>
                <a:schemeClr val="dk1"/>
              </a:solidFill>
              <a:latin typeface="Times New Roman"/>
              <a:ea typeface="Times New Roman"/>
              <a:cs typeface="Times New Roman"/>
              <a:sym typeface="Times New Roman"/>
            </a:endParaRPr>
          </a:p>
        </p:txBody>
      </p:sp>
      <p:pic>
        <p:nvPicPr>
          <p:cNvPr id="951" name="Google Shape;951;p77"/>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5"/>
                                        </p:tgtEl>
                                        <p:attrNameLst>
                                          <p:attrName>style.visibility</p:attrName>
                                        </p:attrNameLst>
                                      </p:cBhvr>
                                      <p:to>
                                        <p:strVal val="visible"/>
                                      </p:to>
                                    </p:set>
                                    <p:anim calcmode="lin" valueType="num">
                                      <p:cBhvr additive="base">
                                        <p:cTn dur="1000"/>
                                        <p:tgtEl>
                                          <p:spTgt spid="94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78"/>
          <p:cNvSpPr/>
          <p:nvPr/>
        </p:nvSpPr>
        <p:spPr>
          <a:xfrm>
            <a:off x="1591699" y="678599"/>
            <a:ext cx="2181225" cy="466725"/>
          </a:xfrm>
          <a:prstGeom prst="rect">
            <a:avLst/>
          </a:prstGeom>
          <a:solidFill>
            <a:srgbClr val="996633"/>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99"/>
              </a:buClr>
              <a:buSzPts val="2400"/>
              <a:buFont typeface="Times New Roman"/>
              <a:buNone/>
            </a:pPr>
            <a:r>
              <a:rPr b="0" i="0" lang="en-US" sz="2400" u="none" cap="none" strike="noStrike">
                <a:solidFill>
                  <a:srgbClr val="FFFF99"/>
                </a:solidFill>
                <a:latin typeface="Times New Roman"/>
                <a:ea typeface="Times New Roman"/>
                <a:cs typeface="Times New Roman"/>
                <a:sym typeface="Times New Roman"/>
              </a:rPr>
              <a:t>Binary Addition</a:t>
            </a:r>
            <a:endParaRPr b="0" i="0" sz="1400" u="none" cap="none" strike="noStrike">
              <a:solidFill>
                <a:srgbClr val="000000"/>
              </a:solidFill>
              <a:latin typeface="Arial"/>
              <a:ea typeface="Arial"/>
              <a:cs typeface="Arial"/>
              <a:sym typeface="Arial"/>
            </a:endParaRPr>
          </a:p>
        </p:txBody>
      </p:sp>
      <p:sp>
        <p:nvSpPr>
          <p:cNvPr id="957" name="Google Shape;957;p78"/>
          <p:cNvSpPr txBox="1"/>
          <p:nvPr/>
        </p:nvSpPr>
        <p:spPr>
          <a:xfrm>
            <a:off x="3429000" y="1752601"/>
            <a:ext cx="66294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Add the binary numbers 00111 and 10101 and show the equivalent decimal addition.</a:t>
            </a:r>
            <a:endParaRPr b="0" i="0" sz="1400" u="none" cap="none" strike="noStrike">
              <a:solidFill>
                <a:srgbClr val="000000"/>
              </a:solidFill>
              <a:latin typeface="Arial"/>
              <a:ea typeface="Arial"/>
              <a:cs typeface="Arial"/>
              <a:sym typeface="Arial"/>
            </a:endParaRPr>
          </a:p>
        </p:txBody>
      </p:sp>
      <p:sp>
        <p:nvSpPr>
          <p:cNvPr id="958" name="Google Shape;958;p78"/>
          <p:cNvSpPr/>
          <p:nvPr/>
        </p:nvSpPr>
        <p:spPr>
          <a:xfrm>
            <a:off x="2133600" y="1828801"/>
            <a:ext cx="1219200" cy="449263"/>
          </a:xfrm>
          <a:prstGeom prst="rect">
            <a:avLst/>
          </a:prstGeom>
        </p:spPr>
        <p:txBody>
          <a:bodyPr>
            <a:prstTxWarp prst="textPlain"/>
          </a:bodyPr>
          <a:lstStyle/>
          <a:p>
            <a:pPr lvl="0" algn="ctr"/>
            <a:r>
              <a:rPr b="0" i="0">
                <a:ln>
                  <a:noFill/>
                </a:ln>
                <a:gradFill>
                  <a:gsLst>
                    <a:gs pos="0">
                      <a:srgbClr val="FFFF00"/>
                    </a:gs>
                    <a:gs pos="100000">
                      <a:srgbClr val="FF9933"/>
                    </a:gs>
                  </a:gsLst>
                  <a:path path="circle">
                    <a:fillToRect b="50%" l="50%" r="50%" t="50%"/>
                  </a:path>
                  <a:tileRect/>
                </a:gradFill>
                <a:latin typeface="Impact"/>
              </a:rPr>
              <a:t>Example</a:t>
            </a:r>
          </a:p>
        </p:txBody>
      </p:sp>
      <p:sp>
        <p:nvSpPr>
          <p:cNvPr id="959" name="Google Shape;959;p78"/>
          <p:cNvSpPr/>
          <p:nvPr/>
        </p:nvSpPr>
        <p:spPr>
          <a:xfrm>
            <a:off x="2133600" y="2667001"/>
            <a:ext cx="1219200" cy="449263"/>
          </a:xfrm>
          <a:prstGeom prst="rect">
            <a:avLst/>
          </a:prstGeom>
        </p:spPr>
        <p:txBody>
          <a:bodyPr>
            <a:prstTxWarp prst="textPlain"/>
          </a:bodyPr>
          <a:lstStyle/>
          <a:p>
            <a:pPr lvl="0" algn="ctr"/>
            <a:r>
              <a:rPr b="0" i="0">
                <a:ln>
                  <a:noFill/>
                </a:ln>
                <a:gradFill>
                  <a:gsLst>
                    <a:gs pos="0">
                      <a:srgbClr val="FFFF00"/>
                    </a:gs>
                    <a:gs pos="100000">
                      <a:srgbClr val="FF9933"/>
                    </a:gs>
                  </a:gsLst>
                  <a:path path="circle">
                    <a:fillToRect b="50%" l="50%" r="50%" t="50%"/>
                  </a:path>
                  <a:tileRect/>
                </a:gradFill>
                <a:latin typeface="Impact"/>
              </a:rPr>
              <a:t>Solution</a:t>
            </a:r>
          </a:p>
        </p:txBody>
      </p:sp>
      <p:sp>
        <p:nvSpPr>
          <p:cNvPr id="960" name="Google Shape;960;p78"/>
          <p:cNvSpPr txBox="1"/>
          <p:nvPr/>
        </p:nvSpPr>
        <p:spPr>
          <a:xfrm>
            <a:off x="3810000" y="2819400"/>
            <a:ext cx="2667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00111       7</a:t>
            </a:r>
            <a:endParaRPr b="0" i="0" sz="1400" u="none" cap="none" strike="noStrike">
              <a:solidFill>
                <a:srgbClr val="000000"/>
              </a:solidFill>
              <a:latin typeface="Arial"/>
              <a:ea typeface="Arial"/>
              <a:cs typeface="Arial"/>
              <a:sym typeface="Arial"/>
            </a:endParaRPr>
          </a:p>
        </p:txBody>
      </p:sp>
      <p:sp>
        <p:nvSpPr>
          <p:cNvPr id="961" name="Google Shape;961;p78"/>
          <p:cNvSpPr txBox="1"/>
          <p:nvPr/>
        </p:nvSpPr>
        <p:spPr>
          <a:xfrm>
            <a:off x="3810000" y="3200400"/>
            <a:ext cx="2895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10101     21</a:t>
            </a:r>
            <a:endParaRPr b="0" i="0" sz="1400" u="none" cap="none" strike="noStrike">
              <a:solidFill>
                <a:srgbClr val="000000"/>
              </a:solidFill>
              <a:latin typeface="Arial"/>
              <a:ea typeface="Arial"/>
              <a:cs typeface="Arial"/>
              <a:sym typeface="Arial"/>
            </a:endParaRPr>
          </a:p>
        </p:txBody>
      </p:sp>
      <p:cxnSp>
        <p:nvCxnSpPr>
          <p:cNvPr id="962" name="Google Shape;962;p78"/>
          <p:cNvCxnSpPr/>
          <p:nvPr/>
        </p:nvCxnSpPr>
        <p:spPr>
          <a:xfrm>
            <a:off x="3810000" y="3657600"/>
            <a:ext cx="838200" cy="0"/>
          </a:xfrm>
          <a:prstGeom prst="straightConnector1">
            <a:avLst/>
          </a:prstGeom>
          <a:noFill/>
          <a:ln cap="flat" cmpd="sng" w="9525">
            <a:solidFill>
              <a:schemeClr val="dk1"/>
            </a:solidFill>
            <a:prstDash val="solid"/>
            <a:round/>
            <a:headEnd len="sm" w="sm" type="none"/>
            <a:tailEnd len="sm" w="sm" type="none"/>
          </a:ln>
        </p:spPr>
      </p:cxnSp>
      <p:sp>
        <p:nvSpPr>
          <p:cNvPr id="963" name="Google Shape;963;p78"/>
          <p:cNvSpPr txBox="1"/>
          <p:nvPr/>
        </p:nvSpPr>
        <p:spPr>
          <a:xfrm>
            <a:off x="4419600" y="3657600"/>
            <a:ext cx="381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0</a:t>
            </a:r>
            <a:endParaRPr b="0" i="0" sz="1400" u="none" cap="none" strike="noStrike">
              <a:solidFill>
                <a:srgbClr val="000000"/>
              </a:solidFill>
              <a:latin typeface="Arial"/>
              <a:ea typeface="Arial"/>
              <a:cs typeface="Arial"/>
              <a:sym typeface="Arial"/>
            </a:endParaRPr>
          </a:p>
        </p:txBody>
      </p:sp>
      <p:sp>
        <p:nvSpPr>
          <p:cNvPr id="964" name="Google Shape;964;p78"/>
          <p:cNvSpPr txBox="1"/>
          <p:nvPr/>
        </p:nvSpPr>
        <p:spPr>
          <a:xfrm>
            <a:off x="4298950" y="2667000"/>
            <a:ext cx="304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400"/>
              <a:buFont typeface="Times New Roman"/>
              <a:buNone/>
            </a:pPr>
            <a:r>
              <a:rPr b="0" i="0" lang="en-US" sz="1400" u="none" cap="none" strike="noStrike">
                <a:solidFill>
                  <a:srgbClr val="FF0000"/>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965" name="Google Shape;965;p78"/>
          <p:cNvSpPr txBox="1"/>
          <p:nvPr/>
        </p:nvSpPr>
        <p:spPr>
          <a:xfrm>
            <a:off x="4267200" y="3657600"/>
            <a:ext cx="381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0</a:t>
            </a:r>
            <a:endParaRPr b="0" i="0" sz="1400" u="none" cap="none" strike="noStrike">
              <a:solidFill>
                <a:srgbClr val="000000"/>
              </a:solidFill>
              <a:latin typeface="Arial"/>
              <a:ea typeface="Arial"/>
              <a:cs typeface="Arial"/>
              <a:sym typeface="Arial"/>
            </a:endParaRPr>
          </a:p>
        </p:txBody>
      </p:sp>
      <p:sp>
        <p:nvSpPr>
          <p:cNvPr id="966" name="Google Shape;966;p78"/>
          <p:cNvSpPr txBox="1"/>
          <p:nvPr/>
        </p:nvSpPr>
        <p:spPr>
          <a:xfrm>
            <a:off x="4146550" y="2667000"/>
            <a:ext cx="304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400"/>
              <a:buFont typeface="Times New Roman"/>
              <a:buNone/>
            </a:pPr>
            <a:r>
              <a:rPr b="0" i="0" lang="en-US" sz="1400" u="none" cap="none" strike="noStrike">
                <a:solidFill>
                  <a:srgbClr val="FF0000"/>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967" name="Google Shape;967;p78"/>
          <p:cNvSpPr txBox="1"/>
          <p:nvPr/>
        </p:nvSpPr>
        <p:spPr>
          <a:xfrm>
            <a:off x="4114800" y="3657600"/>
            <a:ext cx="381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968" name="Google Shape;968;p78"/>
          <p:cNvSpPr txBox="1"/>
          <p:nvPr/>
        </p:nvSpPr>
        <p:spPr>
          <a:xfrm>
            <a:off x="3994150" y="2667000"/>
            <a:ext cx="304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400"/>
              <a:buFont typeface="Times New Roman"/>
              <a:buNone/>
            </a:pPr>
            <a:r>
              <a:rPr b="0" i="0" lang="en-US" sz="1400" u="none" cap="none" strike="noStrike">
                <a:solidFill>
                  <a:srgbClr val="FF0000"/>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969" name="Google Shape;969;p78"/>
          <p:cNvSpPr txBox="1"/>
          <p:nvPr/>
        </p:nvSpPr>
        <p:spPr>
          <a:xfrm>
            <a:off x="3962400" y="3657600"/>
            <a:ext cx="381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970" name="Google Shape;970;p78"/>
          <p:cNvSpPr txBox="1"/>
          <p:nvPr/>
        </p:nvSpPr>
        <p:spPr>
          <a:xfrm>
            <a:off x="3841750" y="2667000"/>
            <a:ext cx="304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400"/>
              <a:buFont typeface="Times New Roman"/>
              <a:buNone/>
            </a:pPr>
            <a:r>
              <a:rPr b="0" i="0" lang="en-US" sz="1400" u="none" cap="none" strike="noStrike">
                <a:solidFill>
                  <a:srgbClr val="FF0000"/>
                </a:solidFill>
                <a:latin typeface="Times New Roman"/>
                <a:ea typeface="Times New Roman"/>
                <a:cs typeface="Times New Roman"/>
                <a:sym typeface="Times New Roman"/>
              </a:rPr>
              <a:t>0</a:t>
            </a:r>
            <a:endParaRPr b="0" i="0" sz="1400" u="none" cap="none" strike="noStrike">
              <a:solidFill>
                <a:srgbClr val="000000"/>
              </a:solidFill>
              <a:latin typeface="Arial"/>
              <a:ea typeface="Arial"/>
              <a:cs typeface="Arial"/>
              <a:sym typeface="Arial"/>
            </a:endParaRPr>
          </a:p>
        </p:txBody>
      </p:sp>
      <p:sp>
        <p:nvSpPr>
          <p:cNvPr id="971" name="Google Shape;971;p78"/>
          <p:cNvSpPr txBox="1"/>
          <p:nvPr/>
        </p:nvSpPr>
        <p:spPr>
          <a:xfrm>
            <a:off x="3810000" y="3657600"/>
            <a:ext cx="381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cxnSp>
        <p:nvCxnSpPr>
          <p:cNvPr id="972" name="Google Shape;972;p78"/>
          <p:cNvCxnSpPr/>
          <p:nvPr/>
        </p:nvCxnSpPr>
        <p:spPr>
          <a:xfrm>
            <a:off x="5029200" y="3657600"/>
            <a:ext cx="381000" cy="0"/>
          </a:xfrm>
          <a:prstGeom prst="straightConnector1">
            <a:avLst/>
          </a:prstGeom>
          <a:noFill/>
          <a:ln cap="flat" cmpd="sng" w="9525">
            <a:solidFill>
              <a:schemeClr val="dk1"/>
            </a:solidFill>
            <a:prstDash val="solid"/>
            <a:round/>
            <a:headEnd len="sm" w="sm" type="none"/>
            <a:tailEnd len="sm" w="sm" type="none"/>
          </a:ln>
        </p:spPr>
      </p:cxnSp>
      <p:sp>
        <p:nvSpPr>
          <p:cNvPr id="973" name="Google Shape;973;p78"/>
          <p:cNvSpPr txBox="1"/>
          <p:nvPr/>
        </p:nvSpPr>
        <p:spPr>
          <a:xfrm>
            <a:off x="4953000" y="3657600"/>
            <a:ext cx="5334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28</a:t>
            </a:r>
            <a:endParaRPr b="0" i="0" sz="1400" u="none" cap="none" strike="noStrike">
              <a:solidFill>
                <a:srgbClr val="000000"/>
              </a:solidFill>
              <a:latin typeface="Arial"/>
              <a:ea typeface="Arial"/>
              <a:cs typeface="Arial"/>
              <a:sym typeface="Arial"/>
            </a:endParaRPr>
          </a:p>
        </p:txBody>
      </p:sp>
      <p:sp>
        <p:nvSpPr>
          <p:cNvPr id="974" name="Google Shape;974;p78"/>
          <p:cNvSpPr txBox="1"/>
          <p:nvPr/>
        </p:nvSpPr>
        <p:spPr>
          <a:xfrm>
            <a:off x="4724400" y="3657600"/>
            <a:ext cx="5334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New Roman"/>
              <a:buNone/>
            </a:pPr>
            <a:r>
              <a:rPr b="0" i="0" lang="en-US" sz="2400" u="none" cap="none" strike="noStrike">
                <a:solidFill>
                  <a:srgbClr val="FF0000"/>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pic>
        <p:nvPicPr>
          <p:cNvPr id="975" name="Google Shape;975;p78"/>
          <p:cNvPicPr preferRelativeResize="0"/>
          <p:nvPr/>
        </p:nvPicPr>
        <p:blipFill rotWithShape="1">
          <a:blip r:embed="rId3">
            <a:alphaModFix/>
          </a:blip>
          <a:srcRect b="0" l="0" r="0" t="0"/>
          <a:stretch/>
        </p:blipFill>
        <p:spPr>
          <a:xfrm>
            <a:off x="130792" y="54928"/>
            <a:ext cx="795122" cy="75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500"/>
                                        <p:tgtEl>
                                          <p:spTgt spid="9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5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500"/>
                                        <p:tgtEl>
                                          <p:spTgt spid="96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500"/>
                                        <p:tgtEl>
                                          <p:spTgt spid="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500"/>
                                        <p:tgtEl>
                                          <p:spTgt spid="96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500"/>
                                        <p:tgtEl>
                                          <p:spTgt spid="9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500"/>
                                        <p:tgtEl>
                                          <p:spTgt spid="9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500"/>
                                        <p:tgtEl>
                                          <p:spTgt spid="9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500"/>
                                        <p:tgtEl>
                                          <p:spTgt spid="9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5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9"/>
          <p:cNvSpPr txBox="1"/>
          <p:nvPr>
            <p:ph idx="4294967295" type="title"/>
          </p:nvPr>
        </p:nvSpPr>
        <p:spPr>
          <a:xfrm>
            <a:off x="1357456" y="196304"/>
            <a:ext cx="10661715" cy="67921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Terminology: One’s-Complement and Two’s-Complement</a:t>
            </a:r>
            <a:endParaRPr/>
          </a:p>
        </p:txBody>
      </p:sp>
      <p:sp>
        <p:nvSpPr>
          <p:cNvPr id="982" name="Google Shape;982;p79"/>
          <p:cNvSpPr txBox="1"/>
          <p:nvPr>
            <p:ph idx="4294967295" type="body"/>
          </p:nvPr>
        </p:nvSpPr>
        <p:spPr>
          <a:xfrm>
            <a:off x="1465007" y="1081993"/>
            <a:ext cx="9867967" cy="323496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The </a:t>
            </a:r>
            <a:r>
              <a:rPr b="1" i="1" lang="en-US" sz="2400">
                <a:latin typeface="Times New Roman"/>
                <a:ea typeface="Times New Roman"/>
                <a:cs typeface="Times New Roman"/>
                <a:sym typeface="Times New Roman"/>
              </a:rPr>
              <a:t>one’s-complement</a:t>
            </a:r>
            <a:r>
              <a:rPr lang="en-US" sz="2400">
                <a:latin typeface="Times New Roman"/>
                <a:ea typeface="Times New Roman"/>
                <a:cs typeface="Times New Roman"/>
                <a:sym typeface="Times New Roman"/>
              </a:rPr>
              <a:t> of a binary number is the binary number that you get when you invert each bit.</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Example: What is the one’s-complement of 10101010?</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a:t>
            </a:r>
            <a:r>
              <a:rPr b="1" i="1" lang="en-US" sz="2400">
                <a:latin typeface="Times New Roman"/>
                <a:ea typeface="Times New Roman"/>
                <a:cs typeface="Times New Roman"/>
                <a:sym typeface="Times New Roman"/>
              </a:rPr>
              <a:t>two’s-complement</a:t>
            </a:r>
            <a:r>
              <a:rPr lang="en-US" sz="2400">
                <a:latin typeface="Times New Roman"/>
                <a:ea typeface="Times New Roman"/>
                <a:cs typeface="Times New Roman"/>
                <a:sym typeface="Times New Roman"/>
              </a:rPr>
              <a:t> of a binary number is the binary number that you get when you invert each bit and then add 1 to the result.</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Example: What is the two’s-complement of 10101010?</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983" name="Google Shape;983;p79"/>
          <p:cNvSpPr txBox="1"/>
          <p:nvPr/>
        </p:nvSpPr>
        <p:spPr>
          <a:xfrm>
            <a:off x="10134600" y="6400800"/>
            <a:ext cx="381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984" name="Google Shape;984;p79"/>
          <p:cNvPicPr preferRelativeResize="0"/>
          <p:nvPr/>
        </p:nvPicPr>
        <p:blipFill rotWithShape="1">
          <a:blip r:embed="rId3">
            <a:alphaModFix/>
          </a:blip>
          <a:srcRect b="0" l="0" r="0" t="0"/>
          <a:stretch/>
        </p:blipFill>
        <p:spPr>
          <a:xfrm>
            <a:off x="1357456" y="3769347"/>
            <a:ext cx="9756745" cy="2972585"/>
          </a:xfrm>
          <a:prstGeom prst="rect">
            <a:avLst/>
          </a:prstGeom>
          <a:noFill/>
          <a:ln>
            <a:noFill/>
          </a:ln>
          <a:effectLst>
            <a:outerShdw rotWithShape="0" algn="ctr" dir="2700000" dist="107763">
              <a:srgbClr val="808080">
                <a:alpha val="49411"/>
              </a:srgbClr>
            </a:outerShdw>
          </a:effectLst>
        </p:spPr>
      </p:pic>
      <p:sp>
        <p:nvSpPr>
          <p:cNvPr id="985" name="Google Shape;985;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986" name="Google Shape;986;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txBox="1"/>
          <p:nvPr>
            <p:ph idx="1" type="body"/>
          </p:nvPr>
        </p:nvSpPr>
        <p:spPr>
          <a:xfrm>
            <a:off x="680484" y="1371600"/>
            <a:ext cx="11130516" cy="5105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100000"/>
              <a:buNone/>
            </a:pPr>
            <a:r>
              <a:rPr b="1" lang="en-US" sz="2600">
                <a:solidFill>
                  <a:schemeClr val="dk1"/>
                </a:solidFill>
                <a:latin typeface="Times New Roman"/>
                <a:ea typeface="Times New Roman"/>
                <a:cs typeface="Times New Roman"/>
                <a:sym typeface="Times New Roman"/>
              </a:rPr>
              <a:t>List of Assignments:</a:t>
            </a:r>
            <a:endParaRPr/>
          </a:p>
          <a:p>
            <a:pPr indent="-457200" lvl="0" marL="457200" rtl="0" algn="just">
              <a:lnSpc>
                <a:spcPct val="90000"/>
              </a:lnSpc>
              <a:spcBef>
                <a:spcPts val="1000"/>
              </a:spcBef>
              <a:spcAft>
                <a:spcPts val="0"/>
              </a:spcAft>
              <a:buClr>
                <a:schemeClr val="dk1"/>
              </a:buClr>
              <a:buSzPct val="100000"/>
              <a:buFont typeface="Calibri"/>
              <a:buAutoNum type="arabicPeriod"/>
            </a:pPr>
            <a:r>
              <a:rPr lang="en-US" sz="2400">
                <a:latin typeface="Times New Roman"/>
                <a:ea typeface="Times New Roman"/>
                <a:cs typeface="Times New Roman"/>
                <a:sym typeface="Times New Roman"/>
              </a:rPr>
              <a:t>Design and Implement Code Converters using logic gates </a:t>
            </a:r>
            <a:endParaRPr sz="2400">
              <a:latin typeface="Times New Roman"/>
              <a:ea typeface="Times New Roman"/>
              <a:cs typeface="Times New Roman"/>
              <a:sym typeface="Times New Roman"/>
            </a:endParaRPr>
          </a:p>
          <a:p>
            <a:pPr indent="-457200" lvl="0" marL="457200" rtl="0" algn="just">
              <a:lnSpc>
                <a:spcPct val="90000"/>
              </a:lnSpc>
              <a:spcBef>
                <a:spcPts val="1000"/>
              </a:spcBef>
              <a:spcAft>
                <a:spcPts val="0"/>
              </a:spcAft>
              <a:buClr>
                <a:schemeClr val="dk1"/>
              </a:buClr>
              <a:buSzPct val="100000"/>
              <a:buFont typeface="Calibri"/>
              <a:buAutoNum type="arabicPeriod"/>
            </a:pPr>
            <a:r>
              <a:rPr lang="en-US" sz="2400">
                <a:latin typeface="Times New Roman"/>
                <a:ea typeface="Times New Roman"/>
                <a:cs typeface="Times New Roman"/>
                <a:sym typeface="Times New Roman"/>
              </a:rPr>
              <a:t>Design and Implement Combinational Logic Design using MUX/Decoder ICs </a:t>
            </a:r>
            <a:endParaRPr sz="2400">
              <a:latin typeface="Times New Roman"/>
              <a:ea typeface="Times New Roman"/>
              <a:cs typeface="Times New Roman"/>
              <a:sym typeface="Times New Roman"/>
            </a:endParaRPr>
          </a:p>
          <a:p>
            <a:pPr indent="-457200" lvl="0" marL="457200" rtl="0" algn="just">
              <a:lnSpc>
                <a:spcPct val="90000"/>
              </a:lnSpc>
              <a:spcBef>
                <a:spcPts val="1000"/>
              </a:spcBef>
              <a:spcAft>
                <a:spcPts val="0"/>
              </a:spcAft>
              <a:buClr>
                <a:schemeClr val="dk1"/>
              </a:buClr>
              <a:buSzPct val="100000"/>
              <a:buFont typeface="Calibri"/>
              <a:buAutoNum type="arabicPeriod"/>
            </a:pPr>
            <a:r>
              <a:rPr lang="en-US" sz="2400">
                <a:latin typeface="Times New Roman"/>
                <a:ea typeface="Times New Roman"/>
                <a:cs typeface="Times New Roman"/>
                <a:sym typeface="Times New Roman"/>
              </a:rPr>
              <a:t>Design and Implement asynchronous counter using JK- Flip flop.</a:t>
            </a:r>
            <a:endParaRPr sz="2400">
              <a:latin typeface="Times New Roman"/>
              <a:ea typeface="Times New Roman"/>
              <a:cs typeface="Times New Roman"/>
              <a:sym typeface="Times New Roman"/>
            </a:endParaRPr>
          </a:p>
          <a:p>
            <a:pPr indent="-457200" lvl="0" marL="457200" rtl="0" algn="just">
              <a:lnSpc>
                <a:spcPct val="90000"/>
              </a:lnSpc>
              <a:spcBef>
                <a:spcPts val="1000"/>
              </a:spcBef>
              <a:spcAft>
                <a:spcPts val="0"/>
              </a:spcAft>
              <a:buClr>
                <a:schemeClr val="dk1"/>
              </a:buClr>
              <a:buSzPct val="100000"/>
              <a:buFont typeface="Calibri"/>
              <a:buAutoNum type="arabicPeriod"/>
            </a:pPr>
            <a:r>
              <a:rPr lang="en-US" sz="2400">
                <a:latin typeface="Times New Roman"/>
                <a:ea typeface="Times New Roman"/>
                <a:cs typeface="Times New Roman"/>
                <a:sym typeface="Times New Roman"/>
              </a:rPr>
              <a:t>Design and Implement MOD-N asynchronous counter using JK- Flip flop /IC7490.</a:t>
            </a:r>
            <a:endParaRPr/>
          </a:p>
          <a:p>
            <a:pPr indent="-457200" lvl="0" marL="457200" rtl="0" algn="just">
              <a:lnSpc>
                <a:spcPct val="90000"/>
              </a:lnSpc>
              <a:spcBef>
                <a:spcPts val="1000"/>
              </a:spcBef>
              <a:spcAft>
                <a:spcPts val="0"/>
              </a:spcAft>
              <a:buClr>
                <a:schemeClr val="dk1"/>
              </a:buClr>
              <a:buSzPct val="100000"/>
              <a:buFont typeface="Calibri"/>
              <a:buAutoNum type="arabicPeriod"/>
            </a:pPr>
            <a:r>
              <a:rPr lang="en-US" sz="2400">
                <a:latin typeface="Times New Roman"/>
                <a:ea typeface="Times New Roman"/>
                <a:cs typeface="Times New Roman"/>
                <a:sym typeface="Times New Roman"/>
              </a:rPr>
              <a:t>Design and implement Synchronous Counter </a:t>
            </a:r>
            <a:endParaRPr sz="2400">
              <a:latin typeface="Times New Roman"/>
              <a:ea typeface="Times New Roman"/>
              <a:cs typeface="Times New Roman"/>
              <a:sym typeface="Times New Roman"/>
            </a:endParaRPr>
          </a:p>
          <a:p>
            <a:pPr indent="-457200" lvl="0" marL="457200" rtl="0" algn="just">
              <a:lnSpc>
                <a:spcPct val="90000"/>
              </a:lnSpc>
              <a:spcBef>
                <a:spcPts val="1000"/>
              </a:spcBef>
              <a:spcAft>
                <a:spcPts val="0"/>
              </a:spcAft>
              <a:buClr>
                <a:schemeClr val="dk1"/>
              </a:buClr>
              <a:buSzPct val="100000"/>
              <a:buFont typeface="Calibri"/>
              <a:buAutoNum type="arabicPeriod"/>
            </a:pPr>
            <a:r>
              <a:rPr lang="en-US" sz="2400">
                <a:latin typeface="Times New Roman"/>
                <a:ea typeface="Times New Roman"/>
                <a:cs typeface="Times New Roman"/>
                <a:sym typeface="Times New Roman"/>
              </a:rPr>
              <a:t>Design of a sequence detector </a:t>
            </a:r>
            <a:endParaRPr sz="2400">
              <a:latin typeface="Times New Roman"/>
              <a:ea typeface="Times New Roman"/>
              <a:cs typeface="Times New Roman"/>
              <a:sym typeface="Times New Roman"/>
            </a:endParaRPr>
          </a:p>
          <a:p>
            <a:pPr indent="-457200" lvl="0" marL="457200" rtl="0" algn="just">
              <a:lnSpc>
                <a:spcPct val="90000"/>
              </a:lnSpc>
              <a:spcBef>
                <a:spcPts val="1000"/>
              </a:spcBef>
              <a:spcAft>
                <a:spcPts val="0"/>
              </a:spcAft>
              <a:buClr>
                <a:schemeClr val="dk1"/>
              </a:buClr>
              <a:buSzPct val="100000"/>
              <a:buFont typeface="Calibri"/>
              <a:buAutoNum type="arabicPeriod"/>
            </a:pPr>
            <a:r>
              <a:rPr lang="en-US" sz="2400">
                <a:latin typeface="Times New Roman"/>
                <a:ea typeface="Times New Roman"/>
                <a:cs typeface="Times New Roman"/>
                <a:sym typeface="Times New Roman"/>
              </a:rPr>
              <a:t>Write an assembly language program (ALP) to display 2-digit and 4-digit hex numbers using 64- bit assembly language programming</a:t>
            </a:r>
            <a:endParaRPr/>
          </a:p>
          <a:p>
            <a:pPr indent="-457200" lvl="0" marL="457200" rtl="0" algn="just">
              <a:lnSpc>
                <a:spcPct val="90000"/>
              </a:lnSpc>
              <a:spcBef>
                <a:spcPts val="1000"/>
              </a:spcBef>
              <a:spcAft>
                <a:spcPts val="0"/>
              </a:spcAft>
              <a:buClr>
                <a:schemeClr val="dk1"/>
              </a:buClr>
              <a:buSzPct val="100000"/>
              <a:buFont typeface="Calibri"/>
              <a:buAutoNum type="arabicPeriod"/>
            </a:pPr>
            <a:r>
              <a:rPr lang="en-US" sz="2400">
                <a:latin typeface="Times New Roman"/>
                <a:ea typeface="Times New Roman"/>
                <a:cs typeface="Times New Roman"/>
                <a:sym typeface="Times New Roman"/>
              </a:rPr>
              <a:t>Write an assembly language program (ALP) to accept 2-digit and 4-digit hex numbers user input using 64- bit assembly language programming.</a:t>
            </a:r>
            <a:endParaRPr/>
          </a:p>
          <a:p>
            <a:pPr indent="-457200" lvl="0" marL="457200" rtl="0" algn="just">
              <a:lnSpc>
                <a:spcPct val="90000"/>
              </a:lnSpc>
              <a:spcBef>
                <a:spcPts val="1000"/>
              </a:spcBef>
              <a:spcAft>
                <a:spcPts val="0"/>
              </a:spcAft>
              <a:buClr>
                <a:schemeClr val="dk1"/>
              </a:buClr>
              <a:buSzPct val="100000"/>
              <a:buFont typeface="Calibri"/>
              <a:buAutoNum type="arabicPeriod"/>
            </a:pPr>
            <a:r>
              <a:rPr lang="en-US" sz="2400">
                <a:latin typeface="Times New Roman"/>
                <a:ea typeface="Times New Roman"/>
                <a:cs typeface="Times New Roman"/>
                <a:sym typeface="Times New Roman"/>
              </a:rPr>
              <a:t>Write an assembly language program (ALP) to implement addition and subtraction of 8-bit numbers (Using user input, macro and procedure).</a:t>
            </a:r>
            <a:endParaRPr/>
          </a:p>
          <a:p>
            <a:pPr indent="-457200" lvl="0" marL="457200" rtl="0" algn="just">
              <a:lnSpc>
                <a:spcPct val="90000"/>
              </a:lnSpc>
              <a:spcBef>
                <a:spcPts val="1000"/>
              </a:spcBef>
              <a:spcAft>
                <a:spcPts val="0"/>
              </a:spcAft>
              <a:buClr>
                <a:schemeClr val="dk1"/>
              </a:buClr>
              <a:buSzPct val="100000"/>
              <a:buFont typeface="Calibri"/>
              <a:buAutoNum type="arabicPeriod"/>
            </a:pPr>
            <a:r>
              <a:rPr lang="en-US" sz="2400">
                <a:latin typeface="Times New Roman"/>
                <a:ea typeface="Times New Roman"/>
                <a:cs typeface="Times New Roman"/>
                <a:sym typeface="Times New Roman"/>
              </a:rPr>
              <a:t>Write an ALP to perform basic string operations. (length and Reverse)</a:t>
            </a:r>
            <a:endParaRPr sz="2400">
              <a:latin typeface="Times New Roman"/>
              <a:ea typeface="Times New Roman"/>
              <a:cs typeface="Times New Roman"/>
              <a:sym typeface="Times New Roman"/>
            </a:endParaRPr>
          </a:p>
          <a:p>
            <a:pPr indent="-87629" lvl="0" marL="228600" rtl="0" algn="l">
              <a:lnSpc>
                <a:spcPct val="90000"/>
              </a:lnSpc>
              <a:spcBef>
                <a:spcPts val="1000"/>
              </a:spcBef>
              <a:spcAft>
                <a:spcPts val="0"/>
              </a:spcAft>
              <a:buClr>
                <a:schemeClr val="dk1"/>
              </a:buClr>
              <a:buSzPct val="100000"/>
              <a:buNone/>
            </a:pPr>
            <a:r>
              <a:t/>
            </a:r>
            <a:endParaRPr/>
          </a:p>
          <a:p>
            <a:pPr indent="-87629" lvl="0" marL="228600" rtl="0" algn="l">
              <a:lnSpc>
                <a:spcPct val="90000"/>
              </a:lnSpc>
              <a:spcBef>
                <a:spcPts val="1000"/>
              </a:spcBef>
              <a:spcAft>
                <a:spcPts val="0"/>
              </a:spcAft>
              <a:buClr>
                <a:schemeClr val="dk1"/>
              </a:buClr>
              <a:buSzPct val="100000"/>
              <a:buNone/>
            </a:pPr>
            <a:r>
              <a:t/>
            </a:r>
            <a:endParaRPr>
              <a:solidFill>
                <a:schemeClr val="dk1"/>
              </a:solidFill>
              <a:latin typeface="Arial"/>
              <a:ea typeface="Arial"/>
              <a:cs typeface="Arial"/>
              <a:sym typeface="Arial"/>
            </a:endParaRPr>
          </a:p>
          <a:p>
            <a:pPr indent="-87629" lvl="0" marL="228600" rtl="0" algn="l">
              <a:lnSpc>
                <a:spcPct val="90000"/>
              </a:lnSpc>
              <a:spcBef>
                <a:spcPts val="1000"/>
              </a:spcBef>
              <a:spcAft>
                <a:spcPts val="0"/>
              </a:spcAft>
              <a:buClr>
                <a:schemeClr val="dk1"/>
              </a:buClr>
              <a:buSzPct val="100000"/>
              <a:buNone/>
            </a:pPr>
            <a:r>
              <a:t/>
            </a:r>
            <a:endParaRPr b="1"/>
          </a:p>
        </p:txBody>
      </p:sp>
      <p:pic>
        <p:nvPicPr>
          <p:cNvPr id="164" name="Google Shape;164;p8"/>
          <p:cNvPicPr preferRelativeResize="0"/>
          <p:nvPr/>
        </p:nvPicPr>
        <p:blipFill rotWithShape="1">
          <a:blip r:embed="rId3">
            <a:alphaModFix/>
          </a:blip>
          <a:srcRect b="0" l="0" r="0" t="0"/>
          <a:stretch/>
        </p:blipFill>
        <p:spPr>
          <a:xfrm>
            <a:off x="1" y="1"/>
            <a:ext cx="680483" cy="704065"/>
          </a:xfrm>
          <a:prstGeom prst="rect">
            <a:avLst/>
          </a:prstGeom>
          <a:noFill/>
          <a:ln>
            <a:noFill/>
          </a:ln>
        </p:spPr>
      </p:pic>
      <p:sp>
        <p:nvSpPr>
          <p:cNvPr id="165" name="Google Shape;165;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6" name="Google Shape;166;p8"/>
          <p:cNvSpPr txBox="1"/>
          <p:nvPr/>
        </p:nvSpPr>
        <p:spPr>
          <a:xfrm>
            <a:off x="2044890" y="13906"/>
            <a:ext cx="7358417" cy="970696"/>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Syllabus</a:t>
            </a:r>
            <a:endParaRPr b="1" i="0" sz="3200" u="none" cap="none" strike="noStrike">
              <a:solidFill>
                <a:schemeClr val="dk1"/>
              </a:solidFill>
              <a:latin typeface="Times New Roman"/>
              <a:ea typeface="Times New Roman"/>
              <a:cs typeface="Times New Roman"/>
              <a:sym typeface="Times New Roman"/>
            </a:endParaRPr>
          </a:p>
        </p:txBody>
      </p:sp>
      <p:sp>
        <p:nvSpPr>
          <p:cNvPr id="167" name="Google Shape;16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992" name="Google Shape;992;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93" name="Google Shape;993;p80"/>
          <p:cNvSpPr/>
          <p:nvPr/>
        </p:nvSpPr>
        <p:spPr>
          <a:xfrm>
            <a:off x="4222647" y="136435"/>
            <a:ext cx="3568606" cy="53553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Binary Subtraction</a:t>
            </a:r>
            <a:endParaRPr b="0" i="0" sz="1400" u="none" cap="none" strike="noStrike">
              <a:solidFill>
                <a:srgbClr val="000000"/>
              </a:solidFill>
              <a:latin typeface="Arial"/>
              <a:ea typeface="Arial"/>
              <a:cs typeface="Arial"/>
              <a:sym typeface="Arial"/>
            </a:endParaRPr>
          </a:p>
        </p:txBody>
      </p:sp>
      <p:pic>
        <p:nvPicPr>
          <p:cNvPr id="994" name="Google Shape;994;p80"/>
          <p:cNvPicPr preferRelativeResize="0"/>
          <p:nvPr/>
        </p:nvPicPr>
        <p:blipFill rotWithShape="1">
          <a:blip r:embed="rId3">
            <a:alphaModFix/>
          </a:blip>
          <a:srcRect b="0" l="0" r="0" t="0"/>
          <a:stretch/>
        </p:blipFill>
        <p:spPr>
          <a:xfrm>
            <a:off x="1347845" y="884136"/>
            <a:ext cx="4808108" cy="2088629"/>
          </a:xfrm>
          <a:prstGeom prst="rect">
            <a:avLst/>
          </a:prstGeom>
          <a:noFill/>
          <a:ln>
            <a:noFill/>
          </a:ln>
        </p:spPr>
      </p:pic>
      <p:graphicFrame>
        <p:nvGraphicFramePr>
          <p:cNvPr id="995" name="Google Shape;995;p80"/>
          <p:cNvGraphicFramePr/>
          <p:nvPr/>
        </p:nvGraphicFramePr>
        <p:xfrm>
          <a:off x="3751868" y="3067028"/>
          <a:ext cx="3000000" cy="3000000"/>
        </p:xfrm>
        <a:graphic>
          <a:graphicData uri="http://schemas.openxmlformats.org/drawingml/2006/table">
            <a:tbl>
              <a:tblPr>
                <a:noFill/>
                <a:tableStyleId>{670F0F8A-8A4F-4846-88DF-48B55BA21DF8}</a:tableStyleId>
              </a:tblPr>
              <a:tblGrid>
                <a:gridCol w="4215350"/>
                <a:gridCol w="798650"/>
                <a:gridCol w="798650"/>
                <a:gridCol w="1044375"/>
                <a:gridCol w="1221750"/>
              </a:tblGrid>
              <a:tr h="4646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FFFFFF"/>
                          </a:solidFill>
                        </a:rPr>
                        <a:t>Symbol</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414143"/>
                    </a:solidFill>
                  </a:tcPr>
                </a:tc>
                <a:tc gridSpan="4">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FFFFFF"/>
                          </a:solidFill>
                        </a:rPr>
                        <a:t>Truth Table</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414143"/>
                    </a:solidFill>
                  </a:tcPr>
                </a:tc>
                <a:tc hMerge="1"/>
                <a:tc hMerge="1"/>
                <a:tc hMerge="1"/>
              </a:tr>
              <a:tr h="1099875">
                <a:tc rowSpan="5">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rgbClr val="414143"/>
                        </a:solidFill>
                      </a:endParaRPr>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Y</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X</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DIFFERENCE</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BORROW</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r>
              <a:tr h="464650">
                <a:tc vMerge="1"/>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0</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0</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0</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0</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r>
              <a:tr h="464650">
                <a:tc vMerge="1"/>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0</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1</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1</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0</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r>
              <a:tr h="464650">
                <a:tc vMerge="1"/>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1</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0</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1</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1</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r>
              <a:tr h="464650">
                <a:tc vMerge="1"/>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1</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1</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0</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414143"/>
                          </a:solidFill>
                        </a:rPr>
                        <a:t>0</a:t>
                      </a:r>
                      <a:endParaRPr sz="1400" u="none" cap="none" strike="noStrike"/>
                    </a:p>
                  </a:txBody>
                  <a:tcPr marT="63500" marB="63500" marR="31750" marL="31750" anchor="ctr">
                    <a:lnL cap="flat" cmpd="sng" w="9525">
                      <a:solidFill>
                        <a:srgbClr val="414143"/>
                      </a:solidFill>
                      <a:prstDash val="solid"/>
                      <a:round/>
                      <a:headEnd len="sm" w="sm" type="none"/>
                      <a:tailEnd len="sm" w="sm" type="none"/>
                    </a:lnL>
                    <a:lnR cap="flat" cmpd="sng" w="9525">
                      <a:solidFill>
                        <a:srgbClr val="414143"/>
                      </a:solidFill>
                      <a:prstDash val="solid"/>
                      <a:round/>
                      <a:headEnd len="sm" w="sm" type="none"/>
                      <a:tailEnd len="sm" w="sm" type="none"/>
                    </a:lnR>
                    <a:lnT cap="flat" cmpd="sng" w="9525">
                      <a:solidFill>
                        <a:srgbClr val="414143"/>
                      </a:solidFill>
                      <a:prstDash val="solid"/>
                      <a:round/>
                      <a:headEnd len="sm" w="sm" type="none"/>
                      <a:tailEnd len="sm" w="sm" type="none"/>
                    </a:lnT>
                    <a:lnB cap="flat" cmpd="sng" w="9525">
                      <a:solidFill>
                        <a:srgbClr val="414143"/>
                      </a:solidFill>
                      <a:prstDash val="solid"/>
                      <a:round/>
                      <a:headEnd len="sm" w="sm" type="none"/>
                      <a:tailEnd len="sm" w="sm" type="none"/>
                    </a:lnB>
                    <a:solidFill>
                      <a:srgbClr val="FFFFFF"/>
                    </a:solidFill>
                  </a:tcPr>
                </a:tc>
              </a:tr>
            </a:tbl>
          </a:graphicData>
        </a:graphic>
      </p:graphicFrame>
      <p:pic>
        <p:nvPicPr>
          <p:cNvPr descr="half subtractor circuit" id="996" name="Google Shape;996;p80"/>
          <p:cNvPicPr preferRelativeResize="0"/>
          <p:nvPr/>
        </p:nvPicPr>
        <p:blipFill rotWithShape="1">
          <a:blip r:embed="rId4">
            <a:alphaModFix/>
          </a:blip>
          <a:srcRect b="0" l="0" r="0" t="0"/>
          <a:stretch/>
        </p:blipFill>
        <p:spPr>
          <a:xfrm>
            <a:off x="4061037" y="4146776"/>
            <a:ext cx="3829692" cy="172963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81"/>
          <p:cNvSpPr txBox="1"/>
          <p:nvPr>
            <p:ph idx="4294967295" type="title"/>
          </p:nvPr>
        </p:nvSpPr>
        <p:spPr>
          <a:xfrm>
            <a:off x="2092750" y="218768"/>
            <a:ext cx="7772400" cy="705465"/>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Binary Subtraction</a:t>
            </a:r>
            <a:endParaRPr/>
          </a:p>
        </p:txBody>
      </p:sp>
      <p:sp>
        <p:nvSpPr>
          <p:cNvPr id="1003" name="Google Shape;1003;p81"/>
          <p:cNvSpPr txBox="1"/>
          <p:nvPr/>
        </p:nvSpPr>
        <p:spPr>
          <a:xfrm>
            <a:off x="10134600" y="6400800"/>
            <a:ext cx="381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04" name="Google Shape;1004;p81"/>
          <p:cNvSpPr txBox="1"/>
          <p:nvPr/>
        </p:nvSpPr>
        <p:spPr>
          <a:xfrm>
            <a:off x="1442301" y="1205058"/>
            <a:ext cx="9073299" cy="464513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6666"/>
              </a:buClr>
              <a:buSzPts val="1890"/>
              <a:buFont typeface="Noto Sans"/>
              <a:buChar char="⚪"/>
            </a:pPr>
            <a:r>
              <a:rPr b="0" i="0" lang="en-US" sz="2700" u="none" cap="none" strike="noStrike">
                <a:solidFill>
                  <a:srgbClr val="000000"/>
                </a:solidFill>
                <a:latin typeface="Times New Roman"/>
                <a:ea typeface="Times New Roman"/>
                <a:cs typeface="Times New Roman"/>
                <a:sym typeface="Times New Roman"/>
              </a:rPr>
              <a:t>To do binary subtraction by hand, you can memorize rules similar to the rules for addition.  But this can be a bit tricky because of the need to borrow in some cases.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540"/>
              </a:spcBef>
              <a:spcAft>
                <a:spcPts val="0"/>
              </a:spcAft>
              <a:buClr>
                <a:srgbClr val="006666"/>
              </a:buClr>
              <a:buSzPts val="1890"/>
              <a:buFont typeface="Noto Sans"/>
              <a:buChar char="⚪"/>
            </a:pPr>
            <a:r>
              <a:rPr b="0" i="0" lang="en-US" sz="2700" u="none" cap="none" strike="noStrike">
                <a:solidFill>
                  <a:srgbClr val="000000"/>
                </a:solidFill>
                <a:latin typeface="Times New Roman"/>
                <a:ea typeface="Times New Roman"/>
                <a:cs typeface="Times New Roman"/>
                <a:sym typeface="Times New Roman"/>
              </a:rPr>
              <a:t>A better way: Negate the subtrahend, and then </a:t>
            </a:r>
            <a:r>
              <a:rPr b="1" i="0" lang="en-US" sz="2700" u="none" cap="none" strike="noStrike">
                <a:solidFill>
                  <a:srgbClr val="000000"/>
                </a:solidFill>
                <a:latin typeface="Times New Roman"/>
                <a:ea typeface="Times New Roman"/>
                <a:cs typeface="Times New Roman"/>
                <a:sym typeface="Times New Roman"/>
              </a:rPr>
              <a:t>add</a:t>
            </a:r>
            <a:r>
              <a:rPr b="0" i="0" lang="en-US" sz="2700" u="none" cap="none" strike="noStrike">
                <a:solidFill>
                  <a:srgbClr val="000000"/>
                </a:solidFill>
                <a:latin typeface="Times New Roman"/>
                <a:ea typeface="Times New Roman"/>
                <a:cs typeface="Times New Roman"/>
                <a:sym typeface="Times New Roman"/>
              </a:rPr>
              <a:t> to the minuend.</a:t>
            </a:r>
            <a:endParaRPr b="0" i="0" sz="1400" u="none" cap="none" strike="noStrike">
              <a:solidFill>
                <a:srgbClr val="000000"/>
              </a:solidFill>
              <a:latin typeface="Arial"/>
              <a:ea typeface="Arial"/>
              <a:cs typeface="Arial"/>
              <a:sym typeface="Arial"/>
            </a:endParaRPr>
          </a:p>
          <a:p>
            <a:pPr indent="-342900" lvl="1" marL="800100" marR="0" rtl="0" algn="l">
              <a:lnSpc>
                <a:spcPct val="90000"/>
              </a:lnSpc>
              <a:spcBef>
                <a:spcPts val="480"/>
              </a:spcBef>
              <a:spcAft>
                <a:spcPts val="0"/>
              </a:spcAft>
              <a:buClr>
                <a:srgbClr val="006666"/>
              </a:buClr>
              <a:buSzPts val="1680"/>
              <a:buFont typeface="Noto Sans"/>
              <a:buChar char="⚪"/>
            </a:pPr>
            <a:r>
              <a:rPr b="0" i="0" lang="en-US" sz="2400" u="none" cap="none" strike="noStrike">
                <a:solidFill>
                  <a:srgbClr val="000000"/>
                </a:solidFill>
                <a:latin typeface="Times New Roman"/>
                <a:ea typeface="Times New Roman"/>
                <a:cs typeface="Times New Roman"/>
                <a:sym typeface="Times New Roman"/>
              </a:rPr>
              <a:t>This should be a familiar idea, since you know that subtracting 12 minus 5 is the same as adding 12 plus -5.</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540"/>
              </a:spcBef>
              <a:spcAft>
                <a:spcPts val="0"/>
              </a:spcAft>
              <a:buClr>
                <a:srgbClr val="006666"/>
              </a:buClr>
              <a:buSzPts val="1890"/>
              <a:buFont typeface="Noto Sans"/>
              <a:buChar char="⚪"/>
            </a:pPr>
            <a:r>
              <a:rPr b="0" i="0" lang="en-US" sz="2700" u="none" cap="none" strike="noStrike">
                <a:solidFill>
                  <a:srgbClr val="000000"/>
                </a:solidFill>
                <a:latin typeface="Times New Roman"/>
                <a:ea typeface="Times New Roman"/>
                <a:cs typeface="Times New Roman"/>
                <a:sym typeface="Times New Roman"/>
              </a:rPr>
              <a:t>So instead of needing new rules for subtraction, you just need to combine two earlier skills:</a:t>
            </a:r>
            <a:endParaRPr b="0" i="0" sz="1400" u="none" cap="none" strike="noStrike">
              <a:solidFill>
                <a:srgbClr val="000000"/>
              </a:solidFill>
              <a:latin typeface="Arial"/>
              <a:ea typeface="Arial"/>
              <a:cs typeface="Arial"/>
              <a:sym typeface="Arial"/>
            </a:endParaRPr>
          </a:p>
          <a:p>
            <a:pPr indent="-457200" lvl="1" marL="914400" marR="0" rtl="0" algn="l">
              <a:lnSpc>
                <a:spcPct val="90000"/>
              </a:lnSpc>
              <a:spcBef>
                <a:spcPts val="480"/>
              </a:spcBef>
              <a:spcAft>
                <a:spcPts val="0"/>
              </a:spcAft>
              <a:buClr>
                <a:srgbClr val="006666"/>
              </a:buClr>
              <a:buSzPts val="1680"/>
              <a:buFont typeface="Calibri"/>
              <a:buAutoNum type="arabicPeriod"/>
            </a:pPr>
            <a:r>
              <a:rPr b="0" i="0" lang="en-US" sz="2400" u="none" cap="none" strike="noStrike">
                <a:solidFill>
                  <a:srgbClr val="000000"/>
                </a:solidFill>
                <a:latin typeface="Times New Roman"/>
                <a:ea typeface="Times New Roman"/>
                <a:cs typeface="Times New Roman"/>
                <a:sym typeface="Times New Roman"/>
              </a:rPr>
              <a:t>Negate a number (by taking its 2’s-complement).</a:t>
            </a:r>
            <a:endParaRPr b="0" i="0" sz="1400" u="none" cap="none" strike="noStrike">
              <a:solidFill>
                <a:srgbClr val="000000"/>
              </a:solidFill>
              <a:latin typeface="Arial"/>
              <a:ea typeface="Arial"/>
              <a:cs typeface="Arial"/>
              <a:sym typeface="Arial"/>
            </a:endParaRPr>
          </a:p>
          <a:p>
            <a:pPr indent="-457200" lvl="1" marL="914400" marR="0" rtl="0" algn="l">
              <a:lnSpc>
                <a:spcPct val="90000"/>
              </a:lnSpc>
              <a:spcBef>
                <a:spcPts val="480"/>
              </a:spcBef>
              <a:spcAft>
                <a:spcPts val="0"/>
              </a:spcAft>
              <a:buClr>
                <a:srgbClr val="006666"/>
              </a:buClr>
              <a:buSzPts val="1680"/>
              <a:buFont typeface="Calibri"/>
              <a:buAutoNum type="arabicPeriod"/>
            </a:pPr>
            <a:r>
              <a:rPr b="0" i="0" lang="en-US" sz="2400" u="none" cap="none" strike="noStrike">
                <a:solidFill>
                  <a:srgbClr val="000000"/>
                </a:solidFill>
                <a:latin typeface="Times New Roman"/>
                <a:ea typeface="Times New Roman"/>
                <a:cs typeface="Times New Roman"/>
                <a:sym typeface="Times New Roman"/>
              </a:rPr>
              <a:t>Add binary numbers.</a:t>
            </a:r>
            <a:endParaRPr b="0" i="0" sz="1400" u="none" cap="none" strike="noStrike">
              <a:solidFill>
                <a:srgbClr val="000000"/>
              </a:solidFill>
              <a:latin typeface="Arial"/>
              <a:ea typeface="Arial"/>
              <a:cs typeface="Arial"/>
              <a:sym typeface="Arial"/>
            </a:endParaRPr>
          </a:p>
        </p:txBody>
      </p:sp>
      <p:sp>
        <p:nvSpPr>
          <p:cNvPr id="1005" name="Google Shape;1005;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006" name="Google Shape;1006;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012" name="Google Shape;1012;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13" name="Google Shape;1013;p82"/>
          <p:cNvSpPr/>
          <p:nvPr/>
        </p:nvSpPr>
        <p:spPr>
          <a:xfrm>
            <a:off x="1421522" y="256839"/>
            <a:ext cx="10395532" cy="62478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70C0"/>
                </a:solidFill>
                <a:latin typeface="Times New Roman"/>
                <a:ea typeface="Times New Roman"/>
                <a:cs typeface="Times New Roman"/>
                <a:sym typeface="Times New Roman"/>
              </a:rPr>
              <a:t>The steps to be followed in</a:t>
            </a:r>
            <a:r>
              <a:rPr b="0"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70C0"/>
                </a:solidFill>
                <a:latin typeface="Times New Roman"/>
                <a:ea typeface="Times New Roman"/>
                <a:cs typeface="Times New Roman"/>
                <a:sym typeface="Times New Roman"/>
              </a:rPr>
              <a:t>subtraction by 1’s complement</a:t>
            </a:r>
            <a:r>
              <a:rPr b="0"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70C0"/>
                </a:solidFill>
                <a:latin typeface="Times New Roman"/>
                <a:ea typeface="Times New Roman"/>
                <a:cs typeface="Times New Roman"/>
                <a:sym typeface="Times New Roman"/>
              </a:rPr>
              <a:t>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Times New Roman"/>
                <a:ea typeface="Times New Roman"/>
                <a:cs typeface="Times New Roman"/>
                <a:sym typeface="Times New Roman"/>
              </a:rPr>
              <a:t>i) To write down 1’s complement of the subtrahend.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Times New Roman"/>
                <a:ea typeface="Times New Roman"/>
                <a:cs typeface="Times New Roman"/>
                <a:sym typeface="Times New Roman"/>
              </a:rPr>
              <a:t>ii) To add this with the minuend.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Times New Roman"/>
                <a:ea typeface="Times New Roman"/>
                <a:cs typeface="Times New Roman"/>
                <a:sym typeface="Times New Roman"/>
              </a:rPr>
              <a:t>iii) If the result of addition has a carry over then it is dropped and an 1 is added in the last bit.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Times New Roman"/>
                <a:ea typeface="Times New Roman"/>
                <a:cs typeface="Times New Roman"/>
                <a:sym typeface="Times New Roman"/>
              </a:rPr>
              <a:t>iv) If there is no carry over, then 1’s complement of the result of addition is obtained to get the final result and it is negative.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Evaluate:(i) 110101 – 100101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Solution: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1’s complement of 100101 is 011010. Hence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                                     Minued -              1 1 0 1 0 1</a:t>
            </a:r>
            <a:br>
              <a:rPr b="1" i="0" lang="en-US" sz="2000" u="none" cap="none" strike="noStrike">
                <a:solidFill>
                  <a:schemeClr val="dk1"/>
                </a:solidFill>
                <a:latin typeface="Times New Roman"/>
                <a:ea typeface="Times New Roman"/>
                <a:cs typeface="Times New Roman"/>
                <a:sym typeface="Times New Roman"/>
              </a:rPr>
            </a:b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      1’s complement of subtrahend -    </a:t>
            </a:r>
            <a:r>
              <a:rPr b="1" i="0" lang="en-US" sz="2000" u="sng" cap="none" strike="noStrike">
                <a:solidFill>
                  <a:schemeClr val="dk1"/>
                </a:solidFill>
                <a:latin typeface="Times New Roman"/>
                <a:ea typeface="Times New Roman"/>
                <a:cs typeface="Times New Roman"/>
                <a:sym typeface="Times New Roman"/>
              </a:rPr>
              <a:t> 0 1 1 0 1 0</a:t>
            </a:r>
            <a:br>
              <a:rPr b="1" i="0" lang="en-US" sz="2000" u="none" cap="none" strike="noStrike">
                <a:solidFill>
                  <a:schemeClr val="dk1"/>
                </a:solidFill>
                <a:latin typeface="Times New Roman"/>
                <a:ea typeface="Times New Roman"/>
                <a:cs typeface="Times New Roman"/>
                <a:sym typeface="Times New Roman"/>
              </a:rPr>
            </a:b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                                Carry over -     1       0 0 1 1 1 1</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                                                                  </a:t>
            </a:r>
            <a:r>
              <a:rPr b="1" i="0" lang="en-US" sz="2000" u="sng" cap="none" strike="noStrike">
                <a:solidFill>
                  <a:schemeClr val="dk1"/>
                </a:solidFill>
                <a:latin typeface="Times New Roman"/>
                <a:ea typeface="Times New Roman"/>
                <a:cs typeface="Times New Roman"/>
                <a:sym typeface="Times New Roman"/>
              </a:rPr>
              <a:t>                1</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                                                                   0 1 0 0 0 0</a:t>
            </a:r>
            <a:endParaRPr b="1"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019" name="Google Shape;1019;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20" name="Google Shape;1020;p83"/>
          <p:cNvSpPr/>
          <p:nvPr/>
        </p:nvSpPr>
        <p:spPr>
          <a:xfrm>
            <a:off x="1597997" y="1100970"/>
            <a:ext cx="9602427"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M is Minuend and N is subtrahend. Then, subtraction (M – N) can be performed using twos complement method described as follows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1. Find 2’s complement of the subtrahend.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2. Add the Minuend and 2’s complement of the subtrahend.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3. If carry generated in step 2 then discard the carry, keep the result which will be answer for subtraction and the result will be positive.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4. If no carry is generated, in step 2 then find the 2’s complement of the result and the result will be negative</a:t>
            </a:r>
            <a:r>
              <a:rPr b="0" i="0" lang="en-US" sz="18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
        <p:nvSpPr>
          <p:cNvPr id="1021" name="Google Shape;1021;p83"/>
          <p:cNvSpPr txBox="1"/>
          <p:nvPr/>
        </p:nvSpPr>
        <p:spPr>
          <a:xfrm>
            <a:off x="1866506" y="357067"/>
            <a:ext cx="8495105" cy="53553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Binary Subtraction Rule using 2s Complement </a:t>
            </a:r>
            <a:endParaRPr b="0" i="0" sz="1400" u="none" cap="none" strike="noStrike">
              <a:solidFill>
                <a:srgbClr val="000000"/>
              </a:solidFill>
              <a:latin typeface="Arial"/>
              <a:ea typeface="Arial"/>
              <a:cs typeface="Arial"/>
              <a:sym typeface="Arial"/>
            </a:endParaRPr>
          </a:p>
        </p:txBody>
      </p:sp>
      <p:pic>
        <p:nvPicPr>
          <p:cNvPr id="1022" name="Google Shape;1022;p83"/>
          <p:cNvPicPr preferRelativeResize="0"/>
          <p:nvPr/>
        </p:nvPicPr>
        <p:blipFill rotWithShape="1">
          <a:blip r:embed="rId3">
            <a:alphaModFix/>
          </a:blip>
          <a:srcRect b="0" l="0" r="0" t="0"/>
          <a:stretch/>
        </p:blipFill>
        <p:spPr>
          <a:xfrm>
            <a:off x="921695" y="3876198"/>
            <a:ext cx="4590854" cy="2091190"/>
          </a:xfrm>
          <a:prstGeom prst="rect">
            <a:avLst/>
          </a:prstGeom>
          <a:noFill/>
          <a:ln>
            <a:noFill/>
          </a:ln>
        </p:spPr>
      </p:pic>
      <p:pic>
        <p:nvPicPr>
          <p:cNvPr id="1023" name="Google Shape;1023;p83"/>
          <p:cNvPicPr preferRelativeResize="0"/>
          <p:nvPr/>
        </p:nvPicPr>
        <p:blipFill rotWithShape="1">
          <a:blip r:embed="rId4">
            <a:alphaModFix/>
          </a:blip>
          <a:srcRect b="0" l="0" r="0" t="0"/>
          <a:stretch/>
        </p:blipFill>
        <p:spPr>
          <a:xfrm>
            <a:off x="6004874" y="3876198"/>
            <a:ext cx="5740923" cy="1977847"/>
          </a:xfrm>
          <a:prstGeom prst="rect">
            <a:avLst/>
          </a:prstGeom>
          <a:noFill/>
          <a:ln>
            <a:noFill/>
          </a:ln>
        </p:spPr>
      </p:pic>
      <p:sp>
        <p:nvSpPr>
          <p:cNvPr id="1024" name="Google Shape;1024;p83"/>
          <p:cNvSpPr txBox="1"/>
          <p:nvPr/>
        </p:nvSpPr>
        <p:spPr>
          <a:xfrm>
            <a:off x="6489864" y="5792415"/>
            <a:ext cx="390269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libri"/>
                <a:ea typeface="Calibri"/>
                <a:cs typeface="Calibri"/>
                <a:sym typeface="Calibri"/>
              </a:rPr>
              <a:t>- 00110001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4"/>
          <p:cNvSpPr txBox="1"/>
          <p:nvPr>
            <p:ph idx="4294967295" type="title"/>
          </p:nvPr>
        </p:nvSpPr>
        <p:spPr>
          <a:xfrm>
            <a:off x="2362200" y="238432"/>
            <a:ext cx="7772400" cy="85294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Overflow</a:t>
            </a:r>
            <a:endParaRPr/>
          </a:p>
        </p:txBody>
      </p:sp>
      <p:sp>
        <p:nvSpPr>
          <p:cNvPr id="1031" name="Google Shape;1031;p84"/>
          <p:cNvSpPr txBox="1"/>
          <p:nvPr/>
        </p:nvSpPr>
        <p:spPr>
          <a:xfrm>
            <a:off x="10134600" y="6400800"/>
            <a:ext cx="381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32" name="Google Shape;1032;p84"/>
          <p:cNvSpPr txBox="1"/>
          <p:nvPr/>
        </p:nvSpPr>
        <p:spPr>
          <a:xfrm>
            <a:off x="1225485" y="1371600"/>
            <a:ext cx="9924296" cy="198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200000"/>
              </a:lnSpc>
              <a:spcBef>
                <a:spcPts val="0"/>
              </a:spcBef>
              <a:spcAft>
                <a:spcPts val="0"/>
              </a:spcAft>
              <a:buClr>
                <a:srgbClr val="006666"/>
              </a:buClr>
              <a:buSzPts val="1960"/>
              <a:buFont typeface="Noto Sans"/>
              <a:buChar char="⚪"/>
            </a:pPr>
            <a:r>
              <a:rPr b="1" i="0" lang="en-US" sz="2800" u="none" cap="none" strike="noStrike">
                <a:solidFill>
                  <a:srgbClr val="000000"/>
                </a:solidFill>
                <a:latin typeface="Times New Roman"/>
                <a:ea typeface="Times New Roman"/>
                <a:cs typeface="Times New Roman"/>
                <a:sym typeface="Times New Roman"/>
              </a:rPr>
              <a:t>Overflow</a:t>
            </a:r>
            <a:r>
              <a:rPr b="0" i="0" lang="en-US" sz="2800" u="none" cap="none" strike="noStrike">
                <a:solidFill>
                  <a:srgbClr val="000000"/>
                </a:solidFill>
                <a:latin typeface="Times New Roman"/>
                <a:ea typeface="Times New Roman"/>
                <a:cs typeface="Times New Roman"/>
                <a:sym typeface="Times New Roman"/>
              </a:rPr>
              <a:t> is a problem that can arise in arithmetic circuits that perform two’s-complement addition and subtraction.</a:t>
            </a:r>
            <a:endParaRPr b="0" i="0" sz="1400" u="none" cap="none" strike="noStrike">
              <a:solidFill>
                <a:srgbClr val="000000"/>
              </a:solidFill>
              <a:latin typeface="Arial"/>
              <a:ea typeface="Arial"/>
              <a:cs typeface="Arial"/>
              <a:sym typeface="Arial"/>
            </a:endParaRPr>
          </a:p>
          <a:p>
            <a:pPr indent="-342900" lvl="0" marL="342900" marR="0" rtl="0" algn="l">
              <a:lnSpc>
                <a:spcPct val="200000"/>
              </a:lnSpc>
              <a:spcBef>
                <a:spcPts val="560"/>
              </a:spcBef>
              <a:spcAft>
                <a:spcPts val="0"/>
              </a:spcAft>
              <a:buClr>
                <a:srgbClr val="006666"/>
              </a:buClr>
              <a:buSzPts val="1960"/>
              <a:buFont typeface="Noto Sans"/>
              <a:buChar char="⚪"/>
            </a:pPr>
            <a:r>
              <a:rPr b="0" i="0" lang="en-US" sz="2800" u="none" cap="none" strike="noStrike">
                <a:solidFill>
                  <a:srgbClr val="000000"/>
                </a:solidFill>
                <a:latin typeface="Times New Roman"/>
                <a:ea typeface="Times New Roman"/>
                <a:cs typeface="Times New Roman"/>
                <a:sym typeface="Times New Roman"/>
              </a:rPr>
              <a:t>This occurs when the result falls outside the range of values that can be represented using the number of bits available.</a:t>
            </a:r>
            <a:endParaRPr b="0" i="0" sz="1400" u="none" cap="none" strike="noStrike">
              <a:solidFill>
                <a:srgbClr val="000000"/>
              </a:solidFill>
              <a:latin typeface="Arial"/>
              <a:ea typeface="Arial"/>
              <a:cs typeface="Arial"/>
              <a:sym typeface="Arial"/>
            </a:endParaRPr>
          </a:p>
          <a:p>
            <a:pPr indent="-218440" lvl="0" marL="342900" marR="0" rtl="0" algn="l">
              <a:lnSpc>
                <a:spcPct val="200000"/>
              </a:lnSpc>
              <a:spcBef>
                <a:spcPts val="560"/>
              </a:spcBef>
              <a:spcAft>
                <a:spcPts val="0"/>
              </a:spcAft>
              <a:buClr>
                <a:srgbClr val="006666"/>
              </a:buClr>
              <a:buSzPts val="1960"/>
              <a:buFont typeface="Noto Sans"/>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1033" name="Google Shape;1033;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034" name="Google Shape;1034;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85"/>
          <p:cNvSpPr txBox="1"/>
          <p:nvPr>
            <p:ph idx="4294967295" type="title"/>
          </p:nvPr>
        </p:nvSpPr>
        <p:spPr>
          <a:xfrm>
            <a:off x="2514600" y="152400"/>
            <a:ext cx="7772400"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Overflow: Example</a:t>
            </a:r>
            <a:endParaRPr/>
          </a:p>
        </p:txBody>
      </p:sp>
      <p:sp>
        <p:nvSpPr>
          <p:cNvPr id="1041" name="Google Shape;1041;p85"/>
          <p:cNvSpPr txBox="1"/>
          <p:nvPr/>
        </p:nvSpPr>
        <p:spPr>
          <a:xfrm>
            <a:off x="10134600" y="6400800"/>
            <a:ext cx="381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42" name="Google Shape;1042;p85"/>
          <p:cNvSpPr txBox="1"/>
          <p:nvPr/>
        </p:nvSpPr>
        <p:spPr>
          <a:xfrm>
            <a:off x="1651819" y="1676400"/>
            <a:ext cx="9566787" cy="2819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6666"/>
              </a:buClr>
              <a:buSzPts val="1960"/>
              <a:buFont typeface="Noto Sans"/>
              <a:buChar char="⚪"/>
            </a:pPr>
            <a:r>
              <a:rPr b="0" i="0" lang="en-US" sz="2800" u="none" cap="none" strike="noStrike">
                <a:solidFill>
                  <a:srgbClr val="000000"/>
                </a:solidFill>
                <a:latin typeface="Times New Roman"/>
                <a:ea typeface="Times New Roman"/>
                <a:cs typeface="Times New Roman"/>
                <a:sym typeface="Times New Roman"/>
              </a:rPr>
              <a:t>Suppose we’re using 8-bit two’s-complement notation and we try to add 120 + 15.  We know the result should be 135, but the maximum number we can represent in 8-bit two’s-complement notation is 127.</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560"/>
              </a:spcBef>
              <a:spcAft>
                <a:spcPts val="0"/>
              </a:spcAft>
              <a:buClr>
                <a:srgbClr val="006666"/>
              </a:buClr>
              <a:buSzPts val="1960"/>
              <a:buFont typeface="Noto Sans"/>
              <a:buChar char="⚪"/>
            </a:pPr>
            <a:r>
              <a:rPr b="0" i="0" lang="en-US" sz="2800" u="none" cap="none" strike="noStrike">
                <a:solidFill>
                  <a:srgbClr val="000000"/>
                </a:solidFill>
                <a:latin typeface="Times New Roman"/>
                <a:ea typeface="Times New Roman"/>
                <a:cs typeface="Times New Roman"/>
                <a:sym typeface="Times New Roman"/>
              </a:rPr>
              <a:t>In binary, it looks like this:</a:t>
            </a:r>
            <a:endParaRPr b="0" i="0" sz="1400" u="none" cap="none" strike="noStrike">
              <a:solidFill>
                <a:srgbClr val="000000"/>
              </a:solidFill>
              <a:latin typeface="Arial"/>
              <a:ea typeface="Arial"/>
              <a:cs typeface="Arial"/>
              <a:sym typeface="Arial"/>
            </a:endParaRPr>
          </a:p>
        </p:txBody>
      </p:sp>
      <p:sp>
        <p:nvSpPr>
          <p:cNvPr id="1043" name="Google Shape;1043;p85"/>
          <p:cNvSpPr txBox="1"/>
          <p:nvPr/>
        </p:nvSpPr>
        <p:spPr>
          <a:xfrm>
            <a:off x="2819400" y="4311651"/>
            <a:ext cx="2438400"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   0111 1000 </a:t>
            </a:r>
            <a:r>
              <a:rPr b="0" i="0" lang="en-US" sz="2000" u="none" cap="none" strike="noStrike">
                <a:solidFill>
                  <a:srgbClr val="008000"/>
                </a:solidFill>
                <a:latin typeface="Times New Roman"/>
                <a:ea typeface="Times New Roman"/>
                <a:cs typeface="Times New Roman"/>
                <a:sym typeface="Times New Roman"/>
              </a:rPr>
              <a:t>    120</a:t>
            </a:r>
            <a:r>
              <a:rPr b="0" i="0" lang="en-US" sz="20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+ 0000 1111   </a:t>
            </a:r>
            <a:r>
              <a:rPr b="0" i="0" lang="en-US" sz="2000" u="none" cap="none" strike="noStrike">
                <a:solidFill>
                  <a:srgbClr val="008000"/>
                </a:solidFill>
                <a:latin typeface="Times New Roman"/>
                <a:ea typeface="Times New Roman"/>
                <a:cs typeface="Times New Roman"/>
                <a:sym typeface="Times New Roman"/>
              </a:rPr>
              <a:t>+  15</a:t>
            </a:r>
            <a:endParaRPr b="0" i="0" sz="1400" u="none" cap="none" strike="noStrike">
              <a:solidFill>
                <a:srgbClr val="000000"/>
              </a:solidFill>
              <a:latin typeface="Arial"/>
              <a:ea typeface="Arial"/>
              <a:cs typeface="Arial"/>
              <a:sym typeface="Arial"/>
            </a:endParaRPr>
          </a:p>
        </p:txBody>
      </p:sp>
      <p:cxnSp>
        <p:nvCxnSpPr>
          <p:cNvPr id="1044" name="Google Shape;1044;p85"/>
          <p:cNvCxnSpPr/>
          <p:nvPr/>
        </p:nvCxnSpPr>
        <p:spPr>
          <a:xfrm>
            <a:off x="2895600" y="4997450"/>
            <a:ext cx="1828800" cy="0"/>
          </a:xfrm>
          <a:prstGeom prst="straightConnector1">
            <a:avLst/>
          </a:prstGeom>
          <a:noFill/>
          <a:ln cap="flat" cmpd="sng" w="9525">
            <a:solidFill>
              <a:schemeClr val="dk1"/>
            </a:solidFill>
            <a:prstDash val="solid"/>
            <a:round/>
            <a:headEnd len="sm" w="sm" type="none"/>
            <a:tailEnd len="sm" w="sm" type="none"/>
          </a:ln>
        </p:spPr>
      </p:cxnSp>
      <p:sp>
        <p:nvSpPr>
          <p:cNvPr id="1045" name="Google Shape;1045;p85"/>
          <p:cNvSpPr txBox="1"/>
          <p:nvPr/>
        </p:nvSpPr>
        <p:spPr>
          <a:xfrm>
            <a:off x="2819400" y="4997451"/>
            <a:ext cx="16002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   1000 0111</a:t>
            </a:r>
            <a:endParaRPr b="0" i="0" sz="1400" u="none" cap="none" strike="noStrike">
              <a:solidFill>
                <a:srgbClr val="000000"/>
              </a:solidFill>
              <a:latin typeface="Arial"/>
              <a:ea typeface="Arial"/>
              <a:cs typeface="Arial"/>
              <a:sym typeface="Arial"/>
            </a:endParaRPr>
          </a:p>
        </p:txBody>
      </p:sp>
      <p:sp>
        <p:nvSpPr>
          <p:cNvPr id="1046" name="Google Shape;1046;p85"/>
          <p:cNvSpPr txBox="1"/>
          <p:nvPr/>
        </p:nvSpPr>
        <p:spPr>
          <a:xfrm>
            <a:off x="3886200" y="4997450"/>
            <a:ext cx="2514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2000"/>
              <a:buFont typeface="Times New Roman"/>
              <a:buNone/>
            </a:pPr>
            <a:r>
              <a:rPr b="0" i="0" lang="en-US" sz="2000" u="none" cap="none" strike="noStrike">
                <a:solidFill>
                  <a:srgbClr val="008000"/>
                </a:solidFill>
                <a:latin typeface="Times New Roman"/>
                <a:ea typeface="Times New Roman"/>
                <a:cs typeface="Times New Roman"/>
                <a:sym typeface="Times New Roman"/>
              </a:rPr>
              <a:t>      -121 ?!?!  Wrong!</a:t>
            </a:r>
            <a:endParaRPr b="0" i="0" sz="1400" u="none" cap="none" strike="noStrike">
              <a:solidFill>
                <a:srgbClr val="000000"/>
              </a:solidFill>
              <a:latin typeface="Arial"/>
              <a:ea typeface="Arial"/>
              <a:cs typeface="Arial"/>
              <a:sym typeface="Arial"/>
            </a:endParaRPr>
          </a:p>
        </p:txBody>
      </p:sp>
      <p:sp>
        <p:nvSpPr>
          <p:cNvPr id="1047" name="Google Shape;1047;p85"/>
          <p:cNvSpPr txBox="1"/>
          <p:nvPr/>
        </p:nvSpPr>
        <p:spPr>
          <a:xfrm>
            <a:off x="4267201" y="5782270"/>
            <a:ext cx="565154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Verdana"/>
              <a:buNone/>
            </a:pPr>
            <a:r>
              <a:rPr b="0" i="0" lang="en-US" sz="1800" u="none" cap="none" strike="noStrike">
                <a:solidFill>
                  <a:srgbClr val="000000"/>
                </a:solidFill>
                <a:latin typeface="Verdana"/>
                <a:ea typeface="Verdana"/>
                <a:cs typeface="Verdana"/>
                <a:sym typeface="Verdana"/>
              </a:rPr>
              <a:t>It’s obvious from the sign bits that something </a:t>
            </a:r>
            <a:br>
              <a:rPr b="0" i="0" lang="en-US" sz="1800" u="none" cap="none" strike="noStrike">
                <a:solidFill>
                  <a:srgbClr val="000000"/>
                </a:solidFill>
                <a:latin typeface="Verdana"/>
                <a:ea typeface="Verdana"/>
                <a:cs typeface="Verdana"/>
                <a:sym typeface="Verdana"/>
              </a:rPr>
            </a:br>
            <a:r>
              <a:rPr b="0" i="0" lang="en-US" sz="1800" u="none" cap="none" strike="noStrike">
                <a:solidFill>
                  <a:srgbClr val="000000"/>
                </a:solidFill>
                <a:latin typeface="Verdana"/>
                <a:ea typeface="Verdana"/>
                <a:cs typeface="Verdana"/>
                <a:sym typeface="Verdana"/>
              </a:rPr>
              <a:t>went wrong here because we’re adding two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Verdana"/>
              <a:buNone/>
            </a:pPr>
            <a:r>
              <a:rPr b="0" i="0" lang="en-US" sz="1800" u="none" cap="none" strike="noStrike">
                <a:solidFill>
                  <a:srgbClr val="000000"/>
                </a:solidFill>
                <a:latin typeface="Verdana"/>
                <a:ea typeface="Verdana"/>
                <a:cs typeface="Verdana"/>
                <a:sym typeface="Verdana"/>
              </a:rPr>
              <a:t>positive numbers but we got a negative result.</a:t>
            </a:r>
            <a:endParaRPr b="0" i="0" sz="1400" u="none" cap="none" strike="noStrike">
              <a:solidFill>
                <a:srgbClr val="000000"/>
              </a:solidFill>
              <a:latin typeface="Arial"/>
              <a:ea typeface="Arial"/>
              <a:cs typeface="Arial"/>
              <a:sym typeface="Arial"/>
            </a:endParaRPr>
          </a:p>
        </p:txBody>
      </p:sp>
      <p:cxnSp>
        <p:nvCxnSpPr>
          <p:cNvPr id="1048" name="Google Shape;1048;p85"/>
          <p:cNvCxnSpPr>
            <a:stCxn id="1047" idx="1"/>
          </p:cNvCxnSpPr>
          <p:nvPr/>
        </p:nvCxnSpPr>
        <p:spPr>
          <a:xfrm rot="10800000">
            <a:off x="3200401" y="5394335"/>
            <a:ext cx="1066800" cy="849600"/>
          </a:xfrm>
          <a:prstGeom prst="straightConnector1">
            <a:avLst/>
          </a:prstGeom>
          <a:noFill/>
          <a:ln cap="flat" cmpd="sng" w="9525">
            <a:solidFill>
              <a:schemeClr val="accent1"/>
            </a:solidFill>
            <a:prstDash val="solid"/>
            <a:miter lim="800000"/>
            <a:headEnd len="sm" w="sm" type="none"/>
            <a:tailEnd len="med" w="med" type="triangle"/>
          </a:ln>
        </p:spPr>
      </p:cxnSp>
      <p:sp>
        <p:nvSpPr>
          <p:cNvPr id="1049" name="Google Shape;1049;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050" name="Google Shape;1050;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xEl>
                                              <p:pRg end="0" st="0"/>
                                            </p:txEl>
                                          </p:spTgt>
                                        </p:tgtEl>
                                        <p:attrNameLst>
                                          <p:attrName>style.visibility</p:attrName>
                                        </p:attrNameLst>
                                      </p:cBhvr>
                                      <p:to>
                                        <p:strVal val="visible"/>
                                      </p:to>
                                    </p:set>
                                    <p:animEffect filter="fade" transition="in">
                                      <p:cBhvr>
                                        <p:cTn dur="500"/>
                                        <p:tgtEl>
                                          <p:spTgt spid="1045">
                                            <p:txEl>
                                              <p:pRg end="0" st="0"/>
                                            </p:txEl>
                                          </p:spTgt>
                                        </p:tgtEl>
                                      </p:cBhvr>
                                    </p:animEffect>
                                  </p:childTnLst>
                                </p:cTn>
                              </p:par>
                              <p:par>
                                <p:cTn fill="hold" nodeType="withEffect" presetClass="entr" presetID="2" presetSubtype="4">
                                  <p:stCondLst>
                                    <p:cond delay="0"/>
                                  </p:stCondLst>
                                  <p:childTnLst>
                                    <p:set>
                                      <p:cBhvr>
                                        <p:cTn dur="1" fill="hold">
                                          <p:stCondLst>
                                            <p:cond delay="0"/>
                                          </p:stCondLst>
                                        </p:cTn>
                                        <p:tgtEl>
                                          <p:spTgt spid="1046"/>
                                        </p:tgtEl>
                                        <p:attrNameLst>
                                          <p:attrName>style.visibility</p:attrName>
                                        </p:attrNameLst>
                                      </p:cBhvr>
                                      <p:to>
                                        <p:strVal val="visible"/>
                                      </p:to>
                                    </p:set>
                                    <p:anim calcmode="lin" valueType="num">
                                      <p:cBhvr additive="base">
                                        <p:cTn dur="500"/>
                                        <p:tgtEl>
                                          <p:spTgt spid="1046"/>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86"/>
          <p:cNvSpPr txBox="1"/>
          <p:nvPr>
            <p:ph idx="4294967295" type="title"/>
          </p:nvPr>
        </p:nvSpPr>
        <p:spPr>
          <a:xfrm>
            <a:off x="2667000" y="105489"/>
            <a:ext cx="7772400"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Detecting Overflow</a:t>
            </a:r>
            <a:endParaRPr/>
          </a:p>
        </p:txBody>
      </p:sp>
      <p:sp>
        <p:nvSpPr>
          <p:cNvPr id="1057" name="Google Shape;1057;p86"/>
          <p:cNvSpPr txBox="1"/>
          <p:nvPr/>
        </p:nvSpPr>
        <p:spPr>
          <a:xfrm>
            <a:off x="10134600" y="6400800"/>
            <a:ext cx="381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8" name="Google Shape;1058;p86"/>
          <p:cNvSpPr txBox="1"/>
          <p:nvPr/>
        </p:nvSpPr>
        <p:spPr>
          <a:xfrm>
            <a:off x="1730477" y="1524000"/>
            <a:ext cx="8785123" cy="2819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6666"/>
              </a:buClr>
              <a:buSzPts val="1960"/>
              <a:buFont typeface="Noto Sans"/>
              <a:buChar char="⚪"/>
            </a:pPr>
            <a:r>
              <a:rPr b="0" i="0" lang="en-US" sz="2800" u="none" cap="none" strike="noStrike">
                <a:solidFill>
                  <a:srgbClr val="000000"/>
                </a:solidFill>
                <a:latin typeface="Times New Roman"/>
                <a:ea typeface="Times New Roman"/>
                <a:cs typeface="Times New Roman"/>
                <a:sym typeface="Times New Roman"/>
              </a:rPr>
              <a:t>There are a few ways to determine whether a 2’s-complement computation has resulted in an overflow.  </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560"/>
              </a:spcBef>
              <a:spcAft>
                <a:spcPts val="0"/>
              </a:spcAft>
              <a:buClr>
                <a:srgbClr val="006666"/>
              </a:buClr>
              <a:buSzPts val="1960"/>
              <a:buFont typeface="Noto Sans"/>
              <a:buChar char="⚪"/>
            </a:pPr>
            <a:r>
              <a:rPr b="0" i="0" lang="en-US" sz="2800" u="none" cap="none" strike="noStrike">
                <a:solidFill>
                  <a:srgbClr val="000000"/>
                </a:solidFill>
                <a:latin typeface="Times New Roman"/>
                <a:ea typeface="Times New Roman"/>
                <a:cs typeface="Times New Roman"/>
                <a:sym typeface="Times New Roman"/>
              </a:rPr>
              <a:t>Probably the most widely used is: </a:t>
            </a:r>
            <a:r>
              <a:rPr b="1" i="0" lang="en-US" sz="2800" u="none" cap="none" strike="noStrike">
                <a:solidFill>
                  <a:srgbClr val="000000"/>
                </a:solidFill>
                <a:latin typeface="Times New Roman"/>
                <a:ea typeface="Times New Roman"/>
                <a:cs typeface="Times New Roman"/>
                <a:sym typeface="Times New Roman"/>
              </a:rPr>
              <a:t>if there’s a carry into the sign bit but no carry out of the sign bit (or vice versa), then overflow has occurred </a:t>
            </a:r>
            <a:r>
              <a:rPr b="0" i="0" lang="en-US" sz="2800" u="none" cap="none" strike="noStrike">
                <a:solidFill>
                  <a:srgbClr val="000000"/>
                </a:solidFill>
                <a:latin typeface="Times New Roman"/>
                <a:ea typeface="Times New Roman"/>
                <a:cs typeface="Times New Roman"/>
                <a:sym typeface="Times New Roman"/>
              </a:rPr>
              <a:t>and the result cannot be trusted.</a:t>
            </a:r>
            <a:endParaRPr b="0" i="0" sz="1400" u="none" cap="none" strike="noStrike">
              <a:solidFill>
                <a:srgbClr val="000000"/>
              </a:solidFill>
              <a:latin typeface="Arial"/>
              <a:ea typeface="Arial"/>
              <a:cs typeface="Arial"/>
              <a:sym typeface="Arial"/>
            </a:endParaRPr>
          </a:p>
        </p:txBody>
      </p:sp>
      <p:sp>
        <p:nvSpPr>
          <p:cNvPr id="1059" name="Google Shape;1059;p86"/>
          <p:cNvSpPr txBox="1"/>
          <p:nvPr/>
        </p:nvSpPr>
        <p:spPr>
          <a:xfrm>
            <a:off x="3200400" y="4894422"/>
            <a:ext cx="2438400"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   0111 1000 </a:t>
            </a:r>
            <a:r>
              <a:rPr b="0" i="0" lang="en-US" sz="2000" u="none" cap="none" strike="noStrike">
                <a:solidFill>
                  <a:srgbClr val="008000"/>
                </a:solidFill>
                <a:latin typeface="Times New Roman"/>
                <a:ea typeface="Times New Roman"/>
                <a:cs typeface="Times New Roman"/>
                <a:sym typeface="Times New Roman"/>
              </a:rPr>
              <a:t>    120</a:t>
            </a:r>
            <a:r>
              <a:rPr b="0" i="0" lang="en-US" sz="20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+ 0000 1111   </a:t>
            </a:r>
            <a:r>
              <a:rPr b="0" i="0" lang="en-US" sz="2000" u="none" cap="none" strike="noStrike">
                <a:solidFill>
                  <a:srgbClr val="008000"/>
                </a:solidFill>
                <a:latin typeface="Times New Roman"/>
                <a:ea typeface="Times New Roman"/>
                <a:cs typeface="Times New Roman"/>
                <a:sym typeface="Times New Roman"/>
              </a:rPr>
              <a:t>+  15</a:t>
            </a:r>
            <a:endParaRPr b="0" i="0" sz="1400" u="none" cap="none" strike="noStrike">
              <a:solidFill>
                <a:srgbClr val="000000"/>
              </a:solidFill>
              <a:latin typeface="Arial"/>
              <a:ea typeface="Arial"/>
              <a:cs typeface="Arial"/>
              <a:sym typeface="Arial"/>
            </a:endParaRPr>
          </a:p>
        </p:txBody>
      </p:sp>
      <p:cxnSp>
        <p:nvCxnSpPr>
          <p:cNvPr id="1060" name="Google Shape;1060;p86"/>
          <p:cNvCxnSpPr/>
          <p:nvPr/>
        </p:nvCxnSpPr>
        <p:spPr>
          <a:xfrm>
            <a:off x="3276600" y="5580221"/>
            <a:ext cx="1828800" cy="0"/>
          </a:xfrm>
          <a:prstGeom prst="straightConnector1">
            <a:avLst/>
          </a:prstGeom>
          <a:noFill/>
          <a:ln cap="flat" cmpd="sng" w="9525">
            <a:solidFill>
              <a:schemeClr val="dk1"/>
            </a:solidFill>
            <a:prstDash val="solid"/>
            <a:round/>
            <a:headEnd len="sm" w="sm" type="none"/>
            <a:tailEnd len="sm" w="sm" type="none"/>
          </a:ln>
        </p:spPr>
      </p:cxnSp>
      <p:sp>
        <p:nvSpPr>
          <p:cNvPr id="1061" name="Google Shape;1061;p86"/>
          <p:cNvSpPr txBox="1"/>
          <p:nvPr/>
        </p:nvSpPr>
        <p:spPr>
          <a:xfrm>
            <a:off x="3200400" y="5580222"/>
            <a:ext cx="16002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   1000 0111</a:t>
            </a:r>
            <a:endParaRPr b="0" i="0" sz="1400" u="none" cap="none" strike="noStrike">
              <a:solidFill>
                <a:srgbClr val="000000"/>
              </a:solidFill>
              <a:latin typeface="Arial"/>
              <a:ea typeface="Arial"/>
              <a:cs typeface="Arial"/>
              <a:sym typeface="Arial"/>
            </a:endParaRPr>
          </a:p>
        </p:txBody>
      </p:sp>
      <p:sp>
        <p:nvSpPr>
          <p:cNvPr id="1062" name="Google Shape;1062;p86"/>
          <p:cNvSpPr txBox="1"/>
          <p:nvPr/>
        </p:nvSpPr>
        <p:spPr>
          <a:xfrm>
            <a:off x="4267200" y="5580221"/>
            <a:ext cx="2514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2000"/>
              <a:buFont typeface="Times New Roman"/>
              <a:buNone/>
            </a:pPr>
            <a:r>
              <a:rPr b="0" i="0" lang="en-US" sz="2000" u="none" cap="none" strike="noStrike">
                <a:solidFill>
                  <a:srgbClr val="008000"/>
                </a:solidFill>
                <a:latin typeface="Times New Roman"/>
                <a:ea typeface="Times New Roman"/>
                <a:cs typeface="Times New Roman"/>
                <a:sym typeface="Times New Roman"/>
              </a:rPr>
              <a:t>      -121 ?!?!  Wrong!</a:t>
            </a:r>
            <a:endParaRPr b="0" i="0" sz="1400" u="none" cap="none" strike="noStrike">
              <a:solidFill>
                <a:srgbClr val="000000"/>
              </a:solidFill>
              <a:latin typeface="Arial"/>
              <a:ea typeface="Arial"/>
              <a:cs typeface="Arial"/>
              <a:sym typeface="Arial"/>
            </a:endParaRPr>
          </a:p>
        </p:txBody>
      </p:sp>
      <p:sp>
        <p:nvSpPr>
          <p:cNvPr id="1063" name="Google Shape;1063;p86"/>
          <p:cNvSpPr txBox="1"/>
          <p:nvPr/>
        </p:nvSpPr>
        <p:spPr>
          <a:xfrm>
            <a:off x="4267200" y="6059270"/>
            <a:ext cx="618470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Verdana"/>
              <a:buNone/>
            </a:pPr>
            <a:r>
              <a:rPr b="0" i="0" lang="en-US" sz="1800" u="none" cap="none" strike="noStrike">
                <a:solidFill>
                  <a:srgbClr val="000000"/>
                </a:solidFill>
                <a:latin typeface="Verdana"/>
                <a:ea typeface="Verdana"/>
                <a:cs typeface="Verdana"/>
                <a:sym typeface="Verdana"/>
              </a:rPr>
              <a:t>In our previous example, note that there is a carry </a:t>
            </a:r>
            <a:br>
              <a:rPr b="0" i="0" lang="en-US" sz="1800" u="none" cap="none" strike="noStrike">
                <a:solidFill>
                  <a:srgbClr val="000000"/>
                </a:solidFill>
                <a:latin typeface="Verdana"/>
                <a:ea typeface="Verdana"/>
                <a:cs typeface="Verdana"/>
                <a:sym typeface="Verdana"/>
              </a:rPr>
            </a:br>
            <a:r>
              <a:rPr b="0" i="0" lang="en-US" sz="1800" u="none" cap="none" strike="noStrike">
                <a:solidFill>
                  <a:srgbClr val="000000"/>
                </a:solidFill>
                <a:latin typeface="Verdana"/>
                <a:ea typeface="Verdana"/>
                <a:cs typeface="Verdana"/>
                <a:sym typeface="Verdana"/>
              </a:rPr>
              <a:t>into the sign bit but no carry out of the sign bit.</a:t>
            </a:r>
            <a:endParaRPr b="0" i="0" sz="1400" u="none" cap="none" strike="noStrike">
              <a:solidFill>
                <a:srgbClr val="000000"/>
              </a:solidFill>
              <a:latin typeface="Arial"/>
              <a:ea typeface="Arial"/>
              <a:cs typeface="Arial"/>
              <a:sym typeface="Arial"/>
            </a:endParaRPr>
          </a:p>
        </p:txBody>
      </p:sp>
      <p:cxnSp>
        <p:nvCxnSpPr>
          <p:cNvPr id="1064" name="Google Shape;1064;p86"/>
          <p:cNvCxnSpPr/>
          <p:nvPr/>
        </p:nvCxnSpPr>
        <p:spPr>
          <a:xfrm rot="10800000">
            <a:off x="3690863" y="5977098"/>
            <a:ext cx="407007" cy="271303"/>
          </a:xfrm>
          <a:prstGeom prst="straightConnector1">
            <a:avLst/>
          </a:prstGeom>
          <a:noFill/>
          <a:ln cap="flat" cmpd="sng" w="9525">
            <a:solidFill>
              <a:schemeClr val="accent1"/>
            </a:solidFill>
            <a:prstDash val="solid"/>
            <a:miter lim="800000"/>
            <a:headEnd len="sm" w="sm" type="none"/>
            <a:tailEnd len="med" w="med" type="triangle"/>
          </a:ln>
        </p:spPr>
      </p:cxnSp>
      <p:sp>
        <p:nvSpPr>
          <p:cNvPr id="1065" name="Google Shape;1065;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066" name="Google Shape;1066;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87"/>
          <p:cNvSpPr txBox="1"/>
          <p:nvPr>
            <p:ph type="title"/>
          </p:nvPr>
        </p:nvSpPr>
        <p:spPr>
          <a:xfrm>
            <a:off x="838200" y="365125"/>
            <a:ext cx="10515600" cy="132556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lang="en-US"/>
              <a:t>Multiplication (binary)</a:t>
            </a:r>
            <a:endParaRPr/>
          </a:p>
        </p:txBody>
      </p:sp>
      <p:pic>
        <p:nvPicPr>
          <p:cNvPr id="1072" name="Google Shape;1072;p87"/>
          <p:cNvPicPr preferRelativeResize="0"/>
          <p:nvPr/>
        </p:nvPicPr>
        <p:blipFill rotWithShape="1">
          <a:blip r:embed="rId3">
            <a:alphaModFix/>
          </a:blip>
          <a:srcRect b="0" l="0" r="0" t="0"/>
          <a:stretch/>
        </p:blipFill>
        <p:spPr>
          <a:xfrm>
            <a:off x="4953000" y="1789114"/>
            <a:ext cx="2057400" cy="4040187"/>
          </a:xfrm>
          <a:prstGeom prst="rect">
            <a:avLst/>
          </a:prstGeom>
          <a:noFill/>
          <a:ln>
            <a:noFill/>
          </a:ln>
        </p:spPr>
      </p:pic>
      <p:sp>
        <p:nvSpPr>
          <p:cNvPr id="1073" name="Google Shape;1073;p87"/>
          <p:cNvSpPr/>
          <p:nvPr/>
        </p:nvSpPr>
        <p:spPr>
          <a:xfrm>
            <a:off x="6019800" y="1828800"/>
            <a:ext cx="990600" cy="457200"/>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entury Gothic"/>
              <a:ea typeface="Century Gothic"/>
              <a:cs typeface="Century Gothic"/>
              <a:sym typeface="Century Gothic"/>
            </a:endParaRPr>
          </a:p>
        </p:txBody>
      </p:sp>
      <p:sp>
        <p:nvSpPr>
          <p:cNvPr id="1074" name="Google Shape;1074;p87"/>
          <p:cNvSpPr/>
          <p:nvPr/>
        </p:nvSpPr>
        <p:spPr>
          <a:xfrm>
            <a:off x="6019800" y="3200400"/>
            <a:ext cx="990600" cy="457200"/>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entury Gothic"/>
              <a:ea typeface="Century Gothic"/>
              <a:cs typeface="Century Gothic"/>
              <a:sym typeface="Century Gothic"/>
            </a:endParaRPr>
          </a:p>
        </p:txBody>
      </p:sp>
      <p:sp>
        <p:nvSpPr>
          <p:cNvPr id="1075" name="Google Shape;1075;p87"/>
          <p:cNvSpPr/>
          <p:nvPr/>
        </p:nvSpPr>
        <p:spPr>
          <a:xfrm>
            <a:off x="5715000" y="3886200"/>
            <a:ext cx="990600" cy="457200"/>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entury Gothic"/>
              <a:ea typeface="Century Gothic"/>
              <a:cs typeface="Century Gothic"/>
              <a:sym typeface="Century Gothic"/>
            </a:endParaRPr>
          </a:p>
        </p:txBody>
      </p:sp>
      <p:sp>
        <p:nvSpPr>
          <p:cNvPr id="1076" name="Google Shape;1076;p87"/>
          <p:cNvSpPr/>
          <p:nvPr/>
        </p:nvSpPr>
        <p:spPr>
          <a:xfrm>
            <a:off x="5257800" y="4572000"/>
            <a:ext cx="990600" cy="457200"/>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entury Gothic"/>
              <a:ea typeface="Century Gothic"/>
              <a:cs typeface="Century Gothic"/>
              <a:sym typeface="Century Gothic"/>
            </a:endParaRPr>
          </a:p>
        </p:txBody>
      </p:sp>
      <p:sp>
        <p:nvSpPr>
          <p:cNvPr id="1077" name="Google Shape;1077;p87"/>
          <p:cNvSpPr txBox="1"/>
          <p:nvPr/>
        </p:nvSpPr>
        <p:spPr>
          <a:xfrm>
            <a:off x="1828800" y="2057400"/>
            <a:ext cx="2971800" cy="19383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It’s interesting to note that binary multiplication is a sequence of shifts and adds of the first term (depending on the bits in the second term.</a:t>
            </a:r>
            <a:endParaRPr b="0" i="0" sz="1400" u="none" cap="none" strike="noStrike">
              <a:solidFill>
                <a:srgbClr val="000000"/>
              </a:solidFill>
              <a:latin typeface="Arial"/>
              <a:ea typeface="Arial"/>
              <a:cs typeface="Arial"/>
              <a:sym typeface="Arial"/>
            </a:endParaRPr>
          </a:p>
        </p:txBody>
      </p:sp>
      <p:sp>
        <p:nvSpPr>
          <p:cNvPr id="1078" name="Google Shape;1078;p87"/>
          <p:cNvSpPr txBox="1"/>
          <p:nvPr/>
        </p:nvSpPr>
        <p:spPr>
          <a:xfrm>
            <a:off x="7543800" y="3857626"/>
            <a:ext cx="2971800"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1101</a:t>
            </a:r>
            <a:r>
              <a:rPr b="0" i="0" lang="en-US" sz="2000" u="none" cap="none" strike="noStrike">
                <a:solidFill>
                  <a:srgbClr val="000000"/>
                </a:solidFill>
                <a:latin typeface="Arial"/>
                <a:ea typeface="Arial"/>
                <a:cs typeface="Arial"/>
                <a:sym typeface="Arial"/>
              </a:rPr>
              <a:t>00 is missing here because the corresponding bit in the second terms is 0.</a:t>
            </a:r>
            <a:endParaRPr b="0" i="0" sz="1400" u="none" cap="none" strike="noStrike">
              <a:solidFill>
                <a:srgbClr val="000000"/>
              </a:solidFill>
              <a:latin typeface="Arial"/>
              <a:ea typeface="Arial"/>
              <a:cs typeface="Arial"/>
              <a:sym typeface="Arial"/>
            </a:endParaRPr>
          </a:p>
        </p:txBody>
      </p:sp>
      <p:cxnSp>
        <p:nvCxnSpPr>
          <p:cNvPr id="1079" name="Google Shape;1079;p87"/>
          <p:cNvCxnSpPr/>
          <p:nvPr/>
        </p:nvCxnSpPr>
        <p:spPr>
          <a:xfrm rot="10800000">
            <a:off x="6324600" y="4495800"/>
            <a:ext cx="1219200" cy="76200"/>
          </a:xfrm>
          <a:prstGeom prst="straightConnector1">
            <a:avLst/>
          </a:prstGeom>
          <a:noFill/>
          <a:ln cap="flat" cmpd="sng" w="9525">
            <a:solidFill>
              <a:schemeClr val="accent1"/>
            </a:solidFill>
            <a:prstDash val="solid"/>
            <a:miter lim="800000"/>
            <a:headEnd len="sm" w="sm" type="none"/>
            <a:tailEnd len="med" w="med" type="stealth"/>
          </a:ln>
        </p:spPr>
      </p:cxnSp>
      <p:cxnSp>
        <p:nvCxnSpPr>
          <p:cNvPr id="1080" name="Google Shape;1080;p87"/>
          <p:cNvCxnSpPr>
            <a:stCxn id="1078" idx="1"/>
          </p:cNvCxnSpPr>
          <p:nvPr/>
        </p:nvCxnSpPr>
        <p:spPr>
          <a:xfrm rot="10800000">
            <a:off x="6477000" y="2971914"/>
            <a:ext cx="1066800" cy="1547700"/>
          </a:xfrm>
          <a:prstGeom prst="straightConnector1">
            <a:avLst/>
          </a:prstGeom>
          <a:noFill/>
          <a:ln cap="flat" cmpd="sng" w="9525">
            <a:solidFill>
              <a:schemeClr val="accent1"/>
            </a:solidFill>
            <a:prstDash val="solid"/>
            <a:miter lim="800000"/>
            <a:headEnd len="sm" w="sm" type="none"/>
            <a:tailEnd len="med" w="med" type="stealth"/>
          </a:ln>
        </p:spPr>
      </p:cxnSp>
      <p:sp>
        <p:nvSpPr>
          <p:cNvPr id="1081" name="Google Shape;1081;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082" name="Google Shape;1082;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88"/>
          <p:cNvSpPr txBox="1"/>
          <p:nvPr>
            <p:ph type="title"/>
          </p:nvPr>
        </p:nvSpPr>
        <p:spPr>
          <a:xfrm>
            <a:off x="1339703" y="255181"/>
            <a:ext cx="10568762" cy="123825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Boolean Logic Gates (Building Blocks for Digital Circuits )</a:t>
            </a:r>
            <a:br>
              <a:rPr lang="en-US" sz="3200" u="sng">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(Because Switches are Hard to Work With)</a:t>
            </a:r>
            <a:endParaRPr/>
          </a:p>
        </p:txBody>
      </p:sp>
      <p:sp>
        <p:nvSpPr>
          <p:cNvPr id="1089" name="Google Shape;1089;p88"/>
          <p:cNvSpPr txBox="1"/>
          <p:nvPr>
            <p:ph idx="1" type="body"/>
          </p:nvPr>
        </p:nvSpPr>
        <p:spPr>
          <a:xfrm>
            <a:off x="675033" y="5262232"/>
            <a:ext cx="11223523" cy="87384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fontScale="92500"/>
          </a:bodyPr>
          <a:lstStyle/>
          <a:p>
            <a:pPr indent="-122872" lvl="0" marL="228600" rtl="0" algn="l">
              <a:lnSpc>
                <a:spcPct val="90000"/>
              </a:lnSpc>
              <a:spcBef>
                <a:spcPts val="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rPr lang="en-US" sz="2400">
                <a:solidFill>
                  <a:schemeClr val="dk1"/>
                </a:solidFill>
                <a:latin typeface="Times New Roman"/>
                <a:ea typeface="Times New Roman"/>
                <a:cs typeface="Times New Roman"/>
                <a:sym typeface="Times New Roman"/>
              </a:rPr>
              <a:t>“Logic gates” are better digital circuit building blocks than switches (transistors), </a:t>
            </a:r>
            <a:r>
              <a:rPr lang="en-US" sz="2100">
                <a:solidFill>
                  <a:schemeClr val="dk1"/>
                </a:solidFill>
              </a:rPr>
              <a:t>Why?...</a:t>
            </a:r>
            <a:endParaRPr/>
          </a:p>
        </p:txBody>
      </p:sp>
      <p:grpSp>
        <p:nvGrpSpPr>
          <p:cNvPr id="1090" name="Google Shape;1090;p88"/>
          <p:cNvGrpSpPr/>
          <p:nvPr/>
        </p:nvGrpSpPr>
        <p:grpSpPr>
          <a:xfrm>
            <a:off x="1594884" y="1669021"/>
            <a:ext cx="9383823" cy="3448180"/>
            <a:chOff x="1352550" y="1485900"/>
            <a:chExt cx="7315200" cy="3698875"/>
          </a:xfrm>
        </p:grpSpPr>
        <p:pic>
          <p:nvPicPr>
            <p:cNvPr id="1091" name="Google Shape;1091;p88"/>
            <p:cNvPicPr preferRelativeResize="0"/>
            <p:nvPr/>
          </p:nvPicPr>
          <p:blipFill rotWithShape="1">
            <a:blip r:embed="rId3">
              <a:alphaModFix/>
            </a:blip>
            <a:srcRect b="0" l="0" r="0" t="0"/>
            <a:stretch/>
          </p:blipFill>
          <p:spPr>
            <a:xfrm>
              <a:off x="1352550" y="1485900"/>
              <a:ext cx="7315200" cy="3698875"/>
            </a:xfrm>
            <a:prstGeom prst="rect">
              <a:avLst/>
            </a:prstGeom>
            <a:noFill/>
            <a:ln>
              <a:noFill/>
            </a:ln>
          </p:spPr>
        </p:pic>
        <p:sp>
          <p:nvSpPr>
            <p:cNvPr id="1092" name="Google Shape;1092;p88"/>
            <p:cNvSpPr/>
            <p:nvPr/>
          </p:nvSpPr>
          <p:spPr>
            <a:xfrm>
              <a:off x="6248400" y="2057400"/>
              <a:ext cx="1524000" cy="838200"/>
            </a:xfrm>
            <a:prstGeom prst="ellipse">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3" name="Google Shape;1093;p88"/>
            <p:cNvSpPr/>
            <p:nvPr/>
          </p:nvSpPr>
          <p:spPr>
            <a:xfrm>
              <a:off x="5791200" y="4038600"/>
              <a:ext cx="2362200" cy="990600"/>
            </a:xfrm>
            <a:prstGeom prst="ellipse">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94" name="Google Shape;1094;p88"/>
          <p:cNvSpPr txBox="1"/>
          <p:nvPr>
            <p:ph idx="10" type="dt"/>
          </p:nvPr>
        </p:nvSpPr>
        <p:spPr>
          <a:xfrm>
            <a:off x="7207011" y="6041364"/>
            <a:ext cx="912176"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095" name="Google Shape;1095;p88"/>
          <p:cNvSpPr txBox="1"/>
          <p:nvPr>
            <p:ph idx="12" type="sldNum"/>
          </p:nvPr>
        </p:nvSpPr>
        <p:spPr>
          <a:xfrm>
            <a:off x="8592902" y="6041364"/>
            <a:ext cx="6835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96" name="Google Shape;1096;p88"/>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89"/>
          <p:cNvSpPr txBox="1"/>
          <p:nvPr>
            <p:ph type="title"/>
          </p:nvPr>
        </p:nvSpPr>
        <p:spPr>
          <a:xfrm>
            <a:off x="2031609" y="231922"/>
            <a:ext cx="8229600" cy="634841"/>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79011"/>
              <a:buFont typeface="Times New Roman"/>
              <a:buNone/>
            </a:pPr>
            <a:r>
              <a:rPr lang="en-US"/>
              <a:t> </a:t>
            </a:r>
            <a:br>
              <a:rPr lang="en-US"/>
            </a:br>
            <a:r>
              <a:rPr b="1" lang="en-US" sz="3600"/>
              <a:t>Logic and Boolean algebra</a:t>
            </a:r>
            <a:br>
              <a:rPr lang="en-US" sz="3600"/>
            </a:br>
            <a:endParaRPr sz="3600"/>
          </a:p>
        </p:txBody>
      </p:sp>
      <p:sp>
        <p:nvSpPr>
          <p:cNvPr id="1102" name="Google Shape;1102;p89"/>
          <p:cNvSpPr txBox="1"/>
          <p:nvPr>
            <p:ph idx="1" type="body"/>
          </p:nvPr>
        </p:nvSpPr>
        <p:spPr>
          <a:xfrm>
            <a:off x="1047135" y="1147791"/>
            <a:ext cx="10232922" cy="508558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a:t>
            </a:r>
            <a:endParaRPr/>
          </a:p>
        </p:txBody>
      </p:sp>
      <p:pic>
        <p:nvPicPr>
          <p:cNvPr id="1103" name="Google Shape;1103;p89"/>
          <p:cNvPicPr preferRelativeResize="0"/>
          <p:nvPr/>
        </p:nvPicPr>
        <p:blipFill rotWithShape="1">
          <a:blip r:embed="rId3">
            <a:alphaModFix/>
          </a:blip>
          <a:srcRect b="0" l="0" r="0" t="0"/>
          <a:stretch/>
        </p:blipFill>
        <p:spPr>
          <a:xfrm>
            <a:off x="1173707" y="1313598"/>
            <a:ext cx="9457899" cy="4526763"/>
          </a:xfrm>
          <a:prstGeom prst="rect">
            <a:avLst/>
          </a:prstGeom>
          <a:noFill/>
          <a:ln>
            <a:noFill/>
          </a:ln>
        </p:spPr>
      </p:pic>
      <p:sp>
        <p:nvSpPr>
          <p:cNvPr id="1104" name="Google Shape;1104;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105" name="Google Shape;1105;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06" name="Google Shape;1106;p89"/>
          <p:cNvPicPr preferRelativeResize="0"/>
          <p:nvPr/>
        </p:nvPicPr>
        <p:blipFill rotWithShape="1">
          <a:blip r:embed="rId4">
            <a:alphaModFix/>
          </a:blip>
          <a:srcRect b="0" l="0" r="0" t="0"/>
          <a:stretch/>
        </p:blipFill>
        <p:spPr>
          <a:xfrm>
            <a:off x="2" y="2"/>
            <a:ext cx="1061882" cy="10986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txBox="1"/>
          <p:nvPr>
            <p:ph type="title"/>
          </p:nvPr>
        </p:nvSpPr>
        <p:spPr>
          <a:xfrm>
            <a:off x="1015620" y="174057"/>
            <a:ext cx="9820701" cy="61751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Module 1 Computer Arithmetic</a:t>
            </a:r>
            <a:endParaRPr sz="3200">
              <a:latin typeface="Times New Roman"/>
              <a:ea typeface="Times New Roman"/>
              <a:cs typeface="Times New Roman"/>
              <a:sym typeface="Times New Roman"/>
            </a:endParaRPr>
          </a:p>
        </p:txBody>
      </p:sp>
      <p:sp>
        <p:nvSpPr>
          <p:cNvPr id="173" name="Google Shape;173;p9"/>
          <p:cNvSpPr txBox="1"/>
          <p:nvPr>
            <p:ph idx="1" type="body"/>
          </p:nvPr>
        </p:nvSpPr>
        <p:spPr>
          <a:xfrm>
            <a:off x="668594" y="1238865"/>
            <a:ext cx="10943304" cy="54826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400"/>
              <a:buChar char="•"/>
            </a:pPr>
            <a:r>
              <a:rPr lang="en-US">
                <a:latin typeface="Times New Roman"/>
                <a:ea typeface="Times New Roman"/>
                <a:cs typeface="Times New Roman"/>
                <a:sym typeface="Times New Roman"/>
              </a:rPr>
              <a:t>Introduction to digital logic families, </a:t>
            </a:r>
            <a:endParaRPr>
              <a:latin typeface="Times New Roman"/>
              <a:ea typeface="Times New Roman"/>
              <a:cs typeface="Times New Roman"/>
              <a:sym typeface="Times New Roman"/>
            </a:endParaRPr>
          </a:p>
          <a:p>
            <a:pPr indent="-228600" lvl="0" marL="228600" rtl="0" algn="l">
              <a:lnSpc>
                <a:spcPct val="150000"/>
              </a:lnSpc>
              <a:spcBef>
                <a:spcPts val="1000"/>
              </a:spcBef>
              <a:spcAft>
                <a:spcPts val="0"/>
              </a:spcAft>
              <a:buClr>
                <a:schemeClr val="dk1"/>
              </a:buClr>
              <a:buSzPts val="2400"/>
              <a:buChar char="•"/>
            </a:pPr>
            <a:r>
              <a:rPr lang="en-US">
                <a:latin typeface="Times New Roman"/>
                <a:ea typeface="Times New Roman"/>
                <a:cs typeface="Times New Roman"/>
                <a:sym typeface="Times New Roman"/>
              </a:rPr>
              <a:t>Introduction to Number System and Codes, </a:t>
            </a:r>
            <a:endParaRPr>
              <a:latin typeface="Times New Roman"/>
              <a:ea typeface="Times New Roman"/>
              <a:cs typeface="Times New Roman"/>
              <a:sym typeface="Times New Roman"/>
            </a:endParaRPr>
          </a:p>
          <a:p>
            <a:pPr indent="-228600" lvl="0" marL="228600" rtl="0" algn="l">
              <a:lnSpc>
                <a:spcPct val="150000"/>
              </a:lnSpc>
              <a:spcBef>
                <a:spcPts val="1000"/>
              </a:spcBef>
              <a:spcAft>
                <a:spcPts val="0"/>
              </a:spcAft>
              <a:buClr>
                <a:schemeClr val="dk1"/>
              </a:buClr>
              <a:buSzPts val="2400"/>
              <a:buChar char="•"/>
            </a:pPr>
            <a:r>
              <a:rPr lang="en-US">
                <a:latin typeface="Times New Roman"/>
                <a:ea typeface="Times New Roman"/>
                <a:cs typeface="Times New Roman"/>
                <a:sym typeface="Times New Roman"/>
              </a:rPr>
              <a:t>Sign Magnitude representation, 1’s and 2’s complement, </a:t>
            </a:r>
            <a:endParaRPr>
              <a:latin typeface="Times New Roman"/>
              <a:ea typeface="Times New Roman"/>
              <a:cs typeface="Times New Roman"/>
              <a:sym typeface="Times New Roman"/>
            </a:endParaRPr>
          </a:p>
          <a:p>
            <a:pPr indent="-228600" lvl="0" marL="228600" rtl="0" algn="l">
              <a:lnSpc>
                <a:spcPct val="150000"/>
              </a:lnSpc>
              <a:spcBef>
                <a:spcPts val="1000"/>
              </a:spcBef>
              <a:spcAft>
                <a:spcPts val="0"/>
              </a:spcAft>
              <a:buClr>
                <a:schemeClr val="dk1"/>
              </a:buClr>
              <a:buSzPts val="2400"/>
              <a:buChar char="•"/>
            </a:pPr>
            <a:r>
              <a:rPr lang="en-US">
                <a:latin typeface="Times New Roman"/>
                <a:ea typeface="Times New Roman"/>
                <a:cs typeface="Times New Roman"/>
                <a:sym typeface="Times New Roman"/>
              </a:rPr>
              <a:t>Binary Arithmetic: Addition, Subtraction of signed numbers, multiplication of positive numbers, Integer Arithmetic, </a:t>
            </a:r>
            <a:endParaRPr>
              <a:latin typeface="Times New Roman"/>
              <a:ea typeface="Times New Roman"/>
              <a:cs typeface="Times New Roman"/>
              <a:sym typeface="Times New Roman"/>
            </a:endParaRPr>
          </a:p>
          <a:p>
            <a:pPr indent="-228600" lvl="0" marL="228600" rtl="0" algn="l">
              <a:lnSpc>
                <a:spcPct val="150000"/>
              </a:lnSpc>
              <a:spcBef>
                <a:spcPts val="1000"/>
              </a:spcBef>
              <a:spcAft>
                <a:spcPts val="0"/>
              </a:spcAft>
              <a:buClr>
                <a:schemeClr val="dk1"/>
              </a:buClr>
              <a:buSzPts val="2400"/>
              <a:buChar char="•"/>
            </a:pPr>
            <a:r>
              <a:rPr lang="en-US">
                <a:latin typeface="Times New Roman"/>
                <a:ea typeface="Times New Roman"/>
                <a:cs typeface="Times New Roman"/>
                <a:sym typeface="Times New Roman"/>
              </a:rPr>
              <a:t>Floating point representation and operations – IEEE standard, Boolean Algebra, Logic Gates, Minimization of logic functions using K map (SOP and POS)</a:t>
            </a:r>
            <a:endParaRPr/>
          </a:p>
          <a:p>
            <a:pPr indent="-76200" lvl="0" marL="228600" rtl="0" algn="l">
              <a:lnSpc>
                <a:spcPct val="150000"/>
              </a:lnSpc>
              <a:spcBef>
                <a:spcPts val="1000"/>
              </a:spcBef>
              <a:spcAft>
                <a:spcPts val="0"/>
              </a:spcAft>
              <a:buClr>
                <a:schemeClr val="dk1"/>
              </a:buClr>
              <a:buSzPts val="2400"/>
              <a:buNone/>
            </a:pPr>
            <a:r>
              <a:t/>
            </a:r>
            <a:endParaRPr/>
          </a:p>
        </p:txBody>
      </p:sp>
      <p:sp>
        <p:nvSpPr>
          <p:cNvPr id="174" name="Google Shape;17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5" name="Google Shape;175;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90"/>
          <p:cNvSpPr txBox="1"/>
          <p:nvPr>
            <p:ph type="title"/>
          </p:nvPr>
        </p:nvSpPr>
        <p:spPr>
          <a:xfrm>
            <a:off x="2057400" y="-40481"/>
            <a:ext cx="80010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Boolean Algebra Postulates/Rules</a:t>
            </a:r>
            <a:endParaRPr/>
          </a:p>
        </p:txBody>
      </p:sp>
      <p:sp>
        <p:nvSpPr>
          <p:cNvPr id="1112" name="Google Shape;1112;p90"/>
          <p:cNvSpPr txBox="1"/>
          <p:nvPr>
            <p:ph idx="1" type="body"/>
          </p:nvPr>
        </p:nvSpPr>
        <p:spPr>
          <a:xfrm>
            <a:off x="1866900" y="1466850"/>
            <a:ext cx="8382000" cy="1371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Postulates of a mathematical / binary system: </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Minimal set of basic definitions from which all other information can be derived</a:t>
            </a:r>
            <a:endParaRPr/>
          </a:p>
        </p:txBody>
      </p:sp>
      <p:pic>
        <p:nvPicPr>
          <p:cNvPr id="1113" name="Google Shape;1113;p90"/>
          <p:cNvPicPr preferRelativeResize="0"/>
          <p:nvPr/>
        </p:nvPicPr>
        <p:blipFill rotWithShape="1">
          <a:blip r:embed="rId3">
            <a:alphaModFix/>
          </a:blip>
          <a:srcRect b="0" l="0" r="0" t="0"/>
          <a:stretch/>
        </p:blipFill>
        <p:spPr>
          <a:xfrm>
            <a:off x="6427788" y="3006726"/>
            <a:ext cx="2971800" cy="1719263"/>
          </a:xfrm>
          <a:prstGeom prst="rect">
            <a:avLst/>
          </a:prstGeom>
          <a:noFill/>
          <a:ln>
            <a:noFill/>
          </a:ln>
        </p:spPr>
      </p:pic>
      <p:pic>
        <p:nvPicPr>
          <p:cNvPr id="1114" name="Google Shape;1114;p90"/>
          <p:cNvPicPr preferRelativeResize="0"/>
          <p:nvPr/>
        </p:nvPicPr>
        <p:blipFill rotWithShape="1">
          <a:blip r:embed="rId4">
            <a:alphaModFix/>
          </a:blip>
          <a:srcRect b="0" l="0" r="0" t="0"/>
          <a:stretch/>
        </p:blipFill>
        <p:spPr>
          <a:xfrm>
            <a:off x="2343150" y="3014663"/>
            <a:ext cx="2819400" cy="1658938"/>
          </a:xfrm>
          <a:prstGeom prst="rect">
            <a:avLst/>
          </a:prstGeom>
          <a:noFill/>
          <a:ln>
            <a:noFill/>
          </a:ln>
        </p:spPr>
      </p:pic>
      <p:sp>
        <p:nvSpPr>
          <p:cNvPr id="1115" name="Google Shape;1115;p90"/>
          <p:cNvSpPr/>
          <p:nvPr/>
        </p:nvSpPr>
        <p:spPr>
          <a:xfrm>
            <a:off x="2312988" y="3014663"/>
            <a:ext cx="7315200" cy="304800"/>
          </a:xfrm>
          <a:prstGeom prst="rect">
            <a:avLst/>
          </a:prstGeom>
          <a:noFill/>
          <a:ln cap="flat" cmpd="sng" w="25400">
            <a:solidFill>
              <a:srgbClr val="FF99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pic>
        <p:nvPicPr>
          <p:cNvPr id="1116" name="Google Shape;1116;p90"/>
          <p:cNvPicPr preferRelativeResize="0"/>
          <p:nvPr/>
        </p:nvPicPr>
        <p:blipFill rotWithShape="1">
          <a:blip r:embed="rId5">
            <a:alphaModFix/>
          </a:blip>
          <a:srcRect b="0" l="0" r="0" t="0"/>
          <a:stretch/>
        </p:blipFill>
        <p:spPr>
          <a:xfrm>
            <a:off x="9664700" y="2943225"/>
            <a:ext cx="171450" cy="152400"/>
          </a:xfrm>
          <a:prstGeom prst="rect">
            <a:avLst/>
          </a:prstGeom>
          <a:noFill/>
          <a:ln>
            <a:noFill/>
          </a:ln>
        </p:spPr>
      </p:pic>
      <p:pic>
        <p:nvPicPr>
          <p:cNvPr id="1117" name="Google Shape;1117;p90"/>
          <p:cNvPicPr preferRelativeResize="0"/>
          <p:nvPr/>
        </p:nvPicPr>
        <p:blipFill rotWithShape="1">
          <a:blip r:embed="rId6">
            <a:alphaModFix/>
          </a:blip>
          <a:srcRect b="0" l="0" r="0" t="0"/>
          <a:stretch/>
        </p:blipFill>
        <p:spPr>
          <a:xfrm>
            <a:off x="9756775" y="2900364"/>
            <a:ext cx="128588" cy="123825"/>
          </a:xfrm>
          <a:prstGeom prst="rect">
            <a:avLst/>
          </a:prstGeom>
          <a:noFill/>
          <a:ln>
            <a:noFill/>
          </a:ln>
        </p:spPr>
      </p:pic>
      <p:pic>
        <p:nvPicPr>
          <p:cNvPr id="1118" name="Google Shape;1118;p90"/>
          <p:cNvPicPr preferRelativeResize="0"/>
          <p:nvPr/>
        </p:nvPicPr>
        <p:blipFill rotWithShape="1">
          <a:blip r:embed="rId7">
            <a:alphaModFix/>
          </a:blip>
          <a:srcRect b="0" l="0" r="0" t="0"/>
          <a:stretch/>
        </p:blipFill>
        <p:spPr>
          <a:xfrm>
            <a:off x="9956801" y="2786064"/>
            <a:ext cx="423863" cy="185737"/>
          </a:xfrm>
          <a:prstGeom prst="rect">
            <a:avLst/>
          </a:prstGeom>
          <a:noFill/>
          <a:ln>
            <a:noFill/>
          </a:ln>
        </p:spPr>
      </p:pic>
      <p:sp>
        <p:nvSpPr>
          <p:cNvPr id="1119" name="Google Shape;1119;p90"/>
          <p:cNvSpPr/>
          <p:nvPr/>
        </p:nvSpPr>
        <p:spPr>
          <a:xfrm>
            <a:off x="2312988" y="3395663"/>
            <a:ext cx="2286000" cy="1219200"/>
          </a:xfrm>
          <a:prstGeom prst="rect">
            <a:avLst/>
          </a:prstGeom>
          <a:noFill/>
          <a:ln cap="flat" cmpd="sng" w="25400">
            <a:solidFill>
              <a:srgbClr val="99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sp>
        <p:nvSpPr>
          <p:cNvPr id="1120" name="Google Shape;1120;p90"/>
          <p:cNvSpPr/>
          <p:nvPr/>
        </p:nvSpPr>
        <p:spPr>
          <a:xfrm>
            <a:off x="6275388" y="3395663"/>
            <a:ext cx="2667000" cy="1295400"/>
          </a:xfrm>
          <a:prstGeom prst="rect">
            <a:avLst/>
          </a:prstGeom>
          <a:noFill/>
          <a:ln cap="flat" cmpd="sng" w="25400">
            <a:solidFill>
              <a:srgbClr val="E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pic>
        <p:nvPicPr>
          <p:cNvPr id="1121" name="Google Shape;1121;p90"/>
          <p:cNvPicPr preferRelativeResize="0"/>
          <p:nvPr/>
        </p:nvPicPr>
        <p:blipFill rotWithShape="1">
          <a:blip r:embed="rId8">
            <a:alphaModFix/>
          </a:blip>
          <a:srcRect b="0" l="0" r="0" t="0"/>
          <a:stretch/>
        </p:blipFill>
        <p:spPr>
          <a:xfrm>
            <a:off x="3367088" y="4895850"/>
            <a:ext cx="385762" cy="546100"/>
          </a:xfrm>
          <a:prstGeom prst="rect">
            <a:avLst/>
          </a:prstGeom>
          <a:noFill/>
          <a:ln>
            <a:noFill/>
          </a:ln>
        </p:spPr>
      </p:pic>
      <p:pic>
        <p:nvPicPr>
          <p:cNvPr id="1122" name="Google Shape;1122;p90"/>
          <p:cNvPicPr preferRelativeResize="0"/>
          <p:nvPr/>
        </p:nvPicPr>
        <p:blipFill rotWithShape="1">
          <a:blip r:embed="rId9">
            <a:alphaModFix/>
          </a:blip>
          <a:srcRect b="0" l="0" r="0" t="0"/>
          <a:stretch/>
        </p:blipFill>
        <p:spPr>
          <a:xfrm>
            <a:off x="7348538" y="4956175"/>
            <a:ext cx="220662" cy="496888"/>
          </a:xfrm>
          <a:prstGeom prst="rect">
            <a:avLst/>
          </a:prstGeom>
          <a:noFill/>
          <a:ln>
            <a:noFill/>
          </a:ln>
        </p:spPr>
      </p:pic>
      <p:pic>
        <p:nvPicPr>
          <p:cNvPr id="1123" name="Google Shape;1123;p90"/>
          <p:cNvPicPr preferRelativeResize="0"/>
          <p:nvPr/>
        </p:nvPicPr>
        <p:blipFill rotWithShape="1">
          <a:blip r:embed="rId10">
            <a:alphaModFix/>
          </a:blip>
          <a:srcRect b="0" l="0" r="0" t="0"/>
          <a:stretch/>
        </p:blipFill>
        <p:spPr>
          <a:xfrm>
            <a:off x="2351088" y="5661782"/>
            <a:ext cx="2247900" cy="676275"/>
          </a:xfrm>
          <a:prstGeom prst="rect">
            <a:avLst/>
          </a:prstGeom>
          <a:noFill/>
          <a:ln>
            <a:noFill/>
          </a:ln>
        </p:spPr>
      </p:pic>
      <p:pic>
        <p:nvPicPr>
          <p:cNvPr id="1124" name="Google Shape;1124;p90"/>
          <p:cNvPicPr preferRelativeResize="0"/>
          <p:nvPr/>
        </p:nvPicPr>
        <p:blipFill rotWithShape="1">
          <a:blip r:embed="rId11">
            <a:alphaModFix/>
          </a:blip>
          <a:srcRect b="0" l="0" r="0" t="0"/>
          <a:stretch/>
        </p:blipFill>
        <p:spPr>
          <a:xfrm>
            <a:off x="6275388" y="5661782"/>
            <a:ext cx="2371725" cy="809625"/>
          </a:xfrm>
          <a:prstGeom prst="rect">
            <a:avLst/>
          </a:prstGeom>
          <a:noFill/>
          <a:ln>
            <a:noFill/>
          </a:ln>
        </p:spPr>
      </p:pic>
      <p:pic>
        <p:nvPicPr>
          <p:cNvPr id="1125" name="Google Shape;1125;p90"/>
          <p:cNvPicPr preferRelativeResize="0"/>
          <p:nvPr/>
        </p:nvPicPr>
        <p:blipFill rotWithShape="1">
          <a:blip r:embed="rId12">
            <a:alphaModFix/>
          </a:blip>
          <a:srcRect b="0" l="0" r="0" t="0"/>
          <a:stretch/>
        </p:blipFill>
        <p:spPr>
          <a:xfrm>
            <a:off x="10055226" y="3167063"/>
            <a:ext cx="1600200" cy="419100"/>
          </a:xfrm>
          <a:prstGeom prst="rect">
            <a:avLst/>
          </a:prstGeom>
          <a:noFill/>
          <a:ln>
            <a:noFill/>
          </a:ln>
        </p:spPr>
      </p:pic>
      <p:pic>
        <p:nvPicPr>
          <p:cNvPr id="1126" name="Google Shape;1126;p90"/>
          <p:cNvPicPr preferRelativeResize="0"/>
          <p:nvPr/>
        </p:nvPicPr>
        <p:blipFill rotWithShape="1">
          <a:blip r:embed="rId13">
            <a:alphaModFix/>
          </a:blip>
          <a:srcRect b="0" l="0" r="0" t="0"/>
          <a:stretch/>
        </p:blipFill>
        <p:spPr>
          <a:xfrm>
            <a:off x="2" y="1"/>
            <a:ext cx="1106128" cy="114446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91"/>
          <p:cNvSpPr txBox="1"/>
          <p:nvPr>
            <p:ph type="title"/>
          </p:nvPr>
        </p:nvSpPr>
        <p:spPr>
          <a:xfrm>
            <a:off x="2057400" y="-40481"/>
            <a:ext cx="80010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Boolean Algebra Postulates/Rules</a:t>
            </a:r>
            <a:endParaRPr/>
          </a:p>
        </p:txBody>
      </p:sp>
      <p:pic>
        <p:nvPicPr>
          <p:cNvPr id="1132" name="Google Shape;1132;p91"/>
          <p:cNvPicPr preferRelativeResize="0"/>
          <p:nvPr/>
        </p:nvPicPr>
        <p:blipFill rotWithShape="1">
          <a:blip r:embed="rId3">
            <a:alphaModFix/>
          </a:blip>
          <a:srcRect b="0" l="0" r="0" t="0"/>
          <a:stretch/>
        </p:blipFill>
        <p:spPr>
          <a:xfrm>
            <a:off x="9756775" y="2900364"/>
            <a:ext cx="128588" cy="123825"/>
          </a:xfrm>
          <a:prstGeom prst="rect">
            <a:avLst/>
          </a:prstGeom>
          <a:noFill/>
          <a:ln>
            <a:noFill/>
          </a:ln>
        </p:spPr>
      </p:pic>
      <p:pic>
        <p:nvPicPr>
          <p:cNvPr id="1133" name="Google Shape;1133;p91"/>
          <p:cNvPicPr preferRelativeResize="0"/>
          <p:nvPr/>
        </p:nvPicPr>
        <p:blipFill rotWithShape="1">
          <a:blip r:embed="rId4">
            <a:alphaModFix/>
          </a:blip>
          <a:srcRect b="0" l="0" r="0" t="0"/>
          <a:stretch/>
        </p:blipFill>
        <p:spPr>
          <a:xfrm>
            <a:off x="1181099" y="950119"/>
            <a:ext cx="10283019" cy="5207793"/>
          </a:xfrm>
          <a:prstGeom prst="rect">
            <a:avLst/>
          </a:prstGeom>
          <a:noFill/>
          <a:ln>
            <a:noFill/>
          </a:ln>
        </p:spPr>
      </p:pic>
      <p:pic>
        <p:nvPicPr>
          <p:cNvPr id="1134" name="Google Shape;1134;p91"/>
          <p:cNvPicPr preferRelativeResize="0"/>
          <p:nvPr/>
        </p:nvPicPr>
        <p:blipFill rotWithShape="1">
          <a:blip r:embed="rId5">
            <a:alphaModFix/>
          </a:blip>
          <a:srcRect b="0" l="0" r="0" t="0"/>
          <a:stretch/>
        </p:blipFill>
        <p:spPr>
          <a:xfrm>
            <a:off x="1" y="1"/>
            <a:ext cx="1269599" cy="131359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92"/>
          <p:cNvSpPr txBox="1"/>
          <p:nvPr>
            <p:ph type="title"/>
          </p:nvPr>
        </p:nvSpPr>
        <p:spPr>
          <a:xfrm>
            <a:off x="2123814" y="76200"/>
            <a:ext cx="8458200" cy="80803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Useful Properties of Boolean Algebra</a:t>
            </a:r>
            <a:endParaRPr/>
          </a:p>
        </p:txBody>
      </p:sp>
      <p:pic>
        <p:nvPicPr>
          <p:cNvPr id="1140" name="Google Shape;1140;p92"/>
          <p:cNvPicPr preferRelativeResize="0"/>
          <p:nvPr/>
        </p:nvPicPr>
        <p:blipFill rotWithShape="1">
          <a:blip r:embed="rId3">
            <a:alphaModFix/>
          </a:blip>
          <a:srcRect b="0" l="0" r="0" t="0"/>
          <a:stretch/>
        </p:blipFill>
        <p:spPr>
          <a:xfrm>
            <a:off x="5707063" y="1541464"/>
            <a:ext cx="106362" cy="41275"/>
          </a:xfrm>
          <a:prstGeom prst="rect">
            <a:avLst/>
          </a:prstGeom>
          <a:noFill/>
          <a:ln>
            <a:noFill/>
          </a:ln>
        </p:spPr>
      </p:pic>
      <p:pic>
        <p:nvPicPr>
          <p:cNvPr id="1141" name="Google Shape;1141;p92"/>
          <p:cNvPicPr preferRelativeResize="0"/>
          <p:nvPr/>
        </p:nvPicPr>
        <p:blipFill rotWithShape="1">
          <a:blip r:embed="rId4">
            <a:alphaModFix/>
          </a:blip>
          <a:srcRect b="0" l="0" r="0" t="0"/>
          <a:stretch/>
        </p:blipFill>
        <p:spPr>
          <a:xfrm>
            <a:off x="5711825" y="1536700"/>
            <a:ext cx="114300" cy="57150"/>
          </a:xfrm>
          <a:prstGeom prst="rect">
            <a:avLst/>
          </a:prstGeom>
          <a:noFill/>
          <a:ln>
            <a:noFill/>
          </a:ln>
        </p:spPr>
      </p:pic>
      <p:sp>
        <p:nvSpPr>
          <p:cNvPr id="1142" name="Google Shape;1142;p92"/>
          <p:cNvSpPr/>
          <p:nvPr/>
        </p:nvSpPr>
        <p:spPr>
          <a:xfrm>
            <a:off x="2123814" y="884238"/>
            <a:ext cx="7924800" cy="56323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66CC"/>
              </a:buClr>
              <a:buSzPts val="2800"/>
              <a:buFont typeface="Noto Sans"/>
              <a:buNone/>
            </a:pPr>
            <a:r>
              <a:rPr b="1" i="0" lang="en-US" sz="2800" u="none" cap="none" strike="noStrike">
                <a:solidFill>
                  <a:srgbClr val="3366CC"/>
                </a:solidFill>
                <a:latin typeface="Times New Roman"/>
                <a:ea typeface="Times New Roman"/>
                <a:cs typeface="Times New Roman"/>
                <a:sym typeface="Times New Roman"/>
              </a:rPr>
              <a:t>Operations with 0 and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66"/>
              </a:buClr>
              <a:buSzPts val="2800"/>
              <a:buFont typeface="Noto Sans"/>
              <a:buNone/>
            </a:pPr>
            <a:r>
              <a:rPr b="1" i="0" lang="en-US" sz="2800" u="none" cap="none" strike="noStrike">
                <a:solidFill>
                  <a:srgbClr val="003366"/>
                </a:solidFill>
                <a:latin typeface="Times New Roman"/>
                <a:ea typeface="Times New Roman"/>
                <a:cs typeface="Times New Roman"/>
                <a:sym typeface="Times New Roman"/>
              </a:rPr>
              <a:t>1.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chemeClr val="dk2"/>
                </a:solidFill>
                <a:latin typeface="Times New Roman"/>
                <a:ea typeface="Times New Roman"/>
                <a:cs typeface="Times New Roman"/>
                <a:sym typeface="Times New Roman"/>
              </a:rPr>
              <a:t> + 0 =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rgbClr val="003366"/>
                </a:solidFill>
                <a:latin typeface="Times New Roman"/>
                <a:ea typeface="Times New Roman"/>
                <a:cs typeface="Times New Roman"/>
                <a:sym typeface="Times New Roman"/>
              </a:rPr>
              <a:t>			1D.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chemeClr val="dk2"/>
                </a:solidFill>
                <a:latin typeface="Times New Roman"/>
                <a:ea typeface="Times New Roman"/>
                <a:cs typeface="Times New Roman"/>
                <a:sym typeface="Times New Roman"/>
              </a:rPr>
              <a:t> • 1 = </a:t>
            </a:r>
            <a:r>
              <a:rPr b="1" i="1" lang="en-US" sz="2800" u="none" cap="none" strike="noStrike">
                <a:solidFill>
                  <a:schemeClr val="dk2"/>
                </a:solidFill>
                <a:latin typeface="Times New Roman"/>
                <a:ea typeface="Times New Roman"/>
                <a:cs typeface="Times New Roman"/>
                <a:sym typeface="Times New Roman"/>
              </a:rPr>
              <a:t>X</a:t>
            </a:r>
            <a:endParaRPr b="1" i="0" sz="28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66"/>
              </a:buClr>
              <a:buSzPts val="2800"/>
              <a:buFont typeface="Noto Sans"/>
              <a:buNone/>
            </a:pPr>
            <a:r>
              <a:rPr b="1" i="0" lang="en-US" sz="2800" u="none" cap="none" strike="noStrike">
                <a:solidFill>
                  <a:srgbClr val="003366"/>
                </a:solidFill>
                <a:latin typeface="Times New Roman"/>
                <a:ea typeface="Times New Roman"/>
                <a:cs typeface="Times New Roman"/>
                <a:sym typeface="Times New Roman"/>
              </a:rPr>
              <a:t>2.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chemeClr val="dk2"/>
                </a:solidFill>
                <a:latin typeface="Times New Roman"/>
                <a:ea typeface="Times New Roman"/>
                <a:cs typeface="Times New Roman"/>
                <a:sym typeface="Times New Roman"/>
              </a:rPr>
              <a:t> + 1 = 1</a:t>
            </a:r>
            <a:r>
              <a:rPr b="1" i="0" lang="en-US" sz="2800" u="none" cap="none" strike="noStrike">
                <a:solidFill>
                  <a:srgbClr val="003366"/>
                </a:solidFill>
                <a:latin typeface="Times New Roman"/>
                <a:ea typeface="Times New Roman"/>
                <a:cs typeface="Times New Roman"/>
                <a:sym typeface="Times New Roman"/>
              </a:rPr>
              <a:t>			2D.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chemeClr val="dk2"/>
                </a:solidFill>
                <a:latin typeface="Times New Roman"/>
                <a:ea typeface="Times New Roman"/>
                <a:cs typeface="Times New Roman"/>
                <a:sym typeface="Times New Roman"/>
              </a:rPr>
              <a:t> • 0 =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Noto Sans"/>
              <a:buNone/>
            </a:pPr>
            <a:r>
              <a:rPr b="1" i="0" lang="en-US" sz="28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66CC"/>
              </a:buClr>
              <a:buSzPts val="2800"/>
              <a:buFont typeface="Noto Sans"/>
              <a:buNone/>
            </a:pPr>
            <a:r>
              <a:rPr b="1" i="0" lang="en-US" sz="2800" u="none" cap="none" strike="noStrike">
                <a:solidFill>
                  <a:srgbClr val="3366CC"/>
                </a:solidFill>
                <a:latin typeface="Times New Roman"/>
                <a:ea typeface="Times New Roman"/>
                <a:cs typeface="Times New Roman"/>
                <a:sym typeface="Times New Roman"/>
              </a:rPr>
              <a:t>Idempotent Theorem: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66"/>
              </a:buClr>
              <a:buSzPts val="2800"/>
              <a:buFont typeface="Noto Sans"/>
              <a:buNone/>
            </a:pPr>
            <a:r>
              <a:rPr b="1" i="0" lang="en-US" sz="2800" u="none" cap="none" strike="noStrike">
                <a:solidFill>
                  <a:srgbClr val="003366"/>
                </a:solidFill>
                <a:latin typeface="Times New Roman"/>
                <a:ea typeface="Times New Roman"/>
                <a:cs typeface="Times New Roman"/>
                <a:sym typeface="Times New Roman"/>
              </a:rPr>
              <a:t>3.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chemeClr val="dk2"/>
                </a:solidFill>
                <a:latin typeface="Times New Roman"/>
                <a:ea typeface="Times New Roman"/>
                <a:cs typeface="Times New Roman"/>
                <a:sym typeface="Times New Roman"/>
              </a:rPr>
              <a:t> +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chemeClr val="dk2"/>
                </a:solidFill>
                <a:latin typeface="Times New Roman"/>
                <a:ea typeface="Times New Roman"/>
                <a:cs typeface="Times New Roman"/>
                <a:sym typeface="Times New Roman"/>
              </a:rPr>
              <a:t> =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rgbClr val="003366"/>
                </a:solidFill>
                <a:latin typeface="Times New Roman"/>
                <a:ea typeface="Times New Roman"/>
                <a:cs typeface="Times New Roman"/>
                <a:sym typeface="Times New Roman"/>
              </a:rPr>
              <a:t>			3D.</a:t>
            </a:r>
            <a:r>
              <a:rPr b="1" i="1" lang="en-US" sz="2800" u="none" cap="none" strike="noStrike">
                <a:solidFill>
                  <a:srgbClr val="003366"/>
                </a:solidFill>
                <a:latin typeface="Times New Roman"/>
                <a:ea typeface="Times New Roman"/>
                <a:cs typeface="Times New Roman"/>
                <a:sym typeface="Times New Roman"/>
              </a:rPr>
              <a:t>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chemeClr val="dk2"/>
                </a:solidFill>
                <a:latin typeface="Times New Roman"/>
                <a:ea typeface="Times New Roman"/>
                <a:cs typeface="Times New Roman"/>
                <a:sym typeface="Times New Roman"/>
              </a:rPr>
              <a:t> •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chemeClr val="dk2"/>
                </a:solidFill>
                <a:latin typeface="Times New Roman"/>
                <a:ea typeface="Times New Roman"/>
                <a:cs typeface="Times New Roman"/>
                <a:sym typeface="Times New Roman"/>
              </a:rPr>
              <a:t> = 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Noto Sans"/>
              <a:buNone/>
            </a:pPr>
            <a:r>
              <a:rPr b="1" i="0" lang="en-US" sz="28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66CC"/>
              </a:buClr>
              <a:buSzPts val="2800"/>
              <a:buFont typeface="Noto Sans"/>
              <a:buNone/>
            </a:pPr>
            <a:r>
              <a:rPr b="1" i="0" lang="en-US" sz="2800" u="none" cap="none" strike="noStrike">
                <a:solidFill>
                  <a:srgbClr val="3366CC"/>
                </a:solidFill>
                <a:latin typeface="Times New Roman"/>
                <a:ea typeface="Times New Roman"/>
                <a:cs typeface="Times New Roman"/>
                <a:sym typeface="Times New Roman"/>
              </a:rPr>
              <a:t>Involution Theorem: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66"/>
              </a:buClr>
              <a:buSzPts val="2800"/>
              <a:buFont typeface="Noto Sans"/>
              <a:buNone/>
            </a:pPr>
            <a:r>
              <a:rPr b="1" i="0" lang="en-US" sz="2800" u="none" cap="none" strike="noStrike">
                <a:solidFill>
                  <a:srgbClr val="003366"/>
                </a:solidFill>
                <a:latin typeface="Times New Roman"/>
                <a:ea typeface="Times New Roman"/>
                <a:cs typeface="Times New Roman"/>
                <a:sym typeface="Times New Roman"/>
              </a:rPr>
              <a:t>4. </a:t>
            </a:r>
            <a:r>
              <a:rPr b="1" i="0" lang="en-US" sz="2800" u="none" cap="none" strike="noStrike">
                <a:solidFill>
                  <a:schemeClr val="dk2"/>
                </a:solidFill>
                <a:latin typeface="Times New Roman"/>
                <a:ea typeface="Times New Roman"/>
                <a:cs typeface="Times New Roman"/>
                <a:sym typeface="Times New Roman"/>
              </a:rPr>
              <a:t>(</a:t>
            </a:r>
            <a:r>
              <a:rPr b="1" i="1" lang="en-US" sz="2800" u="none" cap="none" strike="noStrike">
                <a:solidFill>
                  <a:schemeClr val="dk2"/>
                </a:solidFill>
                <a:latin typeface="Times New Roman"/>
                <a:ea typeface="Times New Roman"/>
                <a:cs typeface="Times New Roman"/>
                <a:sym typeface="Times New Roman"/>
              </a:rPr>
              <a:t>X' </a:t>
            </a:r>
            <a:r>
              <a:rPr b="1" i="0" lang="en-US" sz="2800" u="none" cap="none" strike="noStrike">
                <a:solidFill>
                  <a:schemeClr val="dk2"/>
                </a:solidFill>
                <a:latin typeface="Times New Roman"/>
                <a:ea typeface="Times New Roman"/>
                <a:cs typeface="Times New Roman"/>
                <a:sym typeface="Times New Roman"/>
              </a:rPr>
              <a:t>)</a:t>
            </a:r>
            <a:r>
              <a:rPr b="1" i="1" lang="en-US" sz="2800" u="none" cap="none" strike="noStrike">
                <a:solidFill>
                  <a:schemeClr val="dk2"/>
                </a:solidFill>
                <a:latin typeface="Times New Roman"/>
                <a:ea typeface="Times New Roman"/>
                <a:cs typeface="Times New Roman"/>
                <a:sym typeface="Times New Roman"/>
              </a:rPr>
              <a:t>'</a:t>
            </a:r>
            <a:r>
              <a:rPr b="1" i="0" lang="en-US" sz="2800" u="none" cap="none" strike="noStrike">
                <a:solidFill>
                  <a:schemeClr val="dk2"/>
                </a:solidFill>
                <a:latin typeface="Times New Roman"/>
                <a:ea typeface="Times New Roman"/>
                <a:cs typeface="Times New Roman"/>
                <a:sym typeface="Times New Roman"/>
              </a:rPr>
              <a:t> = </a:t>
            </a:r>
            <a:r>
              <a:rPr b="1" i="1" lang="en-US" sz="2800" u="none" cap="none" strike="noStrike">
                <a:solidFill>
                  <a:schemeClr val="dk2"/>
                </a:solidFill>
                <a:latin typeface="Times New Roman"/>
                <a:ea typeface="Times New Roman"/>
                <a:cs typeface="Times New Roman"/>
                <a:sym typeface="Times New Roman"/>
              </a:rPr>
              <a:t>X</a:t>
            </a:r>
            <a:endParaRPr b="1" i="0" sz="28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Noto Sans"/>
              <a:buNone/>
            </a:pPr>
            <a:r>
              <a:rPr b="1" i="0" lang="en-US" sz="28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66CC"/>
              </a:buClr>
              <a:buSzPts val="2800"/>
              <a:buFont typeface="Noto Sans"/>
              <a:buNone/>
            </a:pPr>
            <a:r>
              <a:rPr b="1" i="0" lang="en-US" sz="2800" u="none" cap="none" strike="noStrike">
                <a:solidFill>
                  <a:srgbClr val="3366CC"/>
                </a:solidFill>
                <a:latin typeface="Times New Roman"/>
                <a:ea typeface="Times New Roman"/>
                <a:cs typeface="Times New Roman"/>
                <a:sym typeface="Times New Roman"/>
              </a:rPr>
              <a:t>Theorem of Complementarity: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66"/>
              </a:buClr>
              <a:buSzPts val="2800"/>
              <a:buFont typeface="Noto Sans"/>
              <a:buNone/>
            </a:pPr>
            <a:r>
              <a:rPr b="1" i="0" lang="en-US" sz="2800" u="none" cap="none" strike="noStrike">
                <a:solidFill>
                  <a:srgbClr val="003366"/>
                </a:solidFill>
                <a:latin typeface="Times New Roman"/>
                <a:ea typeface="Times New Roman"/>
                <a:cs typeface="Times New Roman"/>
                <a:sym typeface="Times New Roman"/>
              </a:rPr>
              <a:t>5.</a:t>
            </a:r>
            <a:r>
              <a:rPr b="1" i="1" lang="en-US" sz="2800" u="none" cap="none" strike="noStrike">
                <a:solidFill>
                  <a:srgbClr val="003366"/>
                </a:solidFill>
                <a:latin typeface="Times New Roman"/>
                <a:ea typeface="Times New Roman"/>
                <a:cs typeface="Times New Roman"/>
                <a:sym typeface="Times New Roman"/>
              </a:rPr>
              <a:t>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chemeClr val="dk2"/>
                </a:solidFill>
                <a:latin typeface="Times New Roman"/>
                <a:ea typeface="Times New Roman"/>
                <a:cs typeface="Times New Roman"/>
                <a:sym typeface="Times New Roman"/>
              </a:rPr>
              <a:t> +</a:t>
            </a:r>
            <a:r>
              <a:rPr b="1" i="1" lang="en-US" sz="2800" u="none" cap="none" strike="noStrike">
                <a:solidFill>
                  <a:schemeClr val="dk2"/>
                </a:solidFill>
                <a:latin typeface="Times New Roman"/>
                <a:ea typeface="Times New Roman"/>
                <a:cs typeface="Times New Roman"/>
                <a:sym typeface="Times New Roman"/>
              </a:rPr>
              <a:t> X'</a:t>
            </a:r>
            <a:r>
              <a:rPr b="1" i="0" lang="en-US" sz="2800" u="none" cap="none" strike="noStrike">
                <a:solidFill>
                  <a:schemeClr val="dk2"/>
                </a:solidFill>
                <a:latin typeface="Times New Roman"/>
                <a:ea typeface="Times New Roman"/>
                <a:cs typeface="Times New Roman"/>
                <a:sym typeface="Times New Roman"/>
              </a:rPr>
              <a:t> = 1	</a:t>
            </a:r>
            <a:r>
              <a:rPr b="1" i="0" lang="en-US" sz="2800" u="none" cap="none" strike="noStrike">
                <a:solidFill>
                  <a:srgbClr val="003366"/>
                </a:solidFill>
                <a:latin typeface="Times New Roman"/>
                <a:ea typeface="Times New Roman"/>
                <a:cs typeface="Times New Roman"/>
                <a:sym typeface="Times New Roman"/>
              </a:rPr>
              <a:t>		5D.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chemeClr val="dk2"/>
                </a:solidFill>
                <a:latin typeface="Times New Roman"/>
                <a:ea typeface="Times New Roman"/>
                <a:cs typeface="Times New Roman"/>
                <a:sym typeface="Times New Roman"/>
              </a:rPr>
              <a:t> • </a:t>
            </a:r>
            <a:r>
              <a:rPr b="1" i="1" lang="en-US" sz="2800" u="none" cap="none" strike="noStrike">
                <a:solidFill>
                  <a:schemeClr val="dk2"/>
                </a:solidFill>
                <a:latin typeface="Times New Roman"/>
                <a:ea typeface="Times New Roman"/>
                <a:cs typeface="Times New Roman"/>
                <a:sym typeface="Times New Roman"/>
              </a:rPr>
              <a:t>X'</a:t>
            </a:r>
            <a:r>
              <a:rPr b="1" i="0" lang="en-US" sz="2800" u="none" cap="none" strike="noStrike">
                <a:solidFill>
                  <a:schemeClr val="dk2"/>
                </a:solidFill>
                <a:latin typeface="Times New Roman"/>
                <a:ea typeface="Times New Roman"/>
                <a:cs typeface="Times New Roman"/>
                <a:sym typeface="Times New Roman"/>
              </a:rPr>
              <a:t> =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Noto Sans"/>
              <a:buNone/>
            </a:pPr>
            <a:r>
              <a:rPr b="0" i="0" lang="en-US" sz="2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43" name="Google Shape;1143;p92"/>
          <p:cNvSpPr/>
          <p:nvPr/>
        </p:nvSpPr>
        <p:spPr>
          <a:xfrm>
            <a:off x="2123814" y="2635868"/>
            <a:ext cx="3463925" cy="1064525"/>
          </a:xfrm>
          <a:prstGeom prst="rect">
            <a:avLst/>
          </a:prstGeom>
          <a:solidFill>
            <a:schemeClr val="accent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Idempotent Theorem: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3. </a:t>
            </a:r>
            <a:r>
              <a:rPr b="1" i="1" lang="en-US" sz="2400" u="none" cap="none" strike="noStrike">
                <a:solidFill>
                  <a:schemeClr val="dk1"/>
                </a:solidFill>
                <a:latin typeface="Times New Roman"/>
                <a:ea typeface="Times New Roman"/>
                <a:cs typeface="Times New Roman"/>
                <a:sym typeface="Times New Roman"/>
              </a:rPr>
              <a:t>X</a:t>
            </a:r>
            <a:r>
              <a:rPr b="1" i="0" lang="en-US" sz="2400" u="none" cap="none" strike="noStrike">
                <a:solidFill>
                  <a:schemeClr val="dk1"/>
                </a:solidFill>
                <a:latin typeface="Times New Roman"/>
                <a:ea typeface="Times New Roman"/>
                <a:cs typeface="Times New Roman"/>
                <a:sym typeface="Times New Roman"/>
              </a:rPr>
              <a:t> + </a:t>
            </a:r>
            <a:r>
              <a:rPr b="1" i="1" lang="en-US" sz="2400" u="none" cap="none" strike="noStrike">
                <a:solidFill>
                  <a:schemeClr val="dk1"/>
                </a:solidFill>
                <a:latin typeface="Times New Roman"/>
                <a:ea typeface="Times New Roman"/>
                <a:cs typeface="Times New Roman"/>
                <a:sym typeface="Times New Roman"/>
              </a:rPr>
              <a:t>X</a:t>
            </a:r>
            <a:r>
              <a:rPr b="1" i="0" lang="en-US" sz="2400" u="none" cap="none" strike="noStrike">
                <a:solidFill>
                  <a:schemeClr val="dk1"/>
                </a:solidFill>
                <a:latin typeface="Times New Roman"/>
                <a:ea typeface="Times New Roman"/>
                <a:cs typeface="Times New Roman"/>
                <a:sym typeface="Times New Roman"/>
              </a:rPr>
              <a:t> = </a:t>
            </a:r>
            <a:r>
              <a:rPr b="1" i="1" lang="en-US" sz="2400" u="none" cap="none" strike="noStrike">
                <a:solidFill>
                  <a:schemeClr val="dk1"/>
                </a:solidFill>
                <a:latin typeface="Times New Roman"/>
                <a:ea typeface="Times New Roman"/>
                <a:cs typeface="Times New Roman"/>
                <a:sym typeface="Times New Roman"/>
              </a:rPr>
              <a:t>X</a:t>
            </a:r>
            <a:endParaRPr b="0" i="0" sz="2400" u="none" cap="none" strike="noStrike">
              <a:solidFill>
                <a:schemeClr val="dk1"/>
              </a:solidFill>
              <a:latin typeface="Calibri"/>
              <a:ea typeface="Calibri"/>
              <a:cs typeface="Calibri"/>
              <a:sym typeface="Calibri"/>
            </a:endParaRPr>
          </a:p>
        </p:txBody>
      </p:sp>
      <p:sp>
        <p:nvSpPr>
          <p:cNvPr id="1144" name="Google Shape;1144;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145" name="Google Shape;1145;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46" name="Google Shape;1146;p92"/>
          <p:cNvPicPr preferRelativeResize="0"/>
          <p:nvPr/>
        </p:nvPicPr>
        <p:blipFill rotWithShape="1">
          <a:blip r:embed="rId5">
            <a:alphaModFix/>
          </a:blip>
          <a:srcRect b="0" l="0" r="0" t="0"/>
          <a:stretch/>
        </p:blipFill>
        <p:spPr>
          <a:xfrm>
            <a:off x="1" y="1"/>
            <a:ext cx="1269599" cy="131359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93"/>
          <p:cNvSpPr txBox="1"/>
          <p:nvPr>
            <p:ph type="title"/>
          </p:nvPr>
        </p:nvSpPr>
        <p:spPr>
          <a:xfrm>
            <a:off x="1871663" y="200819"/>
            <a:ext cx="8763000" cy="5715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Useful Properties of Boolean Algebra</a:t>
            </a:r>
            <a:endParaRPr/>
          </a:p>
        </p:txBody>
      </p:sp>
      <p:cxnSp>
        <p:nvCxnSpPr>
          <p:cNvPr id="1152" name="Google Shape;1152;p93"/>
          <p:cNvCxnSpPr/>
          <p:nvPr/>
        </p:nvCxnSpPr>
        <p:spPr>
          <a:xfrm>
            <a:off x="4576763" y="2057400"/>
            <a:ext cx="1600200" cy="0"/>
          </a:xfrm>
          <a:prstGeom prst="straightConnector1">
            <a:avLst/>
          </a:prstGeom>
          <a:noFill/>
          <a:ln cap="flat" cmpd="sng" w="38100">
            <a:solidFill>
              <a:srgbClr val="993366"/>
            </a:solidFill>
            <a:prstDash val="solid"/>
            <a:round/>
            <a:headEnd len="sm" w="sm" type="none"/>
            <a:tailEnd len="sm" w="sm" type="none"/>
          </a:ln>
        </p:spPr>
      </p:cxnSp>
      <p:pic>
        <p:nvPicPr>
          <p:cNvPr id="1153" name="Google Shape;1153;p93"/>
          <p:cNvPicPr preferRelativeResize="0"/>
          <p:nvPr/>
        </p:nvPicPr>
        <p:blipFill rotWithShape="1">
          <a:blip r:embed="rId3">
            <a:alphaModFix/>
          </a:blip>
          <a:srcRect b="0" l="0" r="0" t="0"/>
          <a:stretch/>
        </p:blipFill>
        <p:spPr>
          <a:xfrm>
            <a:off x="5707063" y="1541464"/>
            <a:ext cx="106362" cy="41275"/>
          </a:xfrm>
          <a:prstGeom prst="rect">
            <a:avLst/>
          </a:prstGeom>
          <a:noFill/>
          <a:ln>
            <a:noFill/>
          </a:ln>
        </p:spPr>
      </p:pic>
      <p:sp>
        <p:nvSpPr>
          <p:cNvPr id="1154" name="Google Shape;1154;p93"/>
          <p:cNvSpPr/>
          <p:nvPr/>
        </p:nvSpPr>
        <p:spPr>
          <a:xfrm>
            <a:off x="1947863" y="914401"/>
            <a:ext cx="8610600" cy="5262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66CC"/>
              </a:buClr>
              <a:buSzPts val="2400"/>
              <a:buFont typeface="Noto Sans"/>
              <a:buNone/>
            </a:pPr>
            <a:r>
              <a:rPr b="1" i="0" lang="en-US" sz="2400" u="none" cap="none" strike="noStrike">
                <a:solidFill>
                  <a:srgbClr val="3366CC"/>
                </a:solidFill>
                <a:latin typeface="Times New Roman"/>
                <a:ea typeface="Times New Roman"/>
                <a:cs typeface="Times New Roman"/>
                <a:sym typeface="Times New Roman"/>
              </a:rPr>
              <a:t>Commutative law: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66"/>
              </a:buClr>
              <a:buSzPts val="2400"/>
              <a:buFont typeface="Noto Sans"/>
              <a:buNone/>
            </a:pPr>
            <a:r>
              <a:rPr b="1" i="0" lang="en-US" sz="2400" u="none" cap="none" strike="noStrike">
                <a:solidFill>
                  <a:srgbClr val="003366"/>
                </a:solidFill>
                <a:latin typeface="Times New Roman"/>
                <a:ea typeface="Times New Roman"/>
                <a:cs typeface="Times New Roman"/>
                <a:sym typeface="Times New Roman"/>
              </a:rPr>
              <a:t>6. </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 X</a:t>
            </a:r>
            <a:r>
              <a:rPr b="1" i="0" lang="en-US" sz="2400" u="none" cap="none" strike="noStrike">
                <a:solidFill>
                  <a:srgbClr val="003366"/>
                </a:solidFill>
                <a:latin typeface="Times New Roman"/>
                <a:ea typeface="Times New Roman"/>
                <a:cs typeface="Times New Roman"/>
                <a:sym typeface="Times New Roman"/>
              </a:rPr>
              <a:t>				6D. </a:t>
            </a:r>
            <a:r>
              <a:rPr b="1" i="1" lang="en-US" sz="2400" u="none" cap="none" strike="noStrike">
                <a:solidFill>
                  <a:schemeClr val="dk2"/>
                </a:solidFill>
                <a:latin typeface="Times New Roman"/>
                <a:ea typeface="Times New Roman"/>
                <a:cs typeface="Times New Roman"/>
                <a:sym typeface="Times New Roman"/>
              </a:rPr>
              <a:t>X </a:t>
            </a:r>
            <a:r>
              <a:rPr b="1" i="0" lang="en-US" sz="2400" u="none" cap="none" strike="noStrike">
                <a:solidFill>
                  <a:schemeClr val="dk2"/>
                </a:solidFill>
                <a:latin typeface="Times New Roman"/>
                <a:ea typeface="Times New Roman"/>
                <a:cs typeface="Times New Roman"/>
                <a:sym typeface="Times New Roman"/>
              </a:rPr>
              <a:t>•</a:t>
            </a:r>
            <a:r>
              <a:rPr b="1" i="0" lang="en-US" sz="2400" u="none" cap="none" strike="noStrike">
                <a:solidFill>
                  <a:schemeClr val="dk1"/>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Y </a:t>
            </a:r>
            <a:r>
              <a:rPr b="1" i="0" lang="en-US" sz="2400" u="none" cap="none" strike="noStrike">
                <a:solidFill>
                  <a:schemeClr val="dk2"/>
                </a:solidFill>
                <a:latin typeface="Times New Roman"/>
                <a:ea typeface="Times New Roman"/>
                <a:cs typeface="Times New Roman"/>
                <a:sym typeface="Times New Roman"/>
              </a:rPr>
              <a:t>•</a:t>
            </a:r>
            <a:r>
              <a:rPr b="1" i="0" lang="en-US" sz="2400" u="none" cap="none" strike="noStrike">
                <a:solidFill>
                  <a:schemeClr val="dk1"/>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X</a:t>
            </a:r>
            <a:endParaRPr b="1" i="0" sz="24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66"/>
              </a:buClr>
              <a:buSzPts val="2400"/>
              <a:buFont typeface="Noto Sans"/>
              <a:buNone/>
            </a:pPr>
            <a:r>
              <a:rPr b="1" i="0" lang="en-US" sz="2400" u="none" cap="none" strike="noStrike">
                <a:solidFill>
                  <a:srgbClr val="003366"/>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66CC"/>
              </a:buClr>
              <a:buSzPts val="2400"/>
              <a:buFont typeface="Noto Sans"/>
              <a:buNone/>
            </a:pPr>
            <a:r>
              <a:rPr b="1" i="0" lang="en-US" sz="2400" u="none" cap="none" strike="noStrike">
                <a:solidFill>
                  <a:srgbClr val="3366CC"/>
                </a:solidFill>
                <a:latin typeface="Times New Roman"/>
                <a:ea typeface="Times New Roman"/>
                <a:cs typeface="Times New Roman"/>
                <a:sym typeface="Times New Roman"/>
              </a:rPr>
              <a:t>Associative law: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66"/>
              </a:buClr>
              <a:buSzPts val="2400"/>
              <a:buFont typeface="Noto Sans"/>
              <a:buNone/>
            </a:pPr>
            <a:r>
              <a:rPr b="1" i="0" lang="en-US" sz="2400" u="none" cap="none" strike="noStrike">
                <a:solidFill>
                  <a:srgbClr val="003366"/>
                </a:solidFill>
                <a:latin typeface="Times New Roman"/>
                <a:ea typeface="Times New Roman"/>
                <a:cs typeface="Times New Roman"/>
                <a:sym typeface="Times New Roman"/>
              </a:rPr>
              <a:t>7. </a:t>
            </a:r>
            <a:r>
              <a:rPr b="1" i="0" lang="en-US" sz="2400" u="none" cap="none" strike="noStrike">
                <a:solidFill>
                  <a:schemeClr val="dk2"/>
                </a:solidFill>
                <a:latin typeface="Times New Roman"/>
                <a:ea typeface="Times New Roman"/>
                <a:cs typeface="Times New Roman"/>
                <a:sym typeface="Times New Roman"/>
              </a:rPr>
              <a:t>(</a:t>
            </a:r>
            <a:r>
              <a:rPr b="1" i="1" lang="en-US" sz="2400" u="none" cap="none" strike="noStrike">
                <a:solidFill>
                  <a:schemeClr val="dk2"/>
                </a:solidFill>
                <a:latin typeface="Times New Roman"/>
                <a:ea typeface="Times New Roman"/>
                <a:cs typeface="Times New Roman"/>
                <a:sym typeface="Times New Roman"/>
              </a:rPr>
              <a:t>X </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Z</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 </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Y </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Z</a:t>
            </a:r>
            <a:r>
              <a:rPr b="1" i="0" lang="en-US" sz="2400" u="none" cap="none" strike="noStrike">
                <a:solidFill>
                  <a:schemeClr val="dk2"/>
                </a:solidFill>
                <a:latin typeface="Times New Roman"/>
                <a:ea typeface="Times New Roman"/>
                <a:cs typeface="Times New Roman"/>
                <a:sym typeface="Times New Roman"/>
              </a:rPr>
              <a:t>)</a:t>
            </a:r>
            <a:r>
              <a:rPr b="1" i="0" lang="en-US" sz="2400" u="none" cap="none" strike="noStrike">
                <a:solidFill>
                  <a:srgbClr val="003366"/>
                </a:solidFill>
                <a:latin typeface="Times New Roman"/>
                <a:ea typeface="Times New Roman"/>
                <a:cs typeface="Times New Roman"/>
                <a:sym typeface="Times New Roman"/>
              </a:rPr>
              <a:t> 	        7D. </a:t>
            </a:r>
            <a:r>
              <a:rPr b="1" i="0" lang="en-US" sz="2400" u="none" cap="none" strike="noStrike">
                <a:solidFill>
                  <a:schemeClr val="dk2"/>
                </a:solidFill>
                <a:latin typeface="Times New Roman"/>
                <a:ea typeface="Times New Roman"/>
                <a:cs typeface="Times New Roman"/>
                <a:sym typeface="Times New Roman"/>
              </a:rPr>
              <a:t>(</a:t>
            </a:r>
            <a:r>
              <a:rPr b="1" i="1" lang="en-US" sz="2400" u="none" cap="none" strike="noStrike">
                <a:solidFill>
                  <a:schemeClr val="dk2"/>
                </a:solidFill>
                <a:latin typeface="Times New Roman"/>
                <a:ea typeface="Times New Roman"/>
                <a:cs typeface="Times New Roman"/>
                <a:sym typeface="Times New Roman"/>
              </a:rPr>
              <a:t>X Y</a:t>
            </a:r>
            <a:r>
              <a:rPr b="1" i="0" lang="en-US" sz="2400" u="none" cap="none" strike="noStrike">
                <a:solidFill>
                  <a:schemeClr val="dk2"/>
                </a:solidFill>
                <a:latin typeface="Times New Roman"/>
                <a:ea typeface="Times New Roman"/>
                <a:cs typeface="Times New Roman"/>
                <a:sym typeface="Times New Roman"/>
              </a:rPr>
              <a:t>)</a:t>
            </a:r>
            <a:r>
              <a:rPr b="1" i="1" lang="en-US" sz="2400" u="none" cap="none" strike="noStrike">
                <a:solidFill>
                  <a:schemeClr val="dk2"/>
                </a:solidFill>
                <a:latin typeface="Times New Roman"/>
                <a:ea typeface="Times New Roman"/>
                <a:cs typeface="Times New Roman"/>
                <a:sym typeface="Times New Roman"/>
              </a:rPr>
              <a:t>Z</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chemeClr val="dk2"/>
                </a:solidFill>
                <a:latin typeface="Times New Roman"/>
                <a:ea typeface="Times New Roman"/>
                <a:cs typeface="Times New Roman"/>
                <a:sym typeface="Times New Roman"/>
              </a:rPr>
              <a:t>(</a:t>
            </a:r>
            <a:r>
              <a:rPr b="1" i="1" lang="en-US" sz="2400" u="none" cap="none" strike="noStrike">
                <a:solidFill>
                  <a:schemeClr val="dk2"/>
                </a:solidFill>
                <a:latin typeface="Times New Roman"/>
                <a:ea typeface="Times New Roman"/>
                <a:cs typeface="Times New Roman"/>
                <a:sym typeface="Times New Roman"/>
              </a:rPr>
              <a:t>Y Z</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Z </a:t>
            </a:r>
            <a:endParaRPr b="1" i="0" sz="24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66"/>
              </a:buClr>
              <a:buSzPts val="2400"/>
              <a:buFont typeface="Noto Sans"/>
              <a:buNone/>
            </a:pPr>
            <a:r>
              <a:rPr b="1" i="0" lang="en-US" sz="2400" u="none" cap="none" strike="noStrike">
                <a:solidFill>
                  <a:srgbClr val="003366"/>
                </a:solidFill>
                <a:latin typeface="Times New Roman"/>
                <a:ea typeface="Times New Roman"/>
                <a:cs typeface="Times New Roman"/>
                <a:sym typeface="Times New Roman"/>
              </a:rPr>
              <a:t>                       </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X </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2"/>
                </a:solidFill>
                <a:latin typeface="Times New Roman"/>
                <a:ea typeface="Times New Roman"/>
                <a:cs typeface="Times New Roman"/>
                <a:sym typeface="Times New Roman"/>
              </a:rPr>
              <a:t> + Z</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66"/>
              </a:buClr>
              <a:buSzPts val="2400"/>
              <a:buFont typeface="Noto Sans"/>
              <a:buNone/>
            </a:pPr>
            <a:r>
              <a:rPr b="1" i="0" lang="en-US" sz="2400" u="none" cap="none" strike="noStrike">
                <a:solidFill>
                  <a:srgbClr val="003366"/>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66CC"/>
              </a:buClr>
              <a:buSzPts val="2400"/>
              <a:buFont typeface="Noto Sans"/>
              <a:buNone/>
            </a:pPr>
            <a:r>
              <a:rPr b="1" i="0" lang="en-US" sz="2400" u="none" cap="none" strike="noStrike">
                <a:solidFill>
                  <a:srgbClr val="3366CC"/>
                </a:solidFill>
                <a:latin typeface="Times New Roman"/>
                <a:ea typeface="Times New Roman"/>
                <a:cs typeface="Times New Roman"/>
                <a:sym typeface="Times New Roman"/>
              </a:rPr>
              <a:t>Distributive law: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66"/>
              </a:buClr>
              <a:buSzPts val="2400"/>
              <a:buFont typeface="Noto Sans"/>
              <a:buNone/>
            </a:pPr>
            <a:r>
              <a:rPr b="1" i="0" lang="en-US" sz="2400" u="none" cap="none" strike="noStrike">
                <a:solidFill>
                  <a:srgbClr val="003366"/>
                </a:solidFill>
                <a:latin typeface="Times New Roman"/>
                <a:ea typeface="Times New Roman"/>
                <a:cs typeface="Times New Roman"/>
                <a:sym typeface="Times New Roman"/>
              </a:rPr>
              <a:t>8. </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chemeClr val="dk2"/>
                </a:solidFill>
                <a:latin typeface="Times New Roman"/>
                <a:ea typeface="Times New Roman"/>
                <a:cs typeface="Times New Roman"/>
                <a:sym typeface="Times New Roman"/>
              </a:rPr>
              <a:t>(</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Z</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XY </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XZ</a:t>
            </a:r>
            <a:r>
              <a:rPr b="1" i="0" lang="en-US" sz="2400" u="none" cap="none" strike="noStrike">
                <a:solidFill>
                  <a:srgbClr val="003366"/>
                </a:solidFill>
                <a:latin typeface="Times New Roman"/>
                <a:ea typeface="Times New Roman"/>
                <a:cs typeface="Times New Roman"/>
                <a:sym typeface="Times New Roman"/>
              </a:rPr>
              <a:t>		8D. </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YZ</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2"/>
                </a:solidFill>
                <a:latin typeface="Times New Roman"/>
                <a:ea typeface="Times New Roman"/>
                <a:cs typeface="Times New Roman"/>
                <a:sym typeface="Times New Roman"/>
              </a:rPr>
              <a:t>)(</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Z</a:t>
            </a:r>
            <a:r>
              <a:rPr b="1" i="0" lang="en-US" sz="2400" u="none" cap="none" strike="noStrike">
                <a:solidFill>
                  <a:schemeClr val="dk2"/>
                </a:solidFill>
                <a:latin typeface="Times New Roman"/>
                <a:ea typeface="Times New Roman"/>
                <a:cs typeface="Times New Roman"/>
                <a:sym typeface="Times New Roman"/>
              </a:rPr>
              <a:t>)</a:t>
            </a:r>
            <a:r>
              <a:rPr b="1" i="0" lang="en-US" sz="2400" u="none" cap="none" strike="noStrike">
                <a:solidFill>
                  <a:srgbClr val="003366"/>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66"/>
              </a:buClr>
              <a:buSzPts val="2400"/>
              <a:buFont typeface="Noto Sans"/>
              <a:buNone/>
            </a:pPr>
            <a:r>
              <a:rPr b="1" i="0" lang="en-US" sz="2400" u="none" cap="none" strike="noStrike">
                <a:solidFill>
                  <a:srgbClr val="003366"/>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66CC"/>
              </a:buClr>
              <a:buSzPts val="2400"/>
              <a:buFont typeface="Noto Sans"/>
              <a:buNone/>
            </a:pPr>
            <a:r>
              <a:rPr b="1" i="0" lang="en-US" sz="2400" u="none" cap="none" strike="noStrike">
                <a:solidFill>
                  <a:srgbClr val="3366CC"/>
                </a:solidFill>
                <a:latin typeface="Times New Roman"/>
                <a:ea typeface="Times New Roman"/>
                <a:cs typeface="Times New Roman"/>
                <a:sym typeface="Times New Roman"/>
              </a:rPr>
              <a:t>Simplification theorems: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66"/>
              </a:buClr>
              <a:buSzPts val="2400"/>
              <a:buFont typeface="Noto Sans"/>
              <a:buNone/>
            </a:pPr>
            <a:r>
              <a:rPr b="1" i="0" lang="en-US" sz="2400" u="none" cap="none" strike="noStrike">
                <a:solidFill>
                  <a:srgbClr val="003366"/>
                </a:solidFill>
                <a:latin typeface="Times New Roman"/>
                <a:ea typeface="Times New Roman"/>
                <a:cs typeface="Times New Roman"/>
                <a:sym typeface="Times New Roman"/>
              </a:rPr>
              <a:t>9. </a:t>
            </a:r>
            <a:r>
              <a:rPr b="1" i="1" lang="en-US" sz="2400" u="none" cap="none" strike="noStrike">
                <a:solidFill>
                  <a:schemeClr val="dk2"/>
                </a:solidFill>
                <a:latin typeface="Times New Roman"/>
                <a:ea typeface="Times New Roman"/>
                <a:cs typeface="Times New Roman"/>
                <a:sym typeface="Times New Roman"/>
              </a:rPr>
              <a:t>XY</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XY'</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rgbClr val="003366"/>
                </a:solidFill>
                <a:latin typeface="Times New Roman"/>
                <a:ea typeface="Times New Roman"/>
                <a:cs typeface="Times New Roman"/>
                <a:sym typeface="Times New Roman"/>
              </a:rPr>
              <a:t>				9D. </a:t>
            </a:r>
            <a:r>
              <a:rPr b="1" i="0" lang="en-US" sz="2400" u="none" cap="none" strike="noStrike">
                <a:solidFill>
                  <a:schemeClr val="dk2"/>
                </a:solidFill>
                <a:latin typeface="Times New Roman"/>
                <a:ea typeface="Times New Roman"/>
                <a:cs typeface="Times New Roman"/>
                <a:sym typeface="Times New Roman"/>
              </a:rPr>
              <a:t>(</a:t>
            </a:r>
            <a:r>
              <a:rPr b="1" i="1" lang="en-US" sz="2400" u="none" cap="none" strike="noStrike">
                <a:solidFill>
                  <a:schemeClr val="dk2"/>
                </a:solidFill>
                <a:latin typeface="Times New Roman"/>
                <a:ea typeface="Times New Roman"/>
                <a:cs typeface="Times New Roman"/>
                <a:sym typeface="Times New Roman"/>
              </a:rPr>
              <a:t>X </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2"/>
                </a:solidFill>
                <a:latin typeface="Times New Roman"/>
                <a:ea typeface="Times New Roman"/>
                <a:cs typeface="Times New Roman"/>
                <a:sym typeface="Times New Roman"/>
              </a:rPr>
              <a:t>)(</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 Y' </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a:t>
            </a:r>
            <a:endParaRPr b="1" i="0" sz="24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66"/>
              </a:buClr>
              <a:buSzPts val="2400"/>
              <a:buFont typeface="Noto Sans"/>
              <a:buNone/>
            </a:pPr>
            <a:r>
              <a:rPr b="1" i="0" lang="en-US" sz="2400" u="none" cap="none" strike="noStrike">
                <a:solidFill>
                  <a:srgbClr val="003366"/>
                </a:solidFill>
                <a:latin typeface="Times New Roman"/>
                <a:ea typeface="Times New Roman"/>
                <a:cs typeface="Times New Roman"/>
                <a:sym typeface="Times New Roman"/>
              </a:rPr>
              <a:t>10. </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XY</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rgbClr val="003366"/>
                </a:solidFill>
                <a:latin typeface="Times New Roman"/>
                <a:ea typeface="Times New Roman"/>
                <a:cs typeface="Times New Roman"/>
                <a:sym typeface="Times New Roman"/>
              </a:rPr>
              <a:t>			         10D. </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chemeClr val="dk2"/>
                </a:solidFill>
                <a:latin typeface="Times New Roman"/>
                <a:ea typeface="Times New Roman"/>
                <a:cs typeface="Times New Roman"/>
                <a:sym typeface="Times New Roman"/>
              </a:rPr>
              <a:t>(</a:t>
            </a:r>
            <a:r>
              <a:rPr b="1" i="1" lang="en-US" sz="2400" u="none" cap="none" strike="noStrike">
                <a:solidFill>
                  <a:schemeClr val="dk2"/>
                </a:solidFill>
                <a:latin typeface="Times New Roman"/>
                <a:ea typeface="Times New Roman"/>
                <a:cs typeface="Times New Roman"/>
                <a:sym typeface="Times New Roman"/>
              </a:rPr>
              <a:t>X </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 X</a:t>
            </a:r>
            <a:endParaRPr b="1" i="0" sz="24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66"/>
              </a:buClr>
              <a:buSzPts val="2400"/>
              <a:buFont typeface="Noto Sans"/>
              <a:buNone/>
            </a:pPr>
            <a:r>
              <a:rPr b="1" i="0" lang="en-US" sz="2400" u="none" cap="none" strike="noStrike">
                <a:solidFill>
                  <a:srgbClr val="003366"/>
                </a:solidFill>
                <a:latin typeface="Times New Roman"/>
                <a:ea typeface="Times New Roman"/>
                <a:cs typeface="Times New Roman"/>
                <a:sym typeface="Times New Roman"/>
              </a:rPr>
              <a:t>11. </a:t>
            </a:r>
            <a:r>
              <a:rPr b="1" i="0" lang="en-US" sz="2400" u="none" cap="none" strike="noStrike">
                <a:solidFill>
                  <a:schemeClr val="dk2"/>
                </a:solidFill>
                <a:latin typeface="Times New Roman"/>
                <a:ea typeface="Times New Roman"/>
                <a:cs typeface="Times New Roman"/>
                <a:sym typeface="Times New Roman"/>
              </a:rPr>
              <a:t>(</a:t>
            </a:r>
            <a:r>
              <a:rPr b="1" i="1" lang="en-US" sz="2400" u="none" cap="none" strike="noStrike">
                <a:solidFill>
                  <a:schemeClr val="dk2"/>
                </a:solidFill>
                <a:latin typeface="Times New Roman"/>
                <a:ea typeface="Times New Roman"/>
                <a:cs typeface="Times New Roman"/>
                <a:sym typeface="Times New Roman"/>
              </a:rPr>
              <a:t>X</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1"/>
                </a:solidFill>
                <a:latin typeface="Times New Roman"/>
                <a:ea typeface="Times New Roman"/>
                <a:cs typeface="Times New Roman"/>
                <a:sym typeface="Times New Roman"/>
              </a:rPr>
              <a:t> </a:t>
            </a:r>
            <a:r>
              <a:rPr b="1" i="0" lang="en-US" sz="2400" u="none" cap="none" strike="noStrike">
                <a:solidFill>
                  <a:schemeClr val="dk2"/>
                </a:solidFill>
                <a:latin typeface="Times New Roman"/>
                <a:ea typeface="Times New Roman"/>
                <a:cs typeface="Times New Roman"/>
                <a:sym typeface="Times New Roman"/>
              </a:rPr>
              <a:t>)</a:t>
            </a:r>
            <a:r>
              <a:rPr b="1" i="1" lang="en-US" sz="2400" u="none" cap="none" strike="noStrike">
                <a:solidFill>
                  <a:schemeClr val="dk2"/>
                </a:solidFill>
                <a:latin typeface="Times New Roman"/>
                <a:ea typeface="Times New Roman"/>
                <a:cs typeface="Times New Roman"/>
                <a:sym typeface="Times New Roman"/>
              </a:rPr>
              <a:t>Y</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XY</a:t>
            </a:r>
            <a:r>
              <a:rPr b="1" i="0" lang="en-US" sz="2400" u="none" cap="none" strike="noStrike">
                <a:solidFill>
                  <a:schemeClr val="dk2"/>
                </a:solidFill>
                <a:latin typeface="Times New Roman"/>
                <a:ea typeface="Times New Roman"/>
                <a:cs typeface="Times New Roman"/>
                <a:sym typeface="Times New Roman"/>
              </a:rPr>
              <a:t>	</a:t>
            </a:r>
            <a:r>
              <a:rPr b="1" i="0" lang="en-US" sz="2400" u="none" cap="none" strike="noStrike">
                <a:solidFill>
                  <a:srgbClr val="003366"/>
                </a:solidFill>
                <a:latin typeface="Times New Roman"/>
                <a:ea typeface="Times New Roman"/>
                <a:cs typeface="Times New Roman"/>
                <a:sym typeface="Times New Roman"/>
              </a:rPr>
              <a:t>		         11D. </a:t>
            </a:r>
            <a:r>
              <a:rPr b="1" i="1" lang="en-US" sz="2400" u="none" cap="none" strike="noStrike">
                <a:solidFill>
                  <a:schemeClr val="dk2"/>
                </a:solidFill>
                <a:latin typeface="Times New Roman"/>
                <a:ea typeface="Times New Roman"/>
                <a:cs typeface="Times New Roman"/>
                <a:sym typeface="Times New Roman"/>
              </a:rPr>
              <a:t>XY'</a:t>
            </a:r>
            <a:r>
              <a:rPr b="1" i="0" lang="en-US" sz="2400" u="none" cap="none" strike="noStrike">
                <a:solidFill>
                  <a:schemeClr val="dk2"/>
                </a:solidFill>
                <a:latin typeface="Times New Roman"/>
                <a:ea typeface="Times New Roman"/>
                <a:cs typeface="Times New Roman"/>
                <a:sym typeface="Times New Roman"/>
              </a:rPr>
              <a:t> +</a:t>
            </a:r>
            <a:r>
              <a:rPr b="1" i="1" lang="en-US" sz="2400" u="none" cap="none" strike="noStrike">
                <a:solidFill>
                  <a:schemeClr val="dk2"/>
                </a:solidFill>
                <a:latin typeface="Times New Roman"/>
                <a:ea typeface="Times New Roman"/>
                <a:cs typeface="Times New Roman"/>
                <a:sym typeface="Times New Roman"/>
              </a:rPr>
              <a:t> Y</a:t>
            </a:r>
            <a:r>
              <a:rPr b="1" i="0" lang="en-US" sz="2400" u="none" cap="none" strike="noStrike">
                <a:solidFill>
                  <a:schemeClr val="dk2"/>
                </a:solidFill>
                <a:latin typeface="Times New Roman"/>
                <a:ea typeface="Times New Roman"/>
                <a:cs typeface="Times New Roman"/>
                <a:sym typeface="Times New Roman"/>
              </a:rPr>
              <a:t>  = </a:t>
            </a:r>
            <a:r>
              <a:rPr b="1" i="1" lang="en-US" sz="2400" u="none" cap="none" strike="noStrike">
                <a:solidFill>
                  <a:schemeClr val="dk2"/>
                </a:solidFill>
                <a:latin typeface="Times New Roman"/>
                <a:ea typeface="Times New Roman"/>
                <a:cs typeface="Times New Roman"/>
                <a:sym typeface="Times New Roman"/>
              </a:rPr>
              <a:t>X + Y</a:t>
            </a:r>
            <a:endParaRPr b="0" i="0" sz="1400" u="none" cap="none" strike="noStrike">
              <a:solidFill>
                <a:srgbClr val="000000"/>
              </a:solidFill>
              <a:latin typeface="Arial"/>
              <a:ea typeface="Arial"/>
              <a:cs typeface="Arial"/>
              <a:sym typeface="Arial"/>
            </a:endParaRPr>
          </a:p>
        </p:txBody>
      </p:sp>
      <p:sp>
        <p:nvSpPr>
          <p:cNvPr id="1155" name="Google Shape;1155;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156" name="Google Shape;1156;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57" name="Google Shape;1157;p93"/>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94"/>
          <p:cNvSpPr txBox="1"/>
          <p:nvPr>
            <p:ph type="title"/>
          </p:nvPr>
        </p:nvSpPr>
        <p:spPr>
          <a:xfrm>
            <a:off x="2057400" y="12335"/>
            <a:ext cx="8229600"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DeMorgan’s Theorem 1</a:t>
            </a:r>
            <a:endParaRPr/>
          </a:p>
        </p:txBody>
      </p:sp>
      <p:pic>
        <p:nvPicPr>
          <p:cNvPr id="1163" name="Google Shape;1163;p94"/>
          <p:cNvPicPr preferRelativeResize="0"/>
          <p:nvPr/>
        </p:nvPicPr>
        <p:blipFill rotWithShape="1">
          <a:blip r:embed="rId3">
            <a:alphaModFix/>
          </a:blip>
          <a:srcRect b="0" l="0" r="0" t="0"/>
          <a:stretch/>
        </p:blipFill>
        <p:spPr>
          <a:xfrm>
            <a:off x="1114425" y="1337481"/>
            <a:ext cx="9963150" cy="5001406"/>
          </a:xfrm>
          <a:prstGeom prst="rect">
            <a:avLst/>
          </a:prstGeom>
          <a:noFill/>
          <a:ln>
            <a:noFill/>
          </a:ln>
        </p:spPr>
      </p:pic>
      <p:sp>
        <p:nvSpPr>
          <p:cNvPr id="1164" name="Google Shape;1164;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165" name="Google Shape;1165;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66" name="Google Shape;1166;p94"/>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95"/>
          <p:cNvSpPr txBox="1"/>
          <p:nvPr>
            <p:ph type="title"/>
          </p:nvPr>
        </p:nvSpPr>
        <p:spPr>
          <a:xfrm>
            <a:off x="2057400" y="12335"/>
            <a:ext cx="8229600" cy="1143000"/>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DeMorgan’s Theorem 2</a:t>
            </a:r>
            <a:endParaRPr b="1" sz="4000">
              <a:latin typeface="Times New Roman"/>
              <a:ea typeface="Times New Roman"/>
              <a:cs typeface="Times New Roman"/>
              <a:sym typeface="Times New Roman"/>
            </a:endParaRPr>
          </a:p>
        </p:txBody>
      </p:sp>
      <p:pic>
        <p:nvPicPr>
          <p:cNvPr id="1172" name="Google Shape;1172;p95"/>
          <p:cNvPicPr preferRelativeResize="0"/>
          <p:nvPr/>
        </p:nvPicPr>
        <p:blipFill rotWithShape="1">
          <a:blip r:embed="rId3">
            <a:alphaModFix/>
          </a:blip>
          <a:srcRect b="0" l="0" r="0" t="0"/>
          <a:stretch/>
        </p:blipFill>
        <p:spPr>
          <a:xfrm>
            <a:off x="586854" y="1296537"/>
            <a:ext cx="10931856" cy="4813750"/>
          </a:xfrm>
          <a:prstGeom prst="rect">
            <a:avLst/>
          </a:prstGeom>
          <a:noFill/>
          <a:ln>
            <a:noFill/>
          </a:ln>
        </p:spPr>
      </p:pic>
      <p:sp>
        <p:nvSpPr>
          <p:cNvPr id="1173" name="Google Shape;1173;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174" name="Google Shape;1174;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75" name="Google Shape;1175;p95"/>
          <p:cNvPicPr preferRelativeResize="0"/>
          <p:nvPr/>
        </p:nvPicPr>
        <p:blipFill rotWithShape="1">
          <a:blip r:embed="rId4">
            <a:alphaModFix/>
          </a:blip>
          <a:srcRect b="0" l="0" r="0" t="0"/>
          <a:stretch/>
        </p:blipFill>
        <p:spPr>
          <a:xfrm>
            <a:off x="1" y="1"/>
            <a:ext cx="1269599" cy="131359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96"/>
          <p:cNvSpPr txBox="1"/>
          <p:nvPr>
            <p:ph type="title"/>
          </p:nvPr>
        </p:nvSpPr>
        <p:spPr>
          <a:xfrm>
            <a:off x="2763791" y="178101"/>
            <a:ext cx="6705600" cy="728663"/>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Summary</a:t>
            </a:r>
            <a:endParaRPr/>
          </a:p>
        </p:txBody>
      </p:sp>
      <p:sp>
        <p:nvSpPr>
          <p:cNvPr id="1181" name="Google Shape;1181;p96"/>
          <p:cNvSpPr/>
          <p:nvPr/>
        </p:nvSpPr>
        <p:spPr>
          <a:xfrm>
            <a:off x="1524000" y="1144588"/>
            <a:ext cx="8839200" cy="4951412"/>
          </a:xfrm>
          <a:prstGeom prst="rect">
            <a:avLst/>
          </a:prstGeom>
          <a:noFill/>
          <a:ln>
            <a:noFill/>
          </a:ln>
        </p:spPr>
        <p:txBody>
          <a:bodyPr anchorCtr="0" anchor="t" bIns="46325" lIns="92650" spcFirstLastPara="1" rIns="92650" wrap="square" tIns="46325">
            <a:noAutofit/>
          </a:bodyPr>
          <a:lstStyle/>
          <a:p>
            <a:pPr indent="-285750" lvl="1" marL="742950" marR="0" rtl="0" algn="l">
              <a:lnSpc>
                <a:spcPct val="100000"/>
              </a:lnSpc>
              <a:spcBef>
                <a:spcPts val="0"/>
              </a:spcBef>
              <a:spcAft>
                <a:spcPts val="0"/>
              </a:spcAft>
              <a:buClr>
                <a:srgbClr val="003366"/>
              </a:buClr>
              <a:buSzPts val="2800"/>
              <a:buFont typeface="Noto Sans"/>
              <a:buChar char="●"/>
            </a:pPr>
            <a:r>
              <a:rPr b="1" i="0" lang="en-US" sz="2800" u="none" cap="none" strike="noStrike">
                <a:solidFill>
                  <a:srgbClr val="003366"/>
                </a:solidFill>
                <a:latin typeface="Times New Roman"/>
                <a:ea typeface="Times New Roman"/>
                <a:cs typeface="Times New Roman"/>
                <a:sym typeface="Times New Roman"/>
              </a:rPr>
              <a:t>OR is the same as NAND with complemented inputs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3366"/>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rgbClr val="003366"/>
              </a:buClr>
              <a:buSzPts val="2800"/>
              <a:buFont typeface="Noto Sans"/>
              <a:buChar char="●"/>
            </a:pPr>
            <a:r>
              <a:rPr b="1" i="0" lang="en-US" sz="2800" u="none" cap="none" strike="noStrike">
                <a:solidFill>
                  <a:srgbClr val="003366"/>
                </a:solidFill>
                <a:latin typeface="Times New Roman"/>
                <a:ea typeface="Times New Roman"/>
                <a:cs typeface="Times New Roman"/>
                <a:sym typeface="Times New Roman"/>
              </a:rPr>
              <a:t>AND is the same as NOR with complemented inputs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3366"/>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rgbClr val="003366"/>
              </a:buClr>
              <a:buSzPts val="2800"/>
              <a:buFont typeface="Noto Sans"/>
              <a:buChar char="●"/>
            </a:pPr>
            <a:r>
              <a:rPr b="1" i="0" lang="en-US" sz="2800" u="none" cap="none" strike="noStrike">
                <a:solidFill>
                  <a:srgbClr val="003366"/>
                </a:solidFill>
                <a:latin typeface="Times New Roman"/>
                <a:ea typeface="Times New Roman"/>
                <a:cs typeface="Times New Roman"/>
                <a:sym typeface="Times New Roman"/>
              </a:rPr>
              <a:t>NAND is the same as OR with complemented inputs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3366"/>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rgbClr val="003366"/>
              </a:buClr>
              <a:buSzPts val="2800"/>
              <a:buFont typeface="Noto Sans"/>
              <a:buChar char="●"/>
            </a:pPr>
            <a:r>
              <a:rPr b="1" i="0" lang="en-US" sz="2800" u="none" cap="none" strike="noStrike">
                <a:solidFill>
                  <a:srgbClr val="003366"/>
                </a:solidFill>
                <a:latin typeface="Times New Roman"/>
                <a:ea typeface="Times New Roman"/>
                <a:cs typeface="Times New Roman"/>
                <a:sym typeface="Times New Roman"/>
              </a:rPr>
              <a:t>NOR is the same as AND with complemented inputs</a:t>
            </a:r>
            <a:endParaRPr b="0" i="0" sz="1400" u="none" cap="none" strike="noStrike">
              <a:solidFill>
                <a:srgbClr val="000000"/>
              </a:solidFill>
              <a:latin typeface="Arial"/>
              <a:ea typeface="Arial"/>
              <a:cs typeface="Arial"/>
              <a:sym typeface="Arial"/>
            </a:endParaRPr>
          </a:p>
        </p:txBody>
      </p:sp>
      <p:grpSp>
        <p:nvGrpSpPr>
          <p:cNvPr id="1182" name="Google Shape;1182;p96"/>
          <p:cNvGrpSpPr/>
          <p:nvPr/>
        </p:nvGrpSpPr>
        <p:grpSpPr>
          <a:xfrm>
            <a:off x="4535489" y="4632325"/>
            <a:ext cx="955675" cy="407988"/>
            <a:chOff x="2770" y="2883"/>
            <a:chExt cx="976" cy="417"/>
          </a:xfrm>
        </p:grpSpPr>
        <p:cxnSp>
          <p:nvCxnSpPr>
            <p:cNvPr id="1183" name="Google Shape;1183;p96"/>
            <p:cNvCxnSpPr/>
            <p:nvPr/>
          </p:nvCxnSpPr>
          <p:spPr>
            <a:xfrm>
              <a:off x="2947" y="2883"/>
              <a:ext cx="426" cy="1"/>
            </a:xfrm>
            <a:prstGeom prst="straightConnector1">
              <a:avLst/>
            </a:prstGeom>
            <a:noFill/>
            <a:ln cap="flat" cmpd="sng" w="28575">
              <a:solidFill>
                <a:srgbClr val="000000"/>
              </a:solidFill>
              <a:prstDash val="solid"/>
              <a:round/>
              <a:headEnd len="sm" w="sm" type="none"/>
              <a:tailEnd len="sm" w="sm" type="none"/>
            </a:ln>
          </p:spPr>
        </p:cxnSp>
        <p:cxnSp>
          <p:nvCxnSpPr>
            <p:cNvPr id="1184" name="Google Shape;1184;p96"/>
            <p:cNvCxnSpPr/>
            <p:nvPr/>
          </p:nvCxnSpPr>
          <p:spPr>
            <a:xfrm>
              <a:off x="2947" y="3299"/>
              <a:ext cx="444" cy="1"/>
            </a:xfrm>
            <a:prstGeom prst="straightConnector1">
              <a:avLst/>
            </a:prstGeom>
            <a:noFill/>
            <a:ln cap="flat" cmpd="sng" w="28575">
              <a:solidFill>
                <a:srgbClr val="000000"/>
              </a:solidFill>
              <a:prstDash val="solid"/>
              <a:round/>
              <a:headEnd len="sm" w="sm" type="none"/>
              <a:tailEnd len="sm" w="sm" type="none"/>
            </a:ln>
          </p:spPr>
        </p:cxnSp>
        <p:cxnSp>
          <p:nvCxnSpPr>
            <p:cNvPr id="1185" name="Google Shape;1185;p96"/>
            <p:cNvCxnSpPr/>
            <p:nvPr/>
          </p:nvCxnSpPr>
          <p:spPr>
            <a:xfrm>
              <a:off x="2947" y="2883"/>
              <a:ext cx="1" cy="416"/>
            </a:xfrm>
            <a:prstGeom prst="straightConnector1">
              <a:avLst/>
            </a:prstGeom>
            <a:noFill/>
            <a:ln cap="flat" cmpd="sng" w="28575">
              <a:solidFill>
                <a:srgbClr val="000000"/>
              </a:solidFill>
              <a:prstDash val="solid"/>
              <a:round/>
              <a:headEnd len="sm" w="sm" type="none"/>
              <a:tailEnd len="sm" w="sm" type="none"/>
            </a:ln>
          </p:spPr>
        </p:cxnSp>
        <p:sp>
          <p:nvSpPr>
            <p:cNvPr id="1186" name="Google Shape;1186;p96"/>
            <p:cNvSpPr/>
            <p:nvPr/>
          </p:nvSpPr>
          <p:spPr>
            <a:xfrm>
              <a:off x="3373" y="2900"/>
              <a:ext cx="195" cy="208"/>
            </a:xfrm>
            <a:custGeom>
              <a:rect b="b" l="l" r="r" t="t"/>
              <a:pathLst>
                <a:path extrusionOk="0" h="12" w="11">
                  <a:moveTo>
                    <a:pt x="11" y="12"/>
                  </a:moveTo>
                  <a:cubicBezTo>
                    <a:pt x="11" y="5"/>
                    <a:pt x="6" y="0"/>
                    <a:pt x="0" y="0"/>
                  </a:cubicBezTo>
                  <a:lnTo>
                    <a:pt x="0" y="12"/>
                  </a:lnTo>
                  <a:lnTo>
                    <a:pt x="11" y="12"/>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7" name="Google Shape;1187;p96"/>
            <p:cNvSpPr/>
            <p:nvPr/>
          </p:nvSpPr>
          <p:spPr>
            <a:xfrm>
              <a:off x="3373" y="2883"/>
              <a:ext cx="204" cy="217"/>
            </a:xfrm>
            <a:custGeom>
              <a:rect b="b" l="l" r="r" t="t"/>
              <a:pathLst>
                <a:path extrusionOk="0" fill="none" h="21600" w="21600">
                  <a:moveTo>
                    <a:pt x="-1" y="0"/>
                  </a:moveTo>
                  <a:cubicBezTo>
                    <a:pt x="11924" y="0"/>
                    <a:pt x="21592" y="9662"/>
                    <a:pt x="21599" y="21587"/>
                  </a:cubicBezTo>
                </a:path>
                <a:path extrusionOk="0" h="21600" w="21600">
                  <a:moveTo>
                    <a:pt x="-1" y="0"/>
                  </a:moveTo>
                  <a:cubicBezTo>
                    <a:pt x="11924" y="0"/>
                    <a:pt x="21592" y="9662"/>
                    <a:pt x="21599" y="21587"/>
                  </a:cubicBezTo>
                  <a:lnTo>
                    <a:pt x="0" y="21600"/>
                  </a:lnTo>
                  <a:lnTo>
                    <a:pt x="-1" y="0"/>
                  </a:lnTo>
                  <a:close/>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8" name="Google Shape;1188;p96"/>
            <p:cNvSpPr/>
            <p:nvPr/>
          </p:nvSpPr>
          <p:spPr>
            <a:xfrm>
              <a:off x="3373" y="3091"/>
              <a:ext cx="195" cy="208"/>
            </a:xfrm>
            <a:custGeom>
              <a:rect b="b" l="l" r="r" t="t"/>
              <a:pathLst>
                <a:path extrusionOk="0" h="12" w="11">
                  <a:moveTo>
                    <a:pt x="0" y="11"/>
                  </a:moveTo>
                  <a:cubicBezTo>
                    <a:pt x="6" y="12"/>
                    <a:pt x="11" y="6"/>
                    <a:pt x="11" y="0"/>
                  </a:cubicBezTo>
                  <a:lnTo>
                    <a:pt x="0" y="0"/>
                  </a:lnTo>
                  <a:lnTo>
                    <a:pt x="0" y="11"/>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9" name="Google Shape;1189;p96"/>
            <p:cNvSpPr/>
            <p:nvPr/>
          </p:nvSpPr>
          <p:spPr>
            <a:xfrm>
              <a:off x="3373" y="3082"/>
              <a:ext cx="204" cy="217"/>
            </a:xfrm>
            <a:custGeom>
              <a:rect b="b" l="l" r="r" t="t"/>
              <a:pathLst>
                <a:path extrusionOk="0" fill="none" h="21600" w="21600">
                  <a:moveTo>
                    <a:pt x="21600" y="0"/>
                  </a:moveTo>
                  <a:cubicBezTo>
                    <a:pt x="21600" y="11929"/>
                    <a:pt x="11929" y="21599"/>
                    <a:pt x="0" y="21600"/>
                  </a:cubicBezTo>
                </a:path>
                <a:path extrusionOk="0" h="21600" w="21600">
                  <a:moveTo>
                    <a:pt x="21600" y="0"/>
                  </a:moveTo>
                  <a:cubicBezTo>
                    <a:pt x="21600" y="11929"/>
                    <a:pt x="11929" y="21599"/>
                    <a:pt x="0" y="21600"/>
                  </a:cubicBezTo>
                  <a:lnTo>
                    <a:pt x="0" y="0"/>
                  </a:lnTo>
                  <a:lnTo>
                    <a:pt x="21600" y="0"/>
                  </a:lnTo>
                  <a:close/>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190" name="Google Shape;1190;p96"/>
            <p:cNvCxnSpPr/>
            <p:nvPr/>
          </p:nvCxnSpPr>
          <p:spPr>
            <a:xfrm>
              <a:off x="2770" y="3004"/>
              <a:ext cx="177" cy="1"/>
            </a:xfrm>
            <a:prstGeom prst="straightConnector1">
              <a:avLst/>
            </a:prstGeom>
            <a:noFill/>
            <a:ln cap="flat" cmpd="sng" w="28575">
              <a:solidFill>
                <a:srgbClr val="000000"/>
              </a:solidFill>
              <a:prstDash val="solid"/>
              <a:round/>
              <a:headEnd len="sm" w="sm" type="none"/>
              <a:tailEnd len="sm" w="sm" type="none"/>
            </a:ln>
          </p:spPr>
        </p:cxnSp>
        <p:cxnSp>
          <p:nvCxnSpPr>
            <p:cNvPr id="1191" name="Google Shape;1191;p96"/>
            <p:cNvCxnSpPr/>
            <p:nvPr/>
          </p:nvCxnSpPr>
          <p:spPr>
            <a:xfrm>
              <a:off x="2770" y="3178"/>
              <a:ext cx="177" cy="1"/>
            </a:xfrm>
            <a:prstGeom prst="straightConnector1">
              <a:avLst/>
            </a:prstGeom>
            <a:noFill/>
            <a:ln cap="flat" cmpd="sng" w="28575">
              <a:solidFill>
                <a:srgbClr val="000000"/>
              </a:solidFill>
              <a:prstDash val="solid"/>
              <a:round/>
              <a:headEnd len="sm" w="sm" type="none"/>
              <a:tailEnd len="sm" w="sm" type="none"/>
            </a:ln>
          </p:spPr>
        </p:cxnSp>
        <p:cxnSp>
          <p:nvCxnSpPr>
            <p:cNvPr id="1192" name="Google Shape;1192;p96"/>
            <p:cNvCxnSpPr/>
            <p:nvPr/>
          </p:nvCxnSpPr>
          <p:spPr>
            <a:xfrm>
              <a:off x="3568" y="3091"/>
              <a:ext cx="178" cy="1"/>
            </a:xfrm>
            <a:prstGeom prst="straightConnector1">
              <a:avLst/>
            </a:prstGeom>
            <a:noFill/>
            <a:ln cap="flat" cmpd="sng" w="28575">
              <a:solidFill>
                <a:srgbClr val="000000"/>
              </a:solidFill>
              <a:prstDash val="solid"/>
              <a:round/>
              <a:headEnd len="sm" w="sm" type="none"/>
              <a:tailEnd len="sm" w="sm" type="none"/>
            </a:ln>
          </p:spPr>
        </p:cxnSp>
      </p:grpSp>
      <p:grpSp>
        <p:nvGrpSpPr>
          <p:cNvPr id="1193" name="Google Shape;1193;p96"/>
          <p:cNvGrpSpPr/>
          <p:nvPr/>
        </p:nvGrpSpPr>
        <p:grpSpPr>
          <a:xfrm>
            <a:off x="2578101" y="4635500"/>
            <a:ext cx="1031875" cy="400050"/>
            <a:chOff x="3104" y="1935"/>
            <a:chExt cx="1314" cy="511"/>
          </a:xfrm>
        </p:grpSpPr>
        <p:sp>
          <p:nvSpPr>
            <p:cNvPr id="1194" name="Google Shape;1194;p96"/>
            <p:cNvSpPr/>
            <p:nvPr/>
          </p:nvSpPr>
          <p:spPr>
            <a:xfrm>
              <a:off x="3296" y="1935"/>
              <a:ext cx="132" cy="244"/>
            </a:xfrm>
            <a:custGeom>
              <a:rect b="b" l="l" r="r" t="t"/>
              <a:pathLst>
                <a:path extrusionOk="0" fill="none" h="21600" w="21617">
                  <a:moveTo>
                    <a:pt x="0" y="0"/>
                  </a:moveTo>
                  <a:cubicBezTo>
                    <a:pt x="5" y="0"/>
                    <a:pt x="11" y="-1"/>
                    <a:pt x="17" y="0"/>
                  </a:cubicBezTo>
                  <a:cubicBezTo>
                    <a:pt x="11946" y="0"/>
                    <a:pt x="21617" y="9670"/>
                    <a:pt x="21617" y="21600"/>
                  </a:cubicBezTo>
                </a:path>
                <a:path extrusionOk="0" h="21600" w="21617">
                  <a:moveTo>
                    <a:pt x="0" y="0"/>
                  </a:moveTo>
                  <a:cubicBezTo>
                    <a:pt x="5" y="0"/>
                    <a:pt x="11" y="-1"/>
                    <a:pt x="17" y="0"/>
                  </a:cubicBezTo>
                  <a:cubicBezTo>
                    <a:pt x="11946" y="0"/>
                    <a:pt x="21617" y="9670"/>
                    <a:pt x="21617" y="21600"/>
                  </a:cubicBezTo>
                  <a:lnTo>
                    <a:pt x="17" y="21600"/>
                  </a:lnTo>
                  <a:lnTo>
                    <a:pt x="0"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5" name="Google Shape;1195;p96"/>
            <p:cNvSpPr/>
            <p:nvPr/>
          </p:nvSpPr>
          <p:spPr>
            <a:xfrm>
              <a:off x="3295" y="1935"/>
              <a:ext cx="896" cy="267"/>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6" name="Google Shape;1196;p96"/>
            <p:cNvSpPr/>
            <p:nvPr/>
          </p:nvSpPr>
          <p:spPr>
            <a:xfrm>
              <a:off x="3317" y="2179"/>
              <a:ext cx="874" cy="267"/>
            </a:xfrm>
            <a:custGeom>
              <a:rect b="b" l="l" r="r" t="t"/>
              <a:pathLst>
                <a:path extrusionOk="0" fill="none" h="21600" w="21600">
                  <a:moveTo>
                    <a:pt x="21600" y="0"/>
                  </a:moveTo>
                  <a:cubicBezTo>
                    <a:pt x="21600" y="11929"/>
                    <a:pt x="11929" y="21599"/>
                    <a:pt x="0" y="21600"/>
                  </a:cubicBezTo>
                </a:path>
                <a:path extrusionOk="0" h="21600" w="21600">
                  <a:moveTo>
                    <a:pt x="21600" y="0"/>
                  </a:moveTo>
                  <a:cubicBezTo>
                    <a:pt x="21600" y="11929"/>
                    <a:pt x="11929" y="21599"/>
                    <a:pt x="0" y="21600"/>
                  </a:cubicBezTo>
                  <a:lnTo>
                    <a:pt x="0" y="0"/>
                  </a:lnTo>
                  <a:lnTo>
                    <a:pt x="21600"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7" name="Google Shape;1197;p96"/>
            <p:cNvSpPr/>
            <p:nvPr/>
          </p:nvSpPr>
          <p:spPr>
            <a:xfrm>
              <a:off x="3296" y="2179"/>
              <a:ext cx="132" cy="267"/>
            </a:xfrm>
            <a:custGeom>
              <a:rect b="b" l="l" r="r" t="t"/>
              <a:pathLst>
                <a:path extrusionOk="0" fill="none" h="21600" w="21619">
                  <a:moveTo>
                    <a:pt x="21619" y="0"/>
                  </a:moveTo>
                  <a:cubicBezTo>
                    <a:pt x="21619" y="11929"/>
                    <a:pt x="11948" y="21600"/>
                    <a:pt x="19" y="21600"/>
                  </a:cubicBezTo>
                  <a:cubicBezTo>
                    <a:pt x="12" y="21600"/>
                    <a:pt x="6" y="21599"/>
                    <a:pt x="0" y="21599"/>
                  </a:cubicBezTo>
                </a:path>
                <a:path extrusionOk="0" h="21600" w="21619">
                  <a:moveTo>
                    <a:pt x="21619" y="0"/>
                  </a:moveTo>
                  <a:cubicBezTo>
                    <a:pt x="21619" y="11929"/>
                    <a:pt x="11948" y="21600"/>
                    <a:pt x="19" y="21600"/>
                  </a:cubicBezTo>
                  <a:cubicBezTo>
                    <a:pt x="12" y="21600"/>
                    <a:pt x="6" y="21599"/>
                    <a:pt x="0" y="21599"/>
                  </a:cubicBezTo>
                  <a:lnTo>
                    <a:pt x="19" y="0"/>
                  </a:lnTo>
                  <a:lnTo>
                    <a:pt x="21619"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198" name="Google Shape;1198;p96"/>
            <p:cNvCxnSpPr/>
            <p:nvPr/>
          </p:nvCxnSpPr>
          <p:spPr>
            <a:xfrm>
              <a:off x="3343" y="2062"/>
              <a:ext cx="48" cy="1"/>
            </a:xfrm>
            <a:prstGeom prst="straightConnector1">
              <a:avLst/>
            </a:prstGeom>
            <a:noFill/>
            <a:ln cap="flat" cmpd="sng" w="38100">
              <a:solidFill>
                <a:srgbClr val="000000"/>
              </a:solidFill>
              <a:prstDash val="solid"/>
              <a:round/>
              <a:headEnd len="sm" w="sm" type="none"/>
              <a:tailEnd len="sm" w="sm" type="none"/>
            </a:ln>
          </p:spPr>
        </p:cxnSp>
        <p:cxnSp>
          <p:nvCxnSpPr>
            <p:cNvPr id="1199" name="Google Shape;1199;p96"/>
            <p:cNvCxnSpPr/>
            <p:nvPr/>
          </p:nvCxnSpPr>
          <p:spPr>
            <a:xfrm>
              <a:off x="3343" y="2295"/>
              <a:ext cx="48" cy="1"/>
            </a:xfrm>
            <a:prstGeom prst="straightConnector1">
              <a:avLst/>
            </a:prstGeom>
            <a:noFill/>
            <a:ln cap="flat" cmpd="sng" w="38100">
              <a:solidFill>
                <a:srgbClr val="000000"/>
              </a:solidFill>
              <a:prstDash val="solid"/>
              <a:round/>
              <a:headEnd len="sm" w="sm" type="none"/>
              <a:tailEnd len="sm" w="sm" type="none"/>
            </a:ln>
          </p:spPr>
        </p:cxnSp>
        <p:cxnSp>
          <p:nvCxnSpPr>
            <p:cNvPr id="1200" name="Google Shape;1200;p96"/>
            <p:cNvCxnSpPr/>
            <p:nvPr/>
          </p:nvCxnSpPr>
          <p:spPr>
            <a:xfrm>
              <a:off x="3104" y="2062"/>
              <a:ext cx="239" cy="1"/>
            </a:xfrm>
            <a:prstGeom prst="straightConnector1">
              <a:avLst/>
            </a:prstGeom>
            <a:noFill/>
            <a:ln cap="flat" cmpd="sng" w="38100">
              <a:solidFill>
                <a:srgbClr val="000000"/>
              </a:solidFill>
              <a:prstDash val="solid"/>
              <a:round/>
              <a:headEnd len="sm" w="sm" type="none"/>
              <a:tailEnd len="sm" w="sm" type="none"/>
            </a:ln>
          </p:spPr>
        </p:cxnSp>
        <p:cxnSp>
          <p:nvCxnSpPr>
            <p:cNvPr id="1201" name="Google Shape;1201;p96"/>
            <p:cNvCxnSpPr/>
            <p:nvPr/>
          </p:nvCxnSpPr>
          <p:spPr>
            <a:xfrm>
              <a:off x="3104" y="2295"/>
              <a:ext cx="239" cy="1"/>
            </a:xfrm>
            <a:prstGeom prst="straightConnector1">
              <a:avLst/>
            </a:prstGeom>
            <a:noFill/>
            <a:ln cap="flat" cmpd="sng" w="38100">
              <a:solidFill>
                <a:srgbClr val="000000"/>
              </a:solidFill>
              <a:prstDash val="solid"/>
              <a:round/>
              <a:headEnd len="sm" w="sm" type="none"/>
              <a:tailEnd len="sm" w="sm" type="none"/>
            </a:ln>
          </p:spPr>
        </p:cxnSp>
        <p:cxnSp>
          <p:nvCxnSpPr>
            <p:cNvPr id="1202" name="Google Shape;1202;p96"/>
            <p:cNvCxnSpPr/>
            <p:nvPr/>
          </p:nvCxnSpPr>
          <p:spPr>
            <a:xfrm>
              <a:off x="4179" y="2179"/>
              <a:ext cx="239" cy="1"/>
            </a:xfrm>
            <a:prstGeom prst="straightConnector1">
              <a:avLst/>
            </a:prstGeom>
            <a:noFill/>
            <a:ln cap="flat" cmpd="sng" w="38100">
              <a:solidFill>
                <a:srgbClr val="000000"/>
              </a:solidFill>
              <a:prstDash val="solid"/>
              <a:round/>
              <a:headEnd len="sm" w="sm" type="none"/>
              <a:tailEnd len="sm" w="sm" type="none"/>
            </a:ln>
          </p:spPr>
        </p:cxnSp>
      </p:grpSp>
      <p:sp>
        <p:nvSpPr>
          <p:cNvPr id="1203" name="Google Shape;1203;p96"/>
          <p:cNvSpPr/>
          <p:nvPr/>
        </p:nvSpPr>
        <p:spPr>
          <a:xfrm>
            <a:off x="5326063" y="4791076"/>
            <a:ext cx="87312" cy="85725"/>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sp>
        <p:nvSpPr>
          <p:cNvPr id="1204" name="Google Shape;1204;p96"/>
          <p:cNvSpPr/>
          <p:nvPr/>
        </p:nvSpPr>
        <p:spPr>
          <a:xfrm>
            <a:off x="4618038" y="4705351"/>
            <a:ext cx="87312" cy="85725"/>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sp>
        <p:nvSpPr>
          <p:cNvPr id="1205" name="Google Shape;1205;p96"/>
          <p:cNvSpPr/>
          <p:nvPr/>
        </p:nvSpPr>
        <p:spPr>
          <a:xfrm>
            <a:off x="4614863" y="4878389"/>
            <a:ext cx="87312" cy="85725"/>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grpSp>
        <p:nvGrpSpPr>
          <p:cNvPr id="1206" name="Google Shape;1206;p96"/>
          <p:cNvGrpSpPr/>
          <p:nvPr/>
        </p:nvGrpSpPr>
        <p:grpSpPr>
          <a:xfrm>
            <a:off x="2601914" y="5307014"/>
            <a:ext cx="955675" cy="407987"/>
            <a:chOff x="2770" y="2883"/>
            <a:chExt cx="976" cy="417"/>
          </a:xfrm>
        </p:grpSpPr>
        <p:cxnSp>
          <p:nvCxnSpPr>
            <p:cNvPr id="1207" name="Google Shape;1207;p96"/>
            <p:cNvCxnSpPr/>
            <p:nvPr/>
          </p:nvCxnSpPr>
          <p:spPr>
            <a:xfrm>
              <a:off x="2947" y="2883"/>
              <a:ext cx="426" cy="1"/>
            </a:xfrm>
            <a:prstGeom prst="straightConnector1">
              <a:avLst/>
            </a:prstGeom>
            <a:noFill/>
            <a:ln cap="flat" cmpd="sng" w="28575">
              <a:solidFill>
                <a:srgbClr val="000000"/>
              </a:solidFill>
              <a:prstDash val="solid"/>
              <a:round/>
              <a:headEnd len="sm" w="sm" type="none"/>
              <a:tailEnd len="sm" w="sm" type="none"/>
            </a:ln>
          </p:spPr>
        </p:cxnSp>
        <p:cxnSp>
          <p:nvCxnSpPr>
            <p:cNvPr id="1208" name="Google Shape;1208;p96"/>
            <p:cNvCxnSpPr/>
            <p:nvPr/>
          </p:nvCxnSpPr>
          <p:spPr>
            <a:xfrm>
              <a:off x="2947" y="3299"/>
              <a:ext cx="444" cy="1"/>
            </a:xfrm>
            <a:prstGeom prst="straightConnector1">
              <a:avLst/>
            </a:prstGeom>
            <a:noFill/>
            <a:ln cap="flat" cmpd="sng" w="28575">
              <a:solidFill>
                <a:srgbClr val="000000"/>
              </a:solidFill>
              <a:prstDash val="solid"/>
              <a:round/>
              <a:headEnd len="sm" w="sm" type="none"/>
              <a:tailEnd len="sm" w="sm" type="none"/>
            </a:ln>
          </p:spPr>
        </p:cxnSp>
        <p:cxnSp>
          <p:nvCxnSpPr>
            <p:cNvPr id="1209" name="Google Shape;1209;p96"/>
            <p:cNvCxnSpPr/>
            <p:nvPr/>
          </p:nvCxnSpPr>
          <p:spPr>
            <a:xfrm>
              <a:off x="2947" y="2883"/>
              <a:ext cx="1" cy="416"/>
            </a:xfrm>
            <a:prstGeom prst="straightConnector1">
              <a:avLst/>
            </a:prstGeom>
            <a:noFill/>
            <a:ln cap="flat" cmpd="sng" w="28575">
              <a:solidFill>
                <a:srgbClr val="000000"/>
              </a:solidFill>
              <a:prstDash val="solid"/>
              <a:round/>
              <a:headEnd len="sm" w="sm" type="none"/>
              <a:tailEnd len="sm" w="sm" type="none"/>
            </a:ln>
          </p:spPr>
        </p:cxnSp>
        <p:sp>
          <p:nvSpPr>
            <p:cNvPr id="1210" name="Google Shape;1210;p96"/>
            <p:cNvSpPr/>
            <p:nvPr/>
          </p:nvSpPr>
          <p:spPr>
            <a:xfrm>
              <a:off x="3373" y="2900"/>
              <a:ext cx="195" cy="208"/>
            </a:xfrm>
            <a:custGeom>
              <a:rect b="b" l="l" r="r" t="t"/>
              <a:pathLst>
                <a:path extrusionOk="0" h="12" w="11">
                  <a:moveTo>
                    <a:pt x="11" y="12"/>
                  </a:moveTo>
                  <a:cubicBezTo>
                    <a:pt x="11" y="5"/>
                    <a:pt x="6" y="0"/>
                    <a:pt x="0" y="0"/>
                  </a:cubicBezTo>
                  <a:lnTo>
                    <a:pt x="0" y="12"/>
                  </a:lnTo>
                  <a:lnTo>
                    <a:pt x="11" y="12"/>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1" name="Google Shape;1211;p96"/>
            <p:cNvSpPr/>
            <p:nvPr/>
          </p:nvSpPr>
          <p:spPr>
            <a:xfrm>
              <a:off x="3373" y="2883"/>
              <a:ext cx="204" cy="217"/>
            </a:xfrm>
            <a:custGeom>
              <a:rect b="b" l="l" r="r" t="t"/>
              <a:pathLst>
                <a:path extrusionOk="0" fill="none" h="21600" w="21600">
                  <a:moveTo>
                    <a:pt x="-1" y="0"/>
                  </a:moveTo>
                  <a:cubicBezTo>
                    <a:pt x="11924" y="0"/>
                    <a:pt x="21592" y="9662"/>
                    <a:pt x="21599" y="21587"/>
                  </a:cubicBezTo>
                </a:path>
                <a:path extrusionOk="0" h="21600" w="21600">
                  <a:moveTo>
                    <a:pt x="-1" y="0"/>
                  </a:moveTo>
                  <a:cubicBezTo>
                    <a:pt x="11924" y="0"/>
                    <a:pt x="21592" y="9662"/>
                    <a:pt x="21599" y="21587"/>
                  </a:cubicBezTo>
                  <a:lnTo>
                    <a:pt x="0" y="21600"/>
                  </a:lnTo>
                  <a:lnTo>
                    <a:pt x="-1" y="0"/>
                  </a:lnTo>
                  <a:close/>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2" name="Google Shape;1212;p96"/>
            <p:cNvSpPr/>
            <p:nvPr/>
          </p:nvSpPr>
          <p:spPr>
            <a:xfrm>
              <a:off x="3373" y="3091"/>
              <a:ext cx="195" cy="208"/>
            </a:xfrm>
            <a:custGeom>
              <a:rect b="b" l="l" r="r" t="t"/>
              <a:pathLst>
                <a:path extrusionOk="0" h="12" w="11">
                  <a:moveTo>
                    <a:pt x="0" y="11"/>
                  </a:moveTo>
                  <a:cubicBezTo>
                    <a:pt x="6" y="12"/>
                    <a:pt x="11" y="6"/>
                    <a:pt x="11" y="0"/>
                  </a:cubicBezTo>
                  <a:lnTo>
                    <a:pt x="0" y="0"/>
                  </a:lnTo>
                  <a:lnTo>
                    <a:pt x="0" y="11"/>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3" name="Google Shape;1213;p96"/>
            <p:cNvSpPr/>
            <p:nvPr/>
          </p:nvSpPr>
          <p:spPr>
            <a:xfrm>
              <a:off x="3373" y="3082"/>
              <a:ext cx="204" cy="217"/>
            </a:xfrm>
            <a:custGeom>
              <a:rect b="b" l="l" r="r" t="t"/>
              <a:pathLst>
                <a:path extrusionOk="0" fill="none" h="21600" w="21600">
                  <a:moveTo>
                    <a:pt x="21600" y="0"/>
                  </a:moveTo>
                  <a:cubicBezTo>
                    <a:pt x="21600" y="11929"/>
                    <a:pt x="11929" y="21599"/>
                    <a:pt x="0" y="21600"/>
                  </a:cubicBezTo>
                </a:path>
                <a:path extrusionOk="0" h="21600" w="21600">
                  <a:moveTo>
                    <a:pt x="21600" y="0"/>
                  </a:moveTo>
                  <a:cubicBezTo>
                    <a:pt x="21600" y="11929"/>
                    <a:pt x="11929" y="21599"/>
                    <a:pt x="0" y="21600"/>
                  </a:cubicBezTo>
                  <a:lnTo>
                    <a:pt x="0" y="0"/>
                  </a:lnTo>
                  <a:lnTo>
                    <a:pt x="21600" y="0"/>
                  </a:lnTo>
                  <a:close/>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14" name="Google Shape;1214;p96"/>
            <p:cNvCxnSpPr/>
            <p:nvPr/>
          </p:nvCxnSpPr>
          <p:spPr>
            <a:xfrm>
              <a:off x="2770" y="3004"/>
              <a:ext cx="177" cy="1"/>
            </a:xfrm>
            <a:prstGeom prst="straightConnector1">
              <a:avLst/>
            </a:prstGeom>
            <a:noFill/>
            <a:ln cap="flat" cmpd="sng" w="28575">
              <a:solidFill>
                <a:srgbClr val="000000"/>
              </a:solidFill>
              <a:prstDash val="solid"/>
              <a:round/>
              <a:headEnd len="sm" w="sm" type="none"/>
              <a:tailEnd len="sm" w="sm" type="none"/>
            </a:ln>
          </p:spPr>
        </p:cxnSp>
        <p:cxnSp>
          <p:nvCxnSpPr>
            <p:cNvPr id="1215" name="Google Shape;1215;p96"/>
            <p:cNvCxnSpPr/>
            <p:nvPr/>
          </p:nvCxnSpPr>
          <p:spPr>
            <a:xfrm>
              <a:off x="2770" y="3178"/>
              <a:ext cx="177" cy="1"/>
            </a:xfrm>
            <a:prstGeom prst="straightConnector1">
              <a:avLst/>
            </a:prstGeom>
            <a:noFill/>
            <a:ln cap="flat" cmpd="sng" w="28575">
              <a:solidFill>
                <a:srgbClr val="000000"/>
              </a:solidFill>
              <a:prstDash val="solid"/>
              <a:round/>
              <a:headEnd len="sm" w="sm" type="none"/>
              <a:tailEnd len="sm" w="sm" type="none"/>
            </a:ln>
          </p:spPr>
        </p:cxnSp>
        <p:cxnSp>
          <p:nvCxnSpPr>
            <p:cNvPr id="1216" name="Google Shape;1216;p96"/>
            <p:cNvCxnSpPr/>
            <p:nvPr/>
          </p:nvCxnSpPr>
          <p:spPr>
            <a:xfrm>
              <a:off x="3568" y="3091"/>
              <a:ext cx="178" cy="1"/>
            </a:xfrm>
            <a:prstGeom prst="straightConnector1">
              <a:avLst/>
            </a:prstGeom>
            <a:noFill/>
            <a:ln cap="flat" cmpd="sng" w="28575">
              <a:solidFill>
                <a:srgbClr val="000000"/>
              </a:solidFill>
              <a:prstDash val="solid"/>
              <a:round/>
              <a:headEnd len="sm" w="sm" type="none"/>
              <a:tailEnd len="sm" w="sm" type="none"/>
            </a:ln>
          </p:spPr>
        </p:cxnSp>
      </p:grpSp>
      <p:sp>
        <p:nvSpPr>
          <p:cNvPr id="1217" name="Google Shape;1217;p96"/>
          <p:cNvSpPr/>
          <p:nvPr/>
        </p:nvSpPr>
        <p:spPr>
          <a:xfrm>
            <a:off x="3392488" y="5465764"/>
            <a:ext cx="87312" cy="85725"/>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grpSp>
        <p:nvGrpSpPr>
          <p:cNvPr id="1218" name="Google Shape;1218;p96"/>
          <p:cNvGrpSpPr/>
          <p:nvPr/>
        </p:nvGrpSpPr>
        <p:grpSpPr>
          <a:xfrm>
            <a:off x="4495801" y="5334000"/>
            <a:ext cx="1031875" cy="401638"/>
            <a:chOff x="3104" y="1935"/>
            <a:chExt cx="1314" cy="511"/>
          </a:xfrm>
        </p:grpSpPr>
        <p:sp>
          <p:nvSpPr>
            <p:cNvPr id="1219" name="Google Shape;1219;p96"/>
            <p:cNvSpPr/>
            <p:nvPr/>
          </p:nvSpPr>
          <p:spPr>
            <a:xfrm>
              <a:off x="3296" y="1935"/>
              <a:ext cx="132" cy="244"/>
            </a:xfrm>
            <a:custGeom>
              <a:rect b="b" l="l" r="r" t="t"/>
              <a:pathLst>
                <a:path extrusionOk="0" fill="none" h="21600" w="21617">
                  <a:moveTo>
                    <a:pt x="0" y="0"/>
                  </a:moveTo>
                  <a:cubicBezTo>
                    <a:pt x="5" y="0"/>
                    <a:pt x="11" y="-1"/>
                    <a:pt x="17" y="0"/>
                  </a:cubicBezTo>
                  <a:cubicBezTo>
                    <a:pt x="11946" y="0"/>
                    <a:pt x="21617" y="9670"/>
                    <a:pt x="21617" y="21600"/>
                  </a:cubicBezTo>
                </a:path>
                <a:path extrusionOk="0" h="21600" w="21617">
                  <a:moveTo>
                    <a:pt x="0" y="0"/>
                  </a:moveTo>
                  <a:cubicBezTo>
                    <a:pt x="5" y="0"/>
                    <a:pt x="11" y="-1"/>
                    <a:pt x="17" y="0"/>
                  </a:cubicBezTo>
                  <a:cubicBezTo>
                    <a:pt x="11946" y="0"/>
                    <a:pt x="21617" y="9670"/>
                    <a:pt x="21617" y="21600"/>
                  </a:cubicBezTo>
                  <a:lnTo>
                    <a:pt x="17" y="21600"/>
                  </a:lnTo>
                  <a:lnTo>
                    <a:pt x="0"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0" name="Google Shape;1220;p96"/>
            <p:cNvSpPr/>
            <p:nvPr/>
          </p:nvSpPr>
          <p:spPr>
            <a:xfrm>
              <a:off x="3295" y="1935"/>
              <a:ext cx="896" cy="267"/>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1" name="Google Shape;1221;p96"/>
            <p:cNvSpPr/>
            <p:nvPr/>
          </p:nvSpPr>
          <p:spPr>
            <a:xfrm>
              <a:off x="3317" y="2179"/>
              <a:ext cx="874" cy="267"/>
            </a:xfrm>
            <a:custGeom>
              <a:rect b="b" l="l" r="r" t="t"/>
              <a:pathLst>
                <a:path extrusionOk="0" fill="none" h="21600" w="21600">
                  <a:moveTo>
                    <a:pt x="21600" y="0"/>
                  </a:moveTo>
                  <a:cubicBezTo>
                    <a:pt x="21600" y="11929"/>
                    <a:pt x="11929" y="21599"/>
                    <a:pt x="0" y="21600"/>
                  </a:cubicBezTo>
                </a:path>
                <a:path extrusionOk="0" h="21600" w="21600">
                  <a:moveTo>
                    <a:pt x="21600" y="0"/>
                  </a:moveTo>
                  <a:cubicBezTo>
                    <a:pt x="21600" y="11929"/>
                    <a:pt x="11929" y="21599"/>
                    <a:pt x="0" y="21600"/>
                  </a:cubicBezTo>
                  <a:lnTo>
                    <a:pt x="0" y="0"/>
                  </a:lnTo>
                  <a:lnTo>
                    <a:pt x="21600"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2" name="Google Shape;1222;p96"/>
            <p:cNvSpPr/>
            <p:nvPr/>
          </p:nvSpPr>
          <p:spPr>
            <a:xfrm>
              <a:off x="3296" y="2179"/>
              <a:ext cx="132" cy="267"/>
            </a:xfrm>
            <a:custGeom>
              <a:rect b="b" l="l" r="r" t="t"/>
              <a:pathLst>
                <a:path extrusionOk="0" fill="none" h="21600" w="21619">
                  <a:moveTo>
                    <a:pt x="21619" y="0"/>
                  </a:moveTo>
                  <a:cubicBezTo>
                    <a:pt x="21619" y="11929"/>
                    <a:pt x="11948" y="21600"/>
                    <a:pt x="19" y="21600"/>
                  </a:cubicBezTo>
                  <a:cubicBezTo>
                    <a:pt x="12" y="21600"/>
                    <a:pt x="6" y="21599"/>
                    <a:pt x="0" y="21599"/>
                  </a:cubicBezTo>
                </a:path>
                <a:path extrusionOk="0" h="21600" w="21619">
                  <a:moveTo>
                    <a:pt x="21619" y="0"/>
                  </a:moveTo>
                  <a:cubicBezTo>
                    <a:pt x="21619" y="11929"/>
                    <a:pt x="11948" y="21600"/>
                    <a:pt x="19" y="21600"/>
                  </a:cubicBezTo>
                  <a:cubicBezTo>
                    <a:pt x="12" y="21600"/>
                    <a:pt x="6" y="21599"/>
                    <a:pt x="0" y="21599"/>
                  </a:cubicBezTo>
                  <a:lnTo>
                    <a:pt x="19" y="0"/>
                  </a:lnTo>
                  <a:lnTo>
                    <a:pt x="21619"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23" name="Google Shape;1223;p96"/>
            <p:cNvCxnSpPr/>
            <p:nvPr/>
          </p:nvCxnSpPr>
          <p:spPr>
            <a:xfrm>
              <a:off x="3343" y="2062"/>
              <a:ext cx="48" cy="1"/>
            </a:xfrm>
            <a:prstGeom prst="straightConnector1">
              <a:avLst/>
            </a:prstGeom>
            <a:noFill/>
            <a:ln cap="flat" cmpd="sng" w="38100">
              <a:solidFill>
                <a:srgbClr val="000000"/>
              </a:solidFill>
              <a:prstDash val="solid"/>
              <a:round/>
              <a:headEnd len="sm" w="sm" type="none"/>
              <a:tailEnd len="sm" w="sm" type="none"/>
            </a:ln>
          </p:spPr>
        </p:cxnSp>
        <p:cxnSp>
          <p:nvCxnSpPr>
            <p:cNvPr id="1224" name="Google Shape;1224;p96"/>
            <p:cNvCxnSpPr/>
            <p:nvPr/>
          </p:nvCxnSpPr>
          <p:spPr>
            <a:xfrm>
              <a:off x="3343" y="2295"/>
              <a:ext cx="48" cy="1"/>
            </a:xfrm>
            <a:prstGeom prst="straightConnector1">
              <a:avLst/>
            </a:prstGeom>
            <a:noFill/>
            <a:ln cap="flat" cmpd="sng" w="38100">
              <a:solidFill>
                <a:srgbClr val="000000"/>
              </a:solidFill>
              <a:prstDash val="solid"/>
              <a:round/>
              <a:headEnd len="sm" w="sm" type="none"/>
              <a:tailEnd len="sm" w="sm" type="none"/>
            </a:ln>
          </p:spPr>
        </p:cxnSp>
        <p:cxnSp>
          <p:nvCxnSpPr>
            <p:cNvPr id="1225" name="Google Shape;1225;p96"/>
            <p:cNvCxnSpPr/>
            <p:nvPr/>
          </p:nvCxnSpPr>
          <p:spPr>
            <a:xfrm>
              <a:off x="3104" y="2062"/>
              <a:ext cx="239" cy="1"/>
            </a:xfrm>
            <a:prstGeom prst="straightConnector1">
              <a:avLst/>
            </a:prstGeom>
            <a:noFill/>
            <a:ln cap="flat" cmpd="sng" w="38100">
              <a:solidFill>
                <a:srgbClr val="000000"/>
              </a:solidFill>
              <a:prstDash val="solid"/>
              <a:round/>
              <a:headEnd len="sm" w="sm" type="none"/>
              <a:tailEnd len="sm" w="sm" type="none"/>
            </a:ln>
          </p:spPr>
        </p:cxnSp>
        <p:cxnSp>
          <p:nvCxnSpPr>
            <p:cNvPr id="1226" name="Google Shape;1226;p96"/>
            <p:cNvCxnSpPr/>
            <p:nvPr/>
          </p:nvCxnSpPr>
          <p:spPr>
            <a:xfrm>
              <a:off x="3104" y="2295"/>
              <a:ext cx="239" cy="1"/>
            </a:xfrm>
            <a:prstGeom prst="straightConnector1">
              <a:avLst/>
            </a:prstGeom>
            <a:noFill/>
            <a:ln cap="flat" cmpd="sng" w="38100">
              <a:solidFill>
                <a:srgbClr val="000000"/>
              </a:solidFill>
              <a:prstDash val="solid"/>
              <a:round/>
              <a:headEnd len="sm" w="sm" type="none"/>
              <a:tailEnd len="sm" w="sm" type="none"/>
            </a:ln>
          </p:spPr>
        </p:cxnSp>
        <p:cxnSp>
          <p:nvCxnSpPr>
            <p:cNvPr id="1227" name="Google Shape;1227;p96"/>
            <p:cNvCxnSpPr/>
            <p:nvPr/>
          </p:nvCxnSpPr>
          <p:spPr>
            <a:xfrm>
              <a:off x="4179" y="2179"/>
              <a:ext cx="239" cy="1"/>
            </a:xfrm>
            <a:prstGeom prst="straightConnector1">
              <a:avLst/>
            </a:prstGeom>
            <a:noFill/>
            <a:ln cap="flat" cmpd="sng" w="38100">
              <a:solidFill>
                <a:srgbClr val="000000"/>
              </a:solidFill>
              <a:prstDash val="solid"/>
              <a:round/>
              <a:headEnd len="sm" w="sm" type="none"/>
              <a:tailEnd len="sm" w="sm" type="none"/>
            </a:ln>
          </p:spPr>
        </p:cxnSp>
      </p:grpSp>
      <p:sp>
        <p:nvSpPr>
          <p:cNvPr id="1228" name="Google Shape;1228;p96"/>
          <p:cNvSpPr/>
          <p:nvPr/>
        </p:nvSpPr>
        <p:spPr>
          <a:xfrm>
            <a:off x="4630738" y="5389564"/>
            <a:ext cx="87312" cy="85725"/>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sp>
        <p:nvSpPr>
          <p:cNvPr id="1229" name="Google Shape;1229;p96"/>
          <p:cNvSpPr/>
          <p:nvPr/>
        </p:nvSpPr>
        <p:spPr>
          <a:xfrm>
            <a:off x="4637088" y="5570538"/>
            <a:ext cx="87312" cy="87312"/>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cxnSp>
        <p:nvCxnSpPr>
          <p:cNvPr id="1230" name="Google Shape;1230;p96"/>
          <p:cNvCxnSpPr/>
          <p:nvPr/>
        </p:nvCxnSpPr>
        <p:spPr>
          <a:xfrm>
            <a:off x="3784601" y="4813300"/>
            <a:ext cx="595313" cy="0"/>
          </a:xfrm>
          <a:prstGeom prst="straightConnector1">
            <a:avLst/>
          </a:prstGeom>
          <a:noFill/>
          <a:ln cap="flat" cmpd="sng" w="38100">
            <a:solidFill>
              <a:schemeClr val="dk2"/>
            </a:solidFill>
            <a:prstDash val="solid"/>
            <a:round/>
            <a:headEnd len="med" w="med" type="stealth"/>
            <a:tailEnd len="med" w="med" type="stealth"/>
          </a:ln>
        </p:spPr>
      </p:cxnSp>
      <p:cxnSp>
        <p:nvCxnSpPr>
          <p:cNvPr id="1231" name="Google Shape;1231;p96"/>
          <p:cNvCxnSpPr/>
          <p:nvPr/>
        </p:nvCxnSpPr>
        <p:spPr>
          <a:xfrm>
            <a:off x="3794126" y="5508625"/>
            <a:ext cx="595313" cy="0"/>
          </a:xfrm>
          <a:prstGeom prst="straightConnector1">
            <a:avLst/>
          </a:prstGeom>
          <a:noFill/>
          <a:ln cap="flat" cmpd="sng" w="38100">
            <a:solidFill>
              <a:schemeClr val="dk2"/>
            </a:solidFill>
            <a:prstDash val="solid"/>
            <a:round/>
            <a:headEnd len="med" w="med" type="stealth"/>
            <a:tailEnd len="med" w="med" type="stealth"/>
          </a:ln>
        </p:spPr>
      </p:cxnSp>
      <p:grpSp>
        <p:nvGrpSpPr>
          <p:cNvPr id="1232" name="Google Shape;1232;p96"/>
          <p:cNvGrpSpPr/>
          <p:nvPr/>
        </p:nvGrpSpPr>
        <p:grpSpPr>
          <a:xfrm>
            <a:off x="8815389" y="5330825"/>
            <a:ext cx="955675" cy="407988"/>
            <a:chOff x="2770" y="2883"/>
            <a:chExt cx="976" cy="417"/>
          </a:xfrm>
        </p:grpSpPr>
        <p:cxnSp>
          <p:nvCxnSpPr>
            <p:cNvPr id="1233" name="Google Shape;1233;p96"/>
            <p:cNvCxnSpPr/>
            <p:nvPr/>
          </p:nvCxnSpPr>
          <p:spPr>
            <a:xfrm>
              <a:off x="2947" y="2883"/>
              <a:ext cx="426" cy="1"/>
            </a:xfrm>
            <a:prstGeom prst="straightConnector1">
              <a:avLst/>
            </a:prstGeom>
            <a:noFill/>
            <a:ln cap="flat" cmpd="sng" w="28575">
              <a:solidFill>
                <a:srgbClr val="000000"/>
              </a:solidFill>
              <a:prstDash val="solid"/>
              <a:round/>
              <a:headEnd len="sm" w="sm" type="none"/>
              <a:tailEnd len="sm" w="sm" type="none"/>
            </a:ln>
          </p:spPr>
        </p:cxnSp>
        <p:cxnSp>
          <p:nvCxnSpPr>
            <p:cNvPr id="1234" name="Google Shape;1234;p96"/>
            <p:cNvCxnSpPr/>
            <p:nvPr/>
          </p:nvCxnSpPr>
          <p:spPr>
            <a:xfrm>
              <a:off x="2947" y="3299"/>
              <a:ext cx="444" cy="1"/>
            </a:xfrm>
            <a:prstGeom prst="straightConnector1">
              <a:avLst/>
            </a:prstGeom>
            <a:noFill/>
            <a:ln cap="flat" cmpd="sng" w="28575">
              <a:solidFill>
                <a:srgbClr val="000000"/>
              </a:solidFill>
              <a:prstDash val="solid"/>
              <a:round/>
              <a:headEnd len="sm" w="sm" type="none"/>
              <a:tailEnd len="sm" w="sm" type="none"/>
            </a:ln>
          </p:spPr>
        </p:cxnSp>
        <p:cxnSp>
          <p:nvCxnSpPr>
            <p:cNvPr id="1235" name="Google Shape;1235;p96"/>
            <p:cNvCxnSpPr/>
            <p:nvPr/>
          </p:nvCxnSpPr>
          <p:spPr>
            <a:xfrm>
              <a:off x="2947" y="2883"/>
              <a:ext cx="1" cy="416"/>
            </a:xfrm>
            <a:prstGeom prst="straightConnector1">
              <a:avLst/>
            </a:prstGeom>
            <a:noFill/>
            <a:ln cap="flat" cmpd="sng" w="28575">
              <a:solidFill>
                <a:srgbClr val="000000"/>
              </a:solidFill>
              <a:prstDash val="solid"/>
              <a:round/>
              <a:headEnd len="sm" w="sm" type="none"/>
              <a:tailEnd len="sm" w="sm" type="none"/>
            </a:ln>
          </p:spPr>
        </p:cxnSp>
        <p:sp>
          <p:nvSpPr>
            <p:cNvPr id="1236" name="Google Shape;1236;p96"/>
            <p:cNvSpPr/>
            <p:nvPr/>
          </p:nvSpPr>
          <p:spPr>
            <a:xfrm>
              <a:off x="3373" y="2900"/>
              <a:ext cx="195" cy="208"/>
            </a:xfrm>
            <a:custGeom>
              <a:rect b="b" l="l" r="r" t="t"/>
              <a:pathLst>
                <a:path extrusionOk="0" h="12" w="11">
                  <a:moveTo>
                    <a:pt x="11" y="12"/>
                  </a:moveTo>
                  <a:cubicBezTo>
                    <a:pt x="11" y="5"/>
                    <a:pt x="6" y="0"/>
                    <a:pt x="0" y="0"/>
                  </a:cubicBezTo>
                  <a:lnTo>
                    <a:pt x="0" y="12"/>
                  </a:lnTo>
                  <a:lnTo>
                    <a:pt x="11" y="12"/>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7" name="Google Shape;1237;p96"/>
            <p:cNvSpPr/>
            <p:nvPr/>
          </p:nvSpPr>
          <p:spPr>
            <a:xfrm>
              <a:off x="3373" y="2883"/>
              <a:ext cx="204" cy="217"/>
            </a:xfrm>
            <a:custGeom>
              <a:rect b="b" l="l" r="r" t="t"/>
              <a:pathLst>
                <a:path extrusionOk="0" fill="none" h="21600" w="21600">
                  <a:moveTo>
                    <a:pt x="-1" y="0"/>
                  </a:moveTo>
                  <a:cubicBezTo>
                    <a:pt x="11924" y="0"/>
                    <a:pt x="21592" y="9662"/>
                    <a:pt x="21599" y="21587"/>
                  </a:cubicBezTo>
                </a:path>
                <a:path extrusionOk="0" h="21600" w="21600">
                  <a:moveTo>
                    <a:pt x="-1" y="0"/>
                  </a:moveTo>
                  <a:cubicBezTo>
                    <a:pt x="11924" y="0"/>
                    <a:pt x="21592" y="9662"/>
                    <a:pt x="21599" y="21587"/>
                  </a:cubicBezTo>
                  <a:lnTo>
                    <a:pt x="0" y="21600"/>
                  </a:lnTo>
                  <a:lnTo>
                    <a:pt x="-1" y="0"/>
                  </a:lnTo>
                  <a:close/>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8" name="Google Shape;1238;p96"/>
            <p:cNvSpPr/>
            <p:nvPr/>
          </p:nvSpPr>
          <p:spPr>
            <a:xfrm>
              <a:off x="3373" y="3091"/>
              <a:ext cx="195" cy="208"/>
            </a:xfrm>
            <a:custGeom>
              <a:rect b="b" l="l" r="r" t="t"/>
              <a:pathLst>
                <a:path extrusionOk="0" h="12" w="11">
                  <a:moveTo>
                    <a:pt x="0" y="11"/>
                  </a:moveTo>
                  <a:cubicBezTo>
                    <a:pt x="6" y="12"/>
                    <a:pt x="11" y="6"/>
                    <a:pt x="11" y="0"/>
                  </a:cubicBezTo>
                  <a:lnTo>
                    <a:pt x="0" y="0"/>
                  </a:lnTo>
                  <a:lnTo>
                    <a:pt x="0" y="11"/>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9" name="Google Shape;1239;p96"/>
            <p:cNvSpPr/>
            <p:nvPr/>
          </p:nvSpPr>
          <p:spPr>
            <a:xfrm>
              <a:off x="3373" y="3082"/>
              <a:ext cx="204" cy="217"/>
            </a:xfrm>
            <a:custGeom>
              <a:rect b="b" l="l" r="r" t="t"/>
              <a:pathLst>
                <a:path extrusionOk="0" fill="none" h="21600" w="21600">
                  <a:moveTo>
                    <a:pt x="21600" y="0"/>
                  </a:moveTo>
                  <a:cubicBezTo>
                    <a:pt x="21600" y="11929"/>
                    <a:pt x="11929" y="21599"/>
                    <a:pt x="0" y="21600"/>
                  </a:cubicBezTo>
                </a:path>
                <a:path extrusionOk="0" h="21600" w="21600">
                  <a:moveTo>
                    <a:pt x="21600" y="0"/>
                  </a:moveTo>
                  <a:cubicBezTo>
                    <a:pt x="21600" y="11929"/>
                    <a:pt x="11929" y="21599"/>
                    <a:pt x="0" y="21600"/>
                  </a:cubicBezTo>
                  <a:lnTo>
                    <a:pt x="0" y="0"/>
                  </a:lnTo>
                  <a:lnTo>
                    <a:pt x="21600" y="0"/>
                  </a:lnTo>
                  <a:close/>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40" name="Google Shape;1240;p96"/>
            <p:cNvCxnSpPr/>
            <p:nvPr/>
          </p:nvCxnSpPr>
          <p:spPr>
            <a:xfrm>
              <a:off x="2770" y="3004"/>
              <a:ext cx="177" cy="1"/>
            </a:xfrm>
            <a:prstGeom prst="straightConnector1">
              <a:avLst/>
            </a:prstGeom>
            <a:noFill/>
            <a:ln cap="flat" cmpd="sng" w="28575">
              <a:solidFill>
                <a:srgbClr val="000000"/>
              </a:solidFill>
              <a:prstDash val="solid"/>
              <a:round/>
              <a:headEnd len="sm" w="sm" type="none"/>
              <a:tailEnd len="sm" w="sm" type="none"/>
            </a:ln>
          </p:spPr>
        </p:cxnSp>
        <p:cxnSp>
          <p:nvCxnSpPr>
            <p:cNvPr id="1241" name="Google Shape;1241;p96"/>
            <p:cNvCxnSpPr/>
            <p:nvPr/>
          </p:nvCxnSpPr>
          <p:spPr>
            <a:xfrm>
              <a:off x="2770" y="3178"/>
              <a:ext cx="177" cy="1"/>
            </a:xfrm>
            <a:prstGeom prst="straightConnector1">
              <a:avLst/>
            </a:prstGeom>
            <a:noFill/>
            <a:ln cap="flat" cmpd="sng" w="28575">
              <a:solidFill>
                <a:srgbClr val="000000"/>
              </a:solidFill>
              <a:prstDash val="solid"/>
              <a:round/>
              <a:headEnd len="sm" w="sm" type="none"/>
              <a:tailEnd len="sm" w="sm" type="none"/>
            </a:ln>
          </p:spPr>
        </p:cxnSp>
        <p:cxnSp>
          <p:nvCxnSpPr>
            <p:cNvPr id="1242" name="Google Shape;1242;p96"/>
            <p:cNvCxnSpPr/>
            <p:nvPr/>
          </p:nvCxnSpPr>
          <p:spPr>
            <a:xfrm>
              <a:off x="3568" y="3091"/>
              <a:ext cx="178" cy="1"/>
            </a:xfrm>
            <a:prstGeom prst="straightConnector1">
              <a:avLst/>
            </a:prstGeom>
            <a:noFill/>
            <a:ln cap="flat" cmpd="sng" w="28575">
              <a:solidFill>
                <a:srgbClr val="000000"/>
              </a:solidFill>
              <a:prstDash val="solid"/>
              <a:round/>
              <a:headEnd len="sm" w="sm" type="none"/>
              <a:tailEnd len="sm" w="sm" type="none"/>
            </a:ln>
          </p:spPr>
        </p:cxnSp>
      </p:grpSp>
      <p:grpSp>
        <p:nvGrpSpPr>
          <p:cNvPr id="1243" name="Google Shape;1243;p96"/>
          <p:cNvGrpSpPr/>
          <p:nvPr/>
        </p:nvGrpSpPr>
        <p:grpSpPr>
          <a:xfrm>
            <a:off x="6858001" y="5334000"/>
            <a:ext cx="1031875" cy="400050"/>
            <a:chOff x="3104" y="1935"/>
            <a:chExt cx="1314" cy="511"/>
          </a:xfrm>
        </p:grpSpPr>
        <p:sp>
          <p:nvSpPr>
            <p:cNvPr id="1244" name="Google Shape;1244;p96"/>
            <p:cNvSpPr/>
            <p:nvPr/>
          </p:nvSpPr>
          <p:spPr>
            <a:xfrm>
              <a:off x="3296" y="1935"/>
              <a:ext cx="132" cy="244"/>
            </a:xfrm>
            <a:custGeom>
              <a:rect b="b" l="l" r="r" t="t"/>
              <a:pathLst>
                <a:path extrusionOk="0" fill="none" h="21600" w="21617">
                  <a:moveTo>
                    <a:pt x="0" y="0"/>
                  </a:moveTo>
                  <a:cubicBezTo>
                    <a:pt x="5" y="0"/>
                    <a:pt x="11" y="-1"/>
                    <a:pt x="17" y="0"/>
                  </a:cubicBezTo>
                  <a:cubicBezTo>
                    <a:pt x="11946" y="0"/>
                    <a:pt x="21617" y="9670"/>
                    <a:pt x="21617" y="21600"/>
                  </a:cubicBezTo>
                </a:path>
                <a:path extrusionOk="0" h="21600" w="21617">
                  <a:moveTo>
                    <a:pt x="0" y="0"/>
                  </a:moveTo>
                  <a:cubicBezTo>
                    <a:pt x="5" y="0"/>
                    <a:pt x="11" y="-1"/>
                    <a:pt x="17" y="0"/>
                  </a:cubicBezTo>
                  <a:cubicBezTo>
                    <a:pt x="11946" y="0"/>
                    <a:pt x="21617" y="9670"/>
                    <a:pt x="21617" y="21600"/>
                  </a:cubicBezTo>
                  <a:lnTo>
                    <a:pt x="17" y="21600"/>
                  </a:lnTo>
                  <a:lnTo>
                    <a:pt x="0"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5" name="Google Shape;1245;p96"/>
            <p:cNvSpPr/>
            <p:nvPr/>
          </p:nvSpPr>
          <p:spPr>
            <a:xfrm>
              <a:off x="3295" y="1935"/>
              <a:ext cx="896" cy="267"/>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6" name="Google Shape;1246;p96"/>
            <p:cNvSpPr/>
            <p:nvPr/>
          </p:nvSpPr>
          <p:spPr>
            <a:xfrm>
              <a:off x="3317" y="2179"/>
              <a:ext cx="874" cy="267"/>
            </a:xfrm>
            <a:custGeom>
              <a:rect b="b" l="l" r="r" t="t"/>
              <a:pathLst>
                <a:path extrusionOk="0" fill="none" h="21600" w="21600">
                  <a:moveTo>
                    <a:pt x="21600" y="0"/>
                  </a:moveTo>
                  <a:cubicBezTo>
                    <a:pt x="21600" y="11929"/>
                    <a:pt x="11929" y="21599"/>
                    <a:pt x="0" y="21600"/>
                  </a:cubicBezTo>
                </a:path>
                <a:path extrusionOk="0" h="21600" w="21600">
                  <a:moveTo>
                    <a:pt x="21600" y="0"/>
                  </a:moveTo>
                  <a:cubicBezTo>
                    <a:pt x="21600" y="11929"/>
                    <a:pt x="11929" y="21599"/>
                    <a:pt x="0" y="21600"/>
                  </a:cubicBezTo>
                  <a:lnTo>
                    <a:pt x="0" y="0"/>
                  </a:lnTo>
                  <a:lnTo>
                    <a:pt x="21600"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7" name="Google Shape;1247;p96"/>
            <p:cNvSpPr/>
            <p:nvPr/>
          </p:nvSpPr>
          <p:spPr>
            <a:xfrm>
              <a:off x="3296" y="2179"/>
              <a:ext cx="132" cy="267"/>
            </a:xfrm>
            <a:custGeom>
              <a:rect b="b" l="l" r="r" t="t"/>
              <a:pathLst>
                <a:path extrusionOk="0" fill="none" h="21600" w="21619">
                  <a:moveTo>
                    <a:pt x="21619" y="0"/>
                  </a:moveTo>
                  <a:cubicBezTo>
                    <a:pt x="21619" y="11929"/>
                    <a:pt x="11948" y="21600"/>
                    <a:pt x="19" y="21600"/>
                  </a:cubicBezTo>
                  <a:cubicBezTo>
                    <a:pt x="12" y="21600"/>
                    <a:pt x="6" y="21599"/>
                    <a:pt x="0" y="21599"/>
                  </a:cubicBezTo>
                </a:path>
                <a:path extrusionOk="0" h="21600" w="21619">
                  <a:moveTo>
                    <a:pt x="21619" y="0"/>
                  </a:moveTo>
                  <a:cubicBezTo>
                    <a:pt x="21619" y="11929"/>
                    <a:pt x="11948" y="21600"/>
                    <a:pt x="19" y="21600"/>
                  </a:cubicBezTo>
                  <a:cubicBezTo>
                    <a:pt x="12" y="21600"/>
                    <a:pt x="6" y="21599"/>
                    <a:pt x="0" y="21599"/>
                  </a:cubicBezTo>
                  <a:lnTo>
                    <a:pt x="19" y="0"/>
                  </a:lnTo>
                  <a:lnTo>
                    <a:pt x="21619"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48" name="Google Shape;1248;p96"/>
            <p:cNvCxnSpPr/>
            <p:nvPr/>
          </p:nvCxnSpPr>
          <p:spPr>
            <a:xfrm>
              <a:off x="3343" y="2062"/>
              <a:ext cx="48" cy="1"/>
            </a:xfrm>
            <a:prstGeom prst="straightConnector1">
              <a:avLst/>
            </a:prstGeom>
            <a:noFill/>
            <a:ln cap="flat" cmpd="sng" w="38100">
              <a:solidFill>
                <a:srgbClr val="000000"/>
              </a:solidFill>
              <a:prstDash val="solid"/>
              <a:round/>
              <a:headEnd len="sm" w="sm" type="none"/>
              <a:tailEnd len="sm" w="sm" type="none"/>
            </a:ln>
          </p:spPr>
        </p:cxnSp>
        <p:cxnSp>
          <p:nvCxnSpPr>
            <p:cNvPr id="1249" name="Google Shape;1249;p96"/>
            <p:cNvCxnSpPr/>
            <p:nvPr/>
          </p:nvCxnSpPr>
          <p:spPr>
            <a:xfrm>
              <a:off x="3343" y="2295"/>
              <a:ext cx="48" cy="1"/>
            </a:xfrm>
            <a:prstGeom prst="straightConnector1">
              <a:avLst/>
            </a:prstGeom>
            <a:noFill/>
            <a:ln cap="flat" cmpd="sng" w="38100">
              <a:solidFill>
                <a:srgbClr val="000000"/>
              </a:solidFill>
              <a:prstDash val="solid"/>
              <a:round/>
              <a:headEnd len="sm" w="sm" type="none"/>
              <a:tailEnd len="sm" w="sm" type="none"/>
            </a:ln>
          </p:spPr>
        </p:cxnSp>
        <p:cxnSp>
          <p:nvCxnSpPr>
            <p:cNvPr id="1250" name="Google Shape;1250;p96"/>
            <p:cNvCxnSpPr/>
            <p:nvPr/>
          </p:nvCxnSpPr>
          <p:spPr>
            <a:xfrm>
              <a:off x="3104" y="2062"/>
              <a:ext cx="239" cy="1"/>
            </a:xfrm>
            <a:prstGeom prst="straightConnector1">
              <a:avLst/>
            </a:prstGeom>
            <a:noFill/>
            <a:ln cap="flat" cmpd="sng" w="38100">
              <a:solidFill>
                <a:srgbClr val="000000"/>
              </a:solidFill>
              <a:prstDash val="solid"/>
              <a:round/>
              <a:headEnd len="sm" w="sm" type="none"/>
              <a:tailEnd len="sm" w="sm" type="none"/>
            </a:ln>
          </p:spPr>
        </p:cxnSp>
        <p:cxnSp>
          <p:nvCxnSpPr>
            <p:cNvPr id="1251" name="Google Shape;1251;p96"/>
            <p:cNvCxnSpPr/>
            <p:nvPr/>
          </p:nvCxnSpPr>
          <p:spPr>
            <a:xfrm>
              <a:off x="3104" y="2295"/>
              <a:ext cx="239" cy="1"/>
            </a:xfrm>
            <a:prstGeom prst="straightConnector1">
              <a:avLst/>
            </a:prstGeom>
            <a:noFill/>
            <a:ln cap="flat" cmpd="sng" w="38100">
              <a:solidFill>
                <a:srgbClr val="000000"/>
              </a:solidFill>
              <a:prstDash val="solid"/>
              <a:round/>
              <a:headEnd len="sm" w="sm" type="none"/>
              <a:tailEnd len="sm" w="sm" type="none"/>
            </a:ln>
          </p:spPr>
        </p:cxnSp>
        <p:cxnSp>
          <p:nvCxnSpPr>
            <p:cNvPr id="1252" name="Google Shape;1252;p96"/>
            <p:cNvCxnSpPr/>
            <p:nvPr/>
          </p:nvCxnSpPr>
          <p:spPr>
            <a:xfrm>
              <a:off x="4179" y="2179"/>
              <a:ext cx="239" cy="1"/>
            </a:xfrm>
            <a:prstGeom prst="straightConnector1">
              <a:avLst/>
            </a:prstGeom>
            <a:noFill/>
            <a:ln cap="flat" cmpd="sng" w="38100">
              <a:solidFill>
                <a:srgbClr val="000000"/>
              </a:solidFill>
              <a:prstDash val="solid"/>
              <a:round/>
              <a:headEnd len="sm" w="sm" type="none"/>
              <a:tailEnd len="sm" w="sm" type="none"/>
            </a:ln>
          </p:spPr>
        </p:cxnSp>
      </p:grpSp>
      <p:sp>
        <p:nvSpPr>
          <p:cNvPr id="1253" name="Google Shape;1253;p96"/>
          <p:cNvSpPr/>
          <p:nvPr/>
        </p:nvSpPr>
        <p:spPr>
          <a:xfrm>
            <a:off x="7705726" y="5489576"/>
            <a:ext cx="87313" cy="85725"/>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sp>
        <p:nvSpPr>
          <p:cNvPr id="1254" name="Google Shape;1254;p96"/>
          <p:cNvSpPr/>
          <p:nvPr/>
        </p:nvSpPr>
        <p:spPr>
          <a:xfrm>
            <a:off x="8897938" y="5403851"/>
            <a:ext cx="87312" cy="85725"/>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sp>
        <p:nvSpPr>
          <p:cNvPr id="1255" name="Google Shape;1255;p96"/>
          <p:cNvSpPr/>
          <p:nvPr/>
        </p:nvSpPr>
        <p:spPr>
          <a:xfrm>
            <a:off x="8894763" y="5576889"/>
            <a:ext cx="87312" cy="85725"/>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grpSp>
        <p:nvGrpSpPr>
          <p:cNvPr id="1256" name="Google Shape;1256;p96"/>
          <p:cNvGrpSpPr/>
          <p:nvPr/>
        </p:nvGrpSpPr>
        <p:grpSpPr>
          <a:xfrm>
            <a:off x="6881814" y="4619625"/>
            <a:ext cx="955675" cy="407988"/>
            <a:chOff x="2770" y="2883"/>
            <a:chExt cx="976" cy="417"/>
          </a:xfrm>
        </p:grpSpPr>
        <p:cxnSp>
          <p:nvCxnSpPr>
            <p:cNvPr id="1257" name="Google Shape;1257;p96"/>
            <p:cNvCxnSpPr/>
            <p:nvPr/>
          </p:nvCxnSpPr>
          <p:spPr>
            <a:xfrm>
              <a:off x="2947" y="2883"/>
              <a:ext cx="426" cy="1"/>
            </a:xfrm>
            <a:prstGeom prst="straightConnector1">
              <a:avLst/>
            </a:prstGeom>
            <a:noFill/>
            <a:ln cap="flat" cmpd="sng" w="28575">
              <a:solidFill>
                <a:srgbClr val="000000"/>
              </a:solidFill>
              <a:prstDash val="solid"/>
              <a:round/>
              <a:headEnd len="sm" w="sm" type="none"/>
              <a:tailEnd len="sm" w="sm" type="none"/>
            </a:ln>
          </p:spPr>
        </p:cxnSp>
        <p:cxnSp>
          <p:nvCxnSpPr>
            <p:cNvPr id="1258" name="Google Shape;1258;p96"/>
            <p:cNvCxnSpPr/>
            <p:nvPr/>
          </p:nvCxnSpPr>
          <p:spPr>
            <a:xfrm>
              <a:off x="2947" y="3299"/>
              <a:ext cx="444" cy="1"/>
            </a:xfrm>
            <a:prstGeom prst="straightConnector1">
              <a:avLst/>
            </a:prstGeom>
            <a:noFill/>
            <a:ln cap="flat" cmpd="sng" w="28575">
              <a:solidFill>
                <a:srgbClr val="000000"/>
              </a:solidFill>
              <a:prstDash val="solid"/>
              <a:round/>
              <a:headEnd len="sm" w="sm" type="none"/>
              <a:tailEnd len="sm" w="sm" type="none"/>
            </a:ln>
          </p:spPr>
        </p:cxnSp>
        <p:cxnSp>
          <p:nvCxnSpPr>
            <p:cNvPr id="1259" name="Google Shape;1259;p96"/>
            <p:cNvCxnSpPr/>
            <p:nvPr/>
          </p:nvCxnSpPr>
          <p:spPr>
            <a:xfrm>
              <a:off x="2947" y="2883"/>
              <a:ext cx="1" cy="416"/>
            </a:xfrm>
            <a:prstGeom prst="straightConnector1">
              <a:avLst/>
            </a:prstGeom>
            <a:noFill/>
            <a:ln cap="flat" cmpd="sng" w="28575">
              <a:solidFill>
                <a:srgbClr val="000000"/>
              </a:solidFill>
              <a:prstDash val="solid"/>
              <a:round/>
              <a:headEnd len="sm" w="sm" type="none"/>
              <a:tailEnd len="sm" w="sm" type="none"/>
            </a:ln>
          </p:spPr>
        </p:cxnSp>
        <p:sp>
          <p:nvSpPr>
            <p:cNvPr id="1260" name="Google Shape;1260;p96"/>
            <p:cNvSpPr/>
            <p:nvPr/>
          </p:nvSpPr>
          <p:spPr>
            <a:xfrm>
              <a:off x="3373" y="2900"/>
              <a:ext cx="195" cy="208"/>
            </a:xfrm>
            <a:custGeom>
              <a:rect b="b" l="l" r="r" t="t"/>
              <a:pathLst>
                <a:path extrusionOk="0" h="12" w="11">
                  <a:moveTo>
                    <a:pt x="11" y="12"/>
                  </a:moveTo>
                  <a:cubicBezTo>
                    <a:pt x="11" y="5"/>
                    <a:pt x="6" y="0"/>
                    <a:pt x="0" y="0"/>
                  </a:cubicBezTo>
                  <a:lnTo>
                    <a:pt x="0" y="12"/>
                  </a:lnTo>
                  <a:lnTo>
                    <a:pt x="11" y="12"/>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1" name="Google Shape;1261;p96"/>
            <p:cNvSpPr/>
            <p:nvPr/>
          </p:nvSpPr>
          <p:spPr>
            <a:xfrm>
              <a:off x="3373" y="2883"/>
              <a:ext cx="204" cy="217"/>
            </a:xfrm>
            <a:custGeom>
              <a:rect b="b" l="l" r="r" t="t"/>
              <a:pathLst>
                <a:path extrusionOk="0" fill="none" h="21600" w="21600">
                  <a:moveTo>
                    <a:pt x="-1" y="0"/>
                  </a:moveTo>
                  <a:cubicBezTo>
                    <a:pt x="11924" y="0"/>
                    <a:pt x="21592" y="9662"/>
                    <a:pt x="21599" y="21587"/>
                  </a:cubicBezTo>
                </a:path>
                <a:path extrusionOk="0" h="21600" w="21600">
                  <a:moveTo>
                    <a:pt x="-1" y="0"/>
                  </a:moveTo>
                  <a:cubicBezTo>
                    <a:pt x="11924" y="0"/>
                    <a:pt x="21592" y="9662"/>
                    <a:pt x="21599" y="21587"/>
                  </a:cubicBezTo>
                  <a:lnTo>
                    <a:pt x="0" y="21600"/>
                  </a:lnTo>
                  <a:lnTo>
                    <a:pt x="-1" y="0"/>
                  </a:lnTo>
                  <a:close/>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2" name="Google Shape;1262;p96"/>
            <p:cNvSpPr/>
            <p:nvPr/>
          </p:nvSpPr>
          <p:spPr>
            <a:xfrm>
              <a:off x="3373" y="3091"/>
              <a:ext cx="195" cy="208"/>
            </a:xfrm>
            <a:custGeom>
              <a:rect b="b" l="l" r="r" t="t"/>
              <a:pathLst>
                <a:path extrusionOk="0" h="12" w="11">
                  <a:moveTo>
                    <a:pt x="0" y="11"/>
                  </a:moveTo>
                  <a:cubicBezTo>
                    <a:pt x="6" y="12"/>
                    <a:pt x="11" y="6"/>
                    <a:pt x="11" y="0"/>
                  </a:cubicBezTo>
                  <a:lnTo>
                    <a:pt x="0" y="0"/>
                  </a:lnTo>
                  <a:lnTo>
                    <a:pt x="0" y="11"/>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3" name="Google Shape;1263;p96"/>
            <p:cNvSpPr/>
            <p:nvPr/>
          </p:nvSpPr>
          <p:spPr>
            <a:xfrm>
              <a:off x="3373" y="3082"/>
              <a:ext cx="204" cy="217"/>
            </a:xfrm>
            <a:custGeom>
              <a:rect b="b" l="l" r="r" t="t"/>
              <a:pathLst>
                <a:path extrusionOk="0" fill="none" h="21600" w="21600">
                  <a:moveTo>
                    <a:pt x="21600" y="0"/>
                  </a:moveTo>
                  <a:cubicBezTo>
                    <a:pt x="21600" y="11929"/>
                    <a:pt x="11929" y="21599"/>
                    <a:pt x="0" y="21600"/>
                  </a:cubicBezTo>
                </a:path>
                <a:path extrusionOk="0" h="21600" w="21600">
                  <a:moveTo>
                    <a:pt x="21600" y="0"/>
                  </a:moveTo>
                  <a:cubicBezTo>
                    <a:pt x="21600" y="11929"/>
                    <a:pt x="11929" y="21599"/>
                    <a:pt x="0" y="21600"/>
                  </a:cubicBezTo>
                  <a:lnTo>
                    <a:pt x="0" y="0"/>
                  </a:lnTo>
                  <a:lnTo>
                    <a:pt x="21600" y="0"/>
                  </a:lnTo>
                  <a:close/>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64" name="Google Shape;1264;p96"/>
            <p:cNvCxnSpPr/>
            <p:nvPr/>
          </p:nvCxnSpPr>
          <p:spPr>
            <a:xfrm>
              <a:off x="2770" y="3004"/>
              <a:ext cx="177" cy="1"/>
            </a:xfrm>
            <a:prstGeom prst="straightConnector1">
              <a:avLst/>
            </a:prstGeom>
            <a:noFill/>
            <a:ln cap="flat" cmpd="sng" w="28575">
              <a:solidFill>
                <a:srgbClr val="000000"/>
              </a:solidFill>
              <a:prstDash val="solid"/>
              <a:round/>
              <a:headEnd len="sm" w="sm" type="none"/>
              <a:tailEnd len="sm" w="sm" type="none"/>
            </a:ln>
          </p:spPr>
        </p:cxnSp>
        <p:cxnSp>
          <p:nvCxnSpPr>
            <p:cNvPr id="1265" name="Google Shape;1265;p96"/>
            <p:cNvCxnSpPr/>
            <p:nvPr/>
          </p:nvCxnSpPr>
          <p:spPr>
            <a:xfrm>
              <a:off x="2770" y="3178"/>
              <a:ext cx="177" cy="1"/>
            </a:xfrm>
            <a:prstGeom prst="straightConnector1">
              <a:avLst/>
            </a:prstGeom>
            <a:noFill/>
            <a:ln cap="flat" cmpd="sng" w="28575">
              <a:solidFill>
                <a:srgbClr val="000000"/>
              </a:solidFill>
              <a:prstDash val="solid"/>
              <a:round/>
              <a:headEnd len="sm" w="sm" type="none"/>
              <a:tailEnd len="sm" w="sm" type="none"/>
            </a:ln>
          </p:spPr>
        </p:cxnSp>
        <p:cxnSp>
          <p:nvCxnSpPr>
            <p:cNvPr id="1266" name="Google Shape;1266;p96"/>
            <p:cNvCxnSpPr/>
            <p:nvPr/>
          </p:nvCxnSpPr>
          <p:spPr>
            <a:xfrm>
              <a:off x="3568" y="3091"/>
              <a:ext cx="178" cy="1"/>
            </a:xfrm>
            <a:prstGeom prst="straightConnector1">
              <a:avLst/>
            </a:prstGeom>
            <a:noFill/>
            <a:ln cap="flat" cmpd="sng" w="28575">
              <a:solidFill>
                <a:srgbClr val="000000"/>
              </a:solidFill>
              <a:prstDash val="solid"/>
              <a:round/>
              <a:headEnd len="sm" w="sm" type="none"/>
              <a:tailEnd len="sm" w="sm" type="none"/>
            </a:ln>
          </p:spPr>
        </p:cxnSp>
      </p:grpSp>
      <p:grpSp>
        <p:nvGrpSpPr>
          <p:cNvPr id="1267" name="Google Shape;1267;p96"/>
          <p:cNvGrpSpPr/>
          <p:nvPr/>
        </p:nvGrpSpPr>
        <p:grpSpPr>
          <a:xfrm>
            <a:off x="8775701" y="4646614"/>
            <a:ext cx="1031875" cy="401637"/>
            <a:chOff x="3104" y="1935"/>
            <a:chExt cx="1314" cy="511"/>
          </a:xfrm>
        </p:grpSpPr>
        <p:sp>
          <p:nvSpPr>
            <p:cNvPr id="1268" name="Google Shape;1268;p96"/>
            <p:cNvSpPr/>
            <p:nvPr/>
          </p:nvSpPr>
          <p:spPr>
            <a:xfrm>
              <a:off x="3296" y="1935"/>
              <a:ext cx="132" cy="244"/>
            </a:xfrm>
            <a:custGeom>
              <a:rect b="b" l="l" r="r" t="t"/>
              <a:pathLst>
                <a:path extrusionOk="0" fill="none" h="21600" w="21617">
                  <a:moveTo>
                    <a:pt x="0" y="0"/>
                  </a:moveTo>
                  <a:cubicBezTo>
                    <a:pt x="5" y="0"/>
                    <a:pt x="11" y="-1"/>
                    <a:pt x="17" y="0"/>
                  </a:cubicBezTo>
                  <a:cubicBezTo>
                    <a:pt x="11946" y="0"/>
                    <a:pt x="21617" y="9670"/>
                    <a:pt x="21617" y="21600"/>
                  </a:cubicBezTo>
                </a:path>
                <a:path extrusionOk="0" h="21600" w="21617">
                  <a:moveTo>
                    <a:pt x="0" y="0"/>
                  </a:moveTo>
                  <a:cubicBezTo>
                    <a:pt x="5" y="0"/>
                    <a:pt x="11" y="-1"/>
                    <a:pt x="17" y="0"/>
                  </a:cubicBezTo>
                  <a:cubicBezTo>
                    <a:pt x="11946" y="0"/>
                    <a:pt x="21617" y="9670"/>
                    <a:pt x="21617" y="21600"/>
                  </a:cubicBezTo>
                  <a:lnTo>
                    <a:pt x="17" y="21600"/>
                  </a:lnTo>
                  <a:lnTo>
                    <a:pt x="0"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9" name="Google Shape;1269;p96"/>
            <p:cNvSpPr/>
            <p:nvPr/>
          </p:nvSpPr>
          <p:spPr>
            <a:xfrm>
              <a:off x="3295" y="1935"/>
              <a:ext cx="896" cy="267"/>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0" name="Google Shape;1270;p96"/>
            <p:cNvSpPr/>
            <p:nvPr/>
          </p:nvSpPr>
          <p:spPr>
            <a:xfrm>
              <a:off x="3317" y="2179"/>
              <a:ext cx="874" cy="267"/>
            </a:xfrm>
            <a:custGeom>
              <a:rect b="b" l="l" r="r" t="t"/>
              <a:pathLst>
                <a:path extrusionOk="0" fill="none" h="21600" w="21600">
                  <a:moveTo>
                    <a:pt x="21600" y="0"/>
                  </a:moveTo>
                  <a:cubicBezTo>
                    <a:pt x="21600" y="11929"/>
                    <a:pt x="11929" y="21599"/>
                    <a:pt x="0" y="21600"/>
                  </a:cubicBezTo>
                </a:path>
                <a:path extrusionOk="0" h="21600" w="21600">
                  <a:moveTo>
                    <a:pt x="21600" y="0"/>
                  </a:moveTo>
                  <a:cubicBezTo>
                    <a:pt x="21600" y="11929"/>
                    <a:pt x="11929" y="21599"/>
                    <a:pt x="0" y="21600"/>
                  </a:cubicBezTo>
                  <a:lnTo>
                    <a:pt x="0" y="0"/>
                  </a:lnTo>
                  <a:lnTo>
                    <a:pt x="21600"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1" name="Google Shape;1271;p96"/>
            <p:cNvSpPr/>
            <p:nvPr/>
          </p:nvSpPr>
          <p:spPr>
            <a:xfrm>
              <a:off x="3296" y="2179"/>
              <a:ext cx="132" cy="267"/>
            </a:xfrm>
            <a:custGeom>
              <a:rect b="b" l="l" r="r" t="t"/>
              <a:pathLst>
                <a:path extrusionOk="0" fill="none" h="21600" w="21619">
                  <a:moveTo>
                    <a:pt x="21619" y="0"/>
                  </a:moveTo>
                  <a:cubicBezTo>
                    <a:pt x="21619" y="11929"/>
                    <a:pt x="11948" y="21600"/>
                    <a:pt x="19" y="21600"/>
                  </a:cubicBezTo>
                  <a:cubicBezTo>
                    <a:pt x="12" y="21600"/>
                    <a:pt x="6" y="21599"/>
                    <a:pt x="0" y="21599"/>
                  </a:cubicBezTo>
                </a:path>
                <a:path extrusionOk="0" h="21600" w="21619">
                  <a:moveTo>
                    <a:pt x="21619" y="0"/>
                  </a:moveTo>
                  <a:cubicBezTo>
                    <a:pt x="21619" y="11929"/>
                    <a:pt x="11948" y="21600"/>
                    <a:pt x="19" y="21600"/>
                  </a:cubicBezTo>
                  <a:cubicBezTo>
                    <a:pt x="12" y="21600"/>
                    <a:pt x="6" y="21599"/>
                    <a:pt x="0" y="21599"/>
                  </a:cubicBezTo>
                  <a:lnTo>
                    <a:pt x="19" y="0"/>
                  </a:lnTo>
                  <a:lnTo>
                    <a:pt x="21619" y="0"/>
                  </a:lnTo>
                  <a:close/>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72" name="Google Shape;1272;p96"/>
            <p:cNvCxnSpPr/>
            <p:nvPr/>
          </p:nvCxnSpPr>
          <p:spPr>
            <a:xfrm>
              <a:off x="3343" y="2062"/>
              <a:ext cx="48" cy="1"/>
            </a:xfrm>
            <a:prstGeom prst="straightConnector1">
              <a:avLst/>
            </a:prstGeom>
            <a:noFill/>
            <a:ln cap="flat" cmpd="sng" w="38100">
              <a:solidFill>
                <a:srgbClr val="000000"/>
              </a:solidFill>
              <a:prstDash val="solid"/>
              <a:round/>
              <a:headEnd len="sm" w="sm" type="none"/>
              <a:tailEnd len="sm" w="sm" type="none"/>
            </a:ln>
          </p:spPr>
        </p:cxnSp>
        <p:cxnSp>
          <p:nvCxnSpPr>
            <p:cNvPr id="1273" name="Google Shape;1273;p96"/>
            <p:cNvCxnSpPr/>
            <p:nvPr/>
          </p:nvCxnSpPr>
          <p:spPr>
            <a:xfrm>
              <a:off x="3343" y="2295"/>
              <a:ext cx="48" cy="1"/>
            </a:xfrm>
            <a:prstGeom prst="straightConnector1">
              <a:avLst/>
            </a:prstGeom>
            <a:noFill/>
            <a:ln cap="flat" cmpd="sng" w="38100">
              <a:solidFill>
                <a:srgbClr val="000000"/>
              </a:solidFill>
              <a:prstDash val="solid"/>
              <a:round/>
              <a:headEnd len="sm" w="sm" type="none"/>
              <a:tailEnd len="sm" w="sm" type="none"/>
            </a:ln>
          </p:spPr>
        </p:cxnSp>
        <p:cxnSp>
          <p:nvCxnSpPr>
            <p:cNvPr id="1274" name="Google Shape;1274;p96"/>
            <p:cNvCxnSpPr/>
            <p:nvPr/>
          </p:nvCxnSpPr>
          <p:spPr>
            <a:xfrm>
              <a:off x="3104" y="2062"/>
              <a:ext cx="239" cy="1"/>
            </a:xfrm>
            <a:prstGeom prst="straightConnector1">
              <a:avLst/>
            </a:prstGeom>
            <a:noFill/>
            <a:ln cap="flat" cmpd="sng" w="38100">
              <a:solidFill>
                <a:srgbClr val="000000"/>
              </a:solidFill>
              <a:prstDash val="solid"/>
              <a:round/>
              <a:headEnd len="sm" w="sm" type="none"/>
              <a:tailEnd len="sm" w="sm" type="none"/>
            </a:ln>
          </p:spPr>
        </p:cxnSp>
        <p:cxnSp>
          <p:nvCxnSpPr>
            <p:cNvPr id="1275" name="Google Shape;1275;p96"/>
            <p:cNvCxnSpPr/>
            <p:nvPr/>
          </p:nvCxnSpPr>
          <p:spPr>
            <a:xfrm>
              <a:off x="3104" y="2295"/>
              <a:ext cx="239" cy="1"/>
            </a:xfrm>
            <a:prstGeom prst="straightConnector1">
              <a:avLst/>
            </a:prstGeom>
            <a:noFill/>
            <a:ln cap="flat" cmpd="sng" w="38100">
              <a:solidFill>
                <a:srgbClr val="000000"/>
              </a:solidFill>
              <a:prstDash val="solid"/>
              <a:round/>
              <a:headEnd len="sm" w="sm" type="none"/>
              <a:tailEnd len="sm" w="sm" type="none"/>
            </a:ln>
          </p:spPr>
        </p:cxnSp>
        <p:cxnSp>
          <p:nvCxnSpPr>
            <p:cNvPr id="1276" name="Google Shape;1276;p96"/>
            <p:cNvCxnSpPr/>
            <p:nvPr/>
          </p:nvCxnSpPr>
          <p:spPr>
            <a:xfrm>
              <a:off x="4179" y="2179"/>
              <a:ext cx="239" cy="1"/>
            </a:xfrm>
            <a:prstGeom prst="straightConnector1">
              <a:avLst/>
            </a:prstGeom>
            <a:noFill/>
            <a:ln cap="flat" cmpd="sng" w="38100">
              <a:solidFill>
                <a:srgbClr val="000000"/>
              </a:solidFill>
              <a:prstDash val="solid"/>
              <a:round/>
              <a:headEnd len="sm" w="sm" type="none"/>
              <a:tailEnd len="sm" w="sm" type="none"/>
            </a:ln>
          </p:spPr>
        </p:cxnSp>
      </p:grpSp>
      <p:sp>
        <p:nvSpPr>
          <p:cNvPr id="1277" name="Google Shape;1277;p96"/>
          <p:cNvSpPr/>
          <p:nvPr/>
        </p:nvSpPr>
        <p:spPr>
          <a:xfrm>
            <a:off x="8910638" y="4702176"/>
            <a:ext cx="87312" cy="85725"/>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sp>
        <p:nvSpPr>
          <p:cNvPr id="1278" name="Google Shape;1278;p96"/>
          <p:cNvSpPr/>
          <p:nvPr/>
        </p:nvSpPr>
        <p:spPr>
          <a:xfrm>
            <a:off x="8916988" y="4883151"/>
            <a:ext cx="87312" cy="87313"/>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cxnSp>
        <p:nvCxnSpPr>
          <p:cNvPr id="1279" name="Google Shape;1279;p96"/>
          <p:cNvCxnSpPr/>
          <p:nvPr/>
        </p:nvCxnSpPr>
        <p:spPr>
          <a:xfrm>
            <a:off x="8064501" y="5511800"/>
            <a:ext cx="595313" cy="0"/>
          </a:xfrm>
          <a:prstGeom prst="straightConnector1">
            <a:avLst/>
          </a:prstGeom>
          <a:noFill/>
          <a:ln cap="flat" cmpd="sng" w="38100">
            <a:solidFill>
              <a:schemeClr val="dk2"/>
            </a:solidFill>
            <a:prstDash val="solid"/>
            <a:round/>
            <a:headEnd len="med" w="med" type="stealth"/>
            <a:tailEnd len="med" w="med" type="stealth"/>
          </a:ln>
        </p:spPr>
      </p:cxnSp>
      <p:cxnSp>
        <p:nvCxnSpPr>
          <p:cNvPr id="1280" name="Google Shape;1280;p96"/>
          <p:cNvCxnSpPr/>
          <p:nvPr/>
        </p:nvCxnSpPr>
        <p:spPr>
          <a:xfrm>
            <a:off x="8074026" y="4821238"/>
            <a:ext cx="595313" cy="0"/>
          </a:xfrm>
          <a:prstGeom prst="straightConnector1">
            <a:avLst/>
          </a:prstGeom>
          <a:noFill/>
          <a:ln cap="flat" cmpd="sng" w="38100">
            <a:solidFill>
              <a:schemeClr val="dk2"/>
            </a:solidFill>
            <a:prstDash val="solid"/>
            <a:round/>
            <a:headEnd len="med" w="med" type="stealth"/>
            <a:tailEnd len="med" w="med" type="stealth"/>
          </a:ln>
        </p:spPr>
      </p:cxnSp>
      <p:sp>
        <p:nvSpPr>
          <p:cNvPr id="1281" name="Google Shape;1281;p96"/>
          <p:cNvSpPr/>
          <p:nvPr/>
        </p:nvSpPr>
        <p:spPr>
          <a:xfrm>
            <a:off x="9629776" y="4792664"/>
            <a:ext cx="87313" cy="85725"/>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sp>
        <p:nvSpPr>
          <p:cNvPr id="1282" name="Google Shape;1282;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283" name="Google Shape;1283;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84" name="Google Shape;1284;p96"/>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97"/>
          <p:cNvSpPr txBox="1"/>
          <p:nvPr>
            <p:ph type="title"/>
          </p:nvPr>
        </p:nvSpPr>
        <p:spPr>
          <a:xfrm>
            <a:off x="2012950" y="266620"/>
            <a:ext cx="8229600" cy="780358"/>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XOR and XNOR gates</a:t>
            </a:r>
            <a:endParaRPr/>
          </a:p>
        </p:txBody>
      </p:sp>
      <p:sp>
        <p:nvSpPr>
          <p:cNvPr id="1290" name="Google Shape;1290;p97"/>
          <p:cNvSpPr txBox="1"/>
          <p:nvPr>
            <p:ph idx="1" type="body"/>
          </p:nvPr>
        </p:nvSpPr>
        <p:spPr>
          <a:xfrm>
            <a:off x="2089150" y="1677988"/>
            <a:ext cx="8077200" cy="41910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a:t>XOR</a:t>
            </a:r>
            <a:endParaRPr/>
          </a:p>
          <a:p>
            <a:pPr indent="-76200" lvl="0" marL="228600" rtl="0" algn="l">
              <a:lnSpc>
                <a:spcPct val="90000"/>
              </a:lnSpc>
              <a:spcBef>
                <a:spcPts val="1000"/>
              </a:spcBef>
              <a:spcAft>
                <a:spcPts val="0"/>
              </a:spcAft>
              <a:buClr>
                <a:schemeClr val="dk1"/>
              </a:buClr>
              <a:buSzPts val="2400"/>
              <a:buNone/>
            </a:pPr>
            <a:r>
              <a:t/>
            </a:r>
            <a:endParaRPr b="1"/>
          </a:p>
          <a:p>
            <a:pPr indent="-76200" lvl="0" marL="228600" rtl="0" algn="l">
              <a:lnSpc>
                <a:spcPct val="90000"/>
              </a:lnSpc>
              <a:spcBef>
                <a:spcPts val="1000"/>
              </a:spcBef>
              <a:spcAft>
                <a:spcPts val="0"/>
              </a:spcAft>
              <a:buClr>
                <a:schemeClr val="dk1"/>
              </a:buClr>
              <a:buSzPts val="2400"/>
              <a:buNone/>
            </a:pPr>
            <a:r>
              <a:t/>
            </a:r>
            <a:endParaRPr b="1"/>
          </a:p>
          <a:p>
            <a:pPr indent="-76200" lvl="0" marL="228600" rtl="0" algn="l">
              <a:lnSpc>
                <a:spcPct val="90000"/>
              </a:lnSpc>
              <a:spcBef>
                <a:spcPts val="1000"/>
              </a:spcBef>
              <a:spcAft>
                <a:spcPts val="0"/>
              </a:spcAft>
              <a:buClr>
                <a:schemeClr val="dk1"/>
              </a:buClr>
              <a:buSzPts val="2400"/>
              <a:buNone/>
            </a:pPr>
            <a:r>
              <a:t/>
            </a:r>
            <a:endParaRPr b="1"/>
          </a:p>
          <a:p>
            <a:pPr indent="-228600" lvl="0" marL="228600" rtl="0" algn="l">
              <a:lnSpc>
                <a:spcPct val="90000"/>
              </a:lnSpc>
              <a:spcBef>
                <a:spcPts val="1000"/>
              </a:spcBef>
              <a:spcAft>
                <a:spcPts val="0"/>
              </a:spcAft>
              <a:buClr>
                <a:schemeClr val="dk1"/>
              </a:buClr>
              <a:buSzPts val="2400"/>
              <a:buChar char="•"/>
            </a:pPr>
            <a:r>
              <a:rPr b="1" lang="en-US"/>
              <a:t>XNOR</a:t>
            </a:r>
            <a:endParaRPr/>
          </a:p>
        </p:txBody>
      </p:sp>
      <p:sp>
        <p:nvSpPr>
          <p:cNvPr id="1291" name="Google Shape;1291;p97"/>
          <p:cNvSpPr/>
          <p:nvPr/>
        </p:nvSpPr>
        <p:spPr>
          <a:xfrm>
            <a:off x="3759200" y="1917700"/>
            <a:ext cx="342900" cy="596900"/>
          </a:xfrm>
          <a:prstGeom prst="rect">
            <a:avLst/>
          </a:prstGeom>
          <a:noFill/>
          <a:ln>
            <a:noFill/>
          </a:ln>
        </p:spPr>
        <p:txBody>
          <a:bodyPr anchorCtr="0" anchor="t" bIns="26975" lIns="19050" spcFirstLastPara="1" rIns="19050" wrap="square" tIns="26975">
            <a:noAutofit/>
          </a:bodyPr>
          <a:lstStyle/>
          <a:p>
            <a:pPr indent="0" lvl="0" marL="0" marR="0" rtl="0" algn="l">
              <a:lnSpc>
                <a:spcPct val="106250"/>
              </a:lnSpc>
              <a:spcBef>
                <a:spcPts val="0"/>
              </a:spcBef>
              <a:spcAft>
                <a:spcPts val="0"/>
              </a:spcAft>
              <a:buClr>
                <a:srgbClr val="000000"/>
              </a:buClr>
              <a:buSzPts val="1600"/>
              <a:buFont typeface="Noto Sans"/>
              <a:buNone/>
            </a:pPr>
            <a:r>
              <a:rPr b="0" i="0" lang="en-US" sz="1600" u="none" cap="none" strike="noStrike">
                <a:solidFill>
                  <a:srgbClr val="000000"/>
                </a:solidFill>
                <a:latin typeface="Tahoma"/>
                <a:ea typeface="Tahoma"/>
                <a:cs typeface="Tahoma"/>
                <a:sym typeface="Tahoma"/>
              </a:rPr>
              <a:t>X</a:t>
            </a:r>
            <a:endParaRPr b="0" i="0" sz="1400" u="none" cap="none" strike="noStrike">
              <a:solidFill>
                <a:srgbClr val="000000"/>
              </a:solidFill>
              <a:latin typeface="Arial"/>
              <a:ea typeface="Arial"/>
              <a:cs typeface="Arial"/>
              <a:sym typeface="Arial"/>
            </a:endParaRPr>
          </a:p>
        </p:txBody>
      </p:sp>
      <p:sp>
        <p:nvSpPr>
          <p:cNvPr id="1292" name="Google Shape;1292;p97"/>
          <p:cNvSpPr/>
          <p:nvPr/>
        </p:nvSpPr>
        <p:spPr>
          <a:xfrm>
            <a:off x="3771900" y="2222500"/>
            <a:ext cx="279400" cy="596900"/>
          </a:xfrm>
          <a:prstGeom prst="rect">
            <a:avLst/>
          </a:prstGeom>
          <a:noFill/>
          <a:ln>
            <a:noFill/>
          </a:ln>
        </p:spPr>
        <p:txBody>
          <a:bodyPr anchorCtr="0" anchor="t" bIns="26975" lIns="19050" spcFirstLastPara="1" rIns="19050" wrap="square" tIns="26975">
            <a:noAutofit/>
          </a:bodyPr>
          <a:lstStyle/>
          <a:p>
            <a:pPr indent="0" lvl="0" marL="0" marR="0" rtl="0" algn="l">
              <a:lnSpc>
                <a:spcPct val="106250"/>
              </a:lnSpc>
              <a:spcBef>
                <a:spcPts val="0"/>
              </a:spcBef>
              <a:spcAft>
                <a:spcPts val="0"/>
              </a:spcAft>
              <a:buClr>
                <a:srgbClr val="000000"/>
              </a:buClr>
              <a:buSzPts val="1600"/>
              <a:buFont typeface="Noto Sans"/>
              <a:buNone/>
            </a:pPr>
            <a:r>
              <a:rPr b="0" i="0" lang="en-US" sz="1600" u="none" cap="none" strike="noStrike">
                <a:solidFill>
                  <a:srgbClr val="000000"/>
                </a:solidFill>
                <a:latin typeface="Tahoma"/>
                <a:ea typeface="Tahoma"/>
                <a:cs typeface="Tahoma"/>
                <a:sym typeface="Tahoma"/>
              </a:rPr>
              <a:t>Y</a:t>
            </a:r>
            <a:endParaRPr b="0" i="0" sz="1400" u="none" cap="none" strike="noStrike">
              <a:solidFill>
                <a:srgbClr val="000000"/>
              </a:solidFill>
              <a:latin typeface="Arial"/>
              <a:ea typeface="Arial"/>
              <a:cs typeface="Arial"/>
              <a:sym typeface="Arial"/>
            </a:endParaRPr>
          </a:p>
        </p:txBody>
      </p:sp>
      <p:sp>
        <p:nvSpPr>
          <p:cNvPr id="1293" name="Google Shape;1293;p97"/>
          <p:cNvSpPr/>
          <p:nvPr/>
        </p:nvSpPr>
        <p:spPr>
          <a:xfrm>
            <a:off x="5156200" y="2095500"/>
            <a:ext cx="533400" cy="330200"/>
          </a:xfrm>
          <a:prstGeom prst="rect">
            <a:avLst/>
          </a:prstGeom>
          <a:noFill/>
          <a:ln>
            <a:noFill/>
          </a:ln>
        </p:spPr>
        <p:txBody>
          <a:bodyPr anchorCtr="0" anchor="t" bIns="26975" lIns="19050" spcFirstLastPara="1" rIns="19050" wrap="square" tIns="26975">
            <a:noAutofit/>
          </a:bodyPr>
          <a:lstStyle/>
          <a:p>
            <a:pPr indent="0" lvl="0" marL="0" marR="0" rtl="0" algn="l">
              <a:lnSpc>
                <a:spcPct val="100000"/>
              </a:lnSpc>
              <a:spcBef>
                <a:spcPts val="0"/>
              </a:spcBef>
              <a:spcAft>
                <a:spcPts val="0"/>
              </a:spcAft>
              <a:buClr>
                <a:srgbClr val="000000"/>
              </a:buClr>
              <a:buSzPts val="1600"/>
              <a:buFont typeface="Noto Sans"/>
              <a:buNone/>
            </a:pPr>
            <a:r>
              <a:rPr b="0" i="0" lang="en-US" sz="1600" u="none" cap="none" strike="noStrike">
                <a:solidFill>
                  <a:srgbClr val="000000"/>
                </a:solidFill>
                <a:latin typeface="Tahoma"/>
                <a:ea typeface="Tahoma"/>
                <a:cs typeface="Tahoma"/>
                <a:sym typeface="Tahoma"/>
              </a:rPr>
              <a:t>Z</a:t>
            </a:r>
            <a:endParaRPr b="0" i="0" sz="1400" u="none" cap="none" strike="noStrike">
              <a:solidFill>
                <a:srgbClr val="000000"/>
              </a:solidFill>
              <a:latin typeface="Arial"/>
              <a:ea typeface="Arial"/>
              <a:cs typeface="Arial"/>
              <a:sym typeface="Arial"/>
            </a:endParaRPr>
          </a:p>
        </p:txBody>
      </p:sp>
      <p:grpSp>
        <p:nvGrpSpPr>
          <p:cNvPr id="1294" name="Google Shape;1294;p97"/>
          <p:cNvGrpSpPr/>
          <p:nvPr/>
        </p:nvGrpSpPr>
        <p:grpSpPr>
          <a:xfrm>
            <a:off x="6127750" y="1778000"/>
            <a:ext cx="1276350" cy="1143000"/>
            <a:chOff x="2564" y="2272"/>
            <a:chExt cx="804" cy="720"/>
          </a:xfrm>
        </p:grpSpPr>
        <p:cxnSp>
          <p:nvCxnSpPr>
            <p:cNvPr id="1295" name="Google Shape;1295;p97"/>
            <p:cNvCxnSpPr/>
            <p:nvPr/>
          </p:nvCxnSpPr>
          <p:spPr>
            <a:xfrm>
              <a:off x="2564" y="2416"/>
              <a:ext cx="784" cy="0"/>
            </a:xfrm>
            <a:prstGeom prst="straightConnector1">
              <a:avLst/>
            </a:prstGeom>
            <a:noFill/>
            <a:ln cap="flat" cmpd="sng" w="12700">
              <a:solidFill>
                <a:srgbClr val="000000"/>
              </a:solidFill>
              <a:prstDash val="solid"/>
              <a:round/>
              <a:headEnd len="sm" w="sm" type="none"/>
              <a:tailEnd len="sm" w="sm" type="none"/>
            </a:ln>
          </p:spPr>
        </p:cxnSp>
        <p:cxnSp>
          <p:nvCxnSpPr>
            <p:cNvPr id="1296" name="Google Shape;1296;p97"/>
            <p:cNvCxnSpPr/>
            <p:nvPr/>
          </p:nvCxnSpPr>
          <p:spPr>
            <a:xfrm>
              <a:off x="3136" y="2300"/>
              <a:ext cx="0" cy="640"/>
            </a:xfrm>
            <a:prstGeom prst="straightConnector1">
              <a:avLst/>
            </a:prstGeom>
            <a:noFill/>
            <a:ln cap="flat" cmpd="sng" w="12700">
              <a:solidFill>
                <a:srgbClr val="000000"/>
              </a:solidFill>
              <a:prstDash val="solid"/>
              <a:round/>
              <a:headEnd len="sm" w="sm" type="none"/>
              <a:tailEnd len="sm" w="sm" type="none"/>
            </a:ln>
          </p:spPr>
        </p:cxnSp>
        <p:sp>
          <p:nvSpPr>
            <p:cNvPr id="1297" name="Google Shape;1297;p97"/>
            <p:cNvSpPr/>
            <p:nvPr/>
          </p:nvSpPr>
          <p:spPr>
            <a:xfrm>
              <a:off x="2608" y="2272"/>
              <a:ext cx="760" cy="720"/>
            </a:xfrm>
            <a:prstGeom prst="rect">
              <a:avLst/>
            </a:prstGeom>
            <a:noFill/>
            <a:ln>
              <a:noFill/>
            </a:ln>
          </p:spPr>
          <p:txBody>
            <a:bodyPr anchorCtr="0" anchor="t" bIns="26975" lIns="19050" spcFirstLastPara="1" rIns="19050" wrap="square" tIns="26975">
              <a:noAutofit/>
            </a:bodyPr>
            <a:lstStyle/>
            <a:p>
              <a:pPr indent="0" lvl="0" marL="0" marR="0" rtl="0" algn="l">
                <a:lnSpc>
                  <a:spcPct val="100000"/>
                </a:lnSpc>
                <a:spcBef>
                  <a:spcPts val="0"/>
                </a:spcBef>
                <a:spcAft>
                  <a:spcPts val="0"/>
                </a:spcAft>
                <a:buClr>
                  <a:srgbClr val="000000"/>
                </a:buClr>
                <a:buSzPts val="1600"/>
                <a:buFont typeface="Noto Sans"/>
                <a:buNone/>
              </a:pPr>
              <a:r>
                <a:rPr b="0" i="0" lang="en-US" sz="1600" u="none" cap="none" strike="noStrike">
                  <a:solidFill>
                    <a:srgbClr val="000000"/>
                  </a:solidFill>
                  <a:latin typeface="Tahoma"/>
                  <a:ea typeface="Tahoma"/>
                  <a:cs typeface="Tahoma"/>
                  <a:sym typeface="Tahoma"/>
                </a:rPr>
                <a:t>X	Y	Z</a:t>
              </a:r>
              <a:br>
                <a:rPr b="0" i="0" lang="en-US" sz="1600" u="none" cap="none" strike="noStrike">
                  <a:solidFill>
                    <a:srgbClr val="000000"/>
                  </a:solidFill>
                  <a:latin typeface="Tahoma"/>
                  <a:ea typeface="Tahoma"/>
                  <a:cs typeface="Tahoma"/>
                  <a:sym typeface="Tahoma"/>
                </a:rPr>
              </a:br>
              <a:r>
                <a:rPr b="0" i="0" lang="en-US" sz="1600" u="none" cap="none" strike="noStrike">
                  <a:solidFill>
                    <a:srgbClr val="000000"/>
                  </a:solidFill>
                  <a:latin typeface="Tahoma"/>
                  <a:ea typeface="Tahoma"/>
                  <a:cs typeface="Tahoma"/>
                  <a:sym typeface="Tahoma"/>
                </a:rPr>
                <a:t>0	0	0</a:t>
              </a:r>
              <a:br>
                <a:rPr b="0" i="0" lang="en-US" sz="1600" u="none" cap="none" strike="noStrike">
                  <a:solidFill>
                    <a:srgbClr val="000000"/>
                  </a:solidFill>
                  <a:latin typeface="Tahoma"/>
                  <a:ea typeface="Tahoma"/>
                  <a:cs typeface="Tahoma"/>
                  <a:sym typeface="Tahoma"/>
                </a:rPr>
              </a:br>
              <a:r>
                <a:rPr b="0" i="0" lang="en-US" sz="1600" u="none" cap="none" strike="noStrike">
                  <a:solidFill>
                    <a:srgbClr val="000000"/>
                  </a:solidFill>
                  <a:latin typeface="Tahoma"/>
                  <a:ea typeface="Tahoma"/>
                  <a:cs typeface="Tahoma"/>
                  <a:sym typeface="Tahoma"/>
                </a:rPr>
                <a:t>0	1	1</a:t>
              </a:r>
              <a:br>
                <a:rPr b="0" i="0" lang="en-US" sz="1600" u="none" cap="none" strike="noStrike">
                  <a:solidFill>
                    <a:srgbClr val="000000"/>
                  </a:solidFill>
                  <a:latin typeface="Tahoma"/>
                  <a:ea typeface="Tahoma"/>
                  <a:cs typeface="Tahoma"/>
                  <a:sym typeface="Tahoma"/>
                </a:rPr>
              </a:br>
              <a:r>
                <a:rPr b="0" i="0" lang="en-US" sz="1600" u="none" cap="none" strike="noStrike">
                  <a:solidFill>
                    <a:srgbClr val="000000"/>
                  </a:solidFill>
                  <a:latin typeface="Tahoma"/>
                  <a:ea typeface="Tahoma"/>
                  <a:cs typeface="Tahoma"/>
                  <a:sym typeface="Tahoma"/>
                </a:rPr>
                <a:t>1	0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Noto Sans"/>
                <a:buNone/>
              </a:pPr>
              <a:r>
                <a:rPr b="0" i="0" lang="en-US" sz="1600" u="none" cap="none" strike="noStrike">
                  <a:solidFill>
                    <a:srgbClr val="000000"/>
                  </a:solidFill>
                  <a:latin typeface="Tahoma"/>
                  <a:ea typeface="Tahoma"/>
                  <a:cs typeface="Tahoma"/>
                  <a:sym typeface="Tahoma"/>
                </a:rPr>
                <a:t>1	1	0</a:t>
              </a:r>
              <a:endParaRPr b="0" i="0" sz="1400" u="none" cap="none" strike="noStrike">
                <a:solidFill>
                  <a:srgbClr val="000000"/>
                </a:solidFill>
                <a:latin typeface="Arial"/>
                <a:ea typeface="Arial"/>
                <a:cs typeface="Arial"/>
                <a:sym typeface="Arial"/>
              </a:endParaRPr>
            </a:p>
          </p:txBody>
        </p:sp>
      </p:grpSp>
      <p:pic>
        <p:nvPicPr>
          <p:cNvPr id="1298" name="Google Shape;1298;p97"/>
          <p:cNvPicPr preferRelativeResize="0"/>
          <p:nvPr/>
        </p:nvPicPr>
        <p:blipFill rotWithShape="1">
          <a:blip r:embed="rId3">
            <a:alphaModFix/>
          </a:blip>
          <a:srcRect b="0" l="0" r="0" t="0"/>
          <a:stretch/>
        </p:blipFill>
        <p:spPr>
          <a:xfrm>
            <a:off x="4038600" y="1981200"/>
            <a:ext cx="1104900" cy="508000"/>
          </a:xfrm>
          <a:prstGeom prst="rect">
            <a:avLst/>
          </a:prstGeom>
          <a:noFill/>
          <a:ln>
            <a:noFill/>
          </a:ln>
        </p:spPr>
      </p:pic>
      <p:sp>
        <p:nvSpPr>
          <p:cNvPr id="1299" name="Google Shape;1299;p97"/>
          <p:cNvSpPr/>
          <p:nvPr/>
        </p:nvSpPr>
        <p:spPr>
          <a:xfrm>
            <a:off x="7162801" y="2133601"/>
            <a:ext cx="2740025" cy="1200329"/>
          </a:xfrm>
          <a:prstGeom prst="rect">
            <a:avLst/>
          </a:prstGeom>
          <a:noFill/>
          <a:ln>
            <a:noFill/>
          </a:ln>
        </p:spPr>
        <p:txBody>
          <a:bodyPr anchorCtr="0" anchor="t" bIns="45700" lIns="91425" spcFirstLastPara="1" rIns="91425" wrap="square" tIns="45700">
            <a:spAutoFit/>
          </a:bodyPr>
          <a:lstStyle/>
          <a:p>
            <a:pPr indent="-285750" lvl="0" marL="742950" marR="0" rtl="0" algn="l">
              <a:lnSpc>
                <a:spcPct val="100000"/>
              </a:lnSpc>
              <a:spcBef>
                <a:spcPts val="0"/>
              </a:spcBef>
              <a:spcAft>
                <a:spcPts val="0"/>
              </a:spcAft>
              <a:buClr>
                <a:srgbClr val="003366"/>
              </a:buClr>
              <a:buSzPts val="2400"/>
              <a:buFont typeface="Noto Sans"/>
              <a:buNone/>
            </a:pPr>
            <a:r>
              <a:rPr b="0" i="0" lang="en-US" sz="2400" u="none" cap="none" strike="noStrike">
                <a:solidFill>
                  <a:srgbClr val="003366"/>
                </a:solidFill>
                <a:latin typeface="Verdana"/>
                <a:ea typeface="Verdana"/>
                <a:cs typeface="Verdana"/>
                <a:sym typeface="Verdana"/>
              </a:rPr>
              <a:t>X⊕Y = X’⋅Y + X⋅Y’</a:t>
            </a:r>
            <a:br>
              <a:rPr b="0" i="0" lang="en-US" sz="2400" u="none" cap="none" strike="noStrike">
                <a:solidFill>
                  <a:srgbClr val="003366"/>
                </a:solidFill>
                <a:latin typeface="Verdana"/>
                <a:ea typeface="Verdana"/>
                <a:cs typeface="Verdana"/>
                <a:sym typeface="Verdana"/>
              </a:rPr>
            </a:br>
            <a:endParaRPr b="0" i="0" sz="2400" u="none" cap="none" strike="noStrike">
              <a:solidFill>
                <a:srgbClr val="003366"/>
              </a:solidFill>
              <a:latin typeface="Verdana"/>
              <a:ea typeface="Verdana"/>
              <a:cs typeface="Verdana"/>
              <a:sym typeface="Verdana"/>
            </a:endParaRPr>
          </a:p>
        </p:txBody>
      </p:sp>
      <p:grpSp>
        <p:nvGrpSpPr>
          <p:cNvPr id="1300" name="Google Shape;1300;p97"/>
          <p:cNvGrpSpPr/>
          <p:nvPr/>
        </p:nvGrpSpPr>
        <p:grpSpPr>
          <a:xfrm>
            <a:off x="6191250" y="3937000"/>
            <a:ext cx="1276350" cy="1143000"/>
            <a:chOff x="2564" y="3112"/>
            <a:chExt cx="804" cy="720"/>
          </a:xfrm>
        </p:grpSpPr>
        <p:cxnSp>
          <p:nvCxnSpPr>
            <p:cNvPr id="1301" name="Google Shape;1301;p97"/>
            <p:cNvCxnSpPr/>
            <p:nvPr/>
          </p:nvCxnSpPr>
          <p:spPr>
            <a:xfrm>
              <a:off x="2564" y="3256"/>
              <a:ext cx="784" cy="0"/>
            </a:xfrm>
            <a:prstGeom prst="straightConnector1">
              <a:avLst/>
            </a:prstGeom>
            <a:noFill/>
            <a:ln cap="flat" cmpd="sng" w="12700">
              <a:solidFill>
                <a:srgbClr val="000000"/>
              </a:solidFill>
              <a:prstDash val="solid"/>
              <a:round/>
              <a:headEnd len="sm" w="sm" type="none"/>
              <a:tailEnd len="sm" w="sm" type="none"/>
            </a:ln>
          </p:spPr>
        </p:cxnSp>
        <p:cxnSp>
          <p:nvCxnSpPr>
            <p:cNvPr id="1302" name="Google Shape;1302;p97"/>
            <p:cNvCxnSpPr/>
            <p:nvPr/>
          </p:nvCxnSpPr>
          <p:spPr>
            <a:xfrm>
              <a:off x="3136" y="3140"/>
              <a:ext cx="0" cy="640"/>
            </a:xfrm>
            <a:prstGeom prst="straightConnector1">
              <a:avLst/>
            </a:prstGeom>
            <a:noFill/>
            <a:ln cap="flat" cmpd="sng" w="12700">
              <a:solidFill>
                <a:srgbClr val="000000"/>
              </a:solidFill>
              <a:prstDash val="solid"/>
              <a:round/>
              <a:headEnd len="sm" w="sm" type="none"/>
              <a:tailEnd len="sm" w="sm" type="none"/>
            </a:ln>
          </p:spPr>
        </p:cxnSp>
        <p:sp>
          <p:nvSpPr>
            <p:cNvPr id="1303" name="Google Shape;1303;p97"/>
            <p:cNvSpPr/>
            <p:nvPr/>
          </p:nvSpPr>
          <p:spPr>
            <a:xfrm>
              <a:off x="2608" y="3112"/>
              <a:ext cx="760" cy="720"/>
            </a:xfrm>
            <a:prstGeom prst="rect">
              <a:avLst/>
            </a:prstGeom>
            <a:noFill/>
            <a:ln>
              <a:noFill/>
            </a:ln>
          </p:spPr>
          <p:txBody>
            <a:bodyPr anchorCtr="0" anchor="t" bIns="26975" lIns="19050" spcFirstLastPara="1" rIns="19050" wrap="square" tIns="26975">
              <a:noAutofit/>
            </a:bodyPr>
            <a:lstStyle/>
            <a:p>
              <a:pPr indent="0" lvl="0" marL="0" marR="0" rtl="0" algn="l">
                <a:lnSpc>
                  <a:spcPct val="100000"/>
                </a:lnSpc>
                <a:spcBef>
                  <a:spcPts val="0"/>
                </a:spcBef>
                <a:spcAft>
                  <a:spcPts val="0"/>
                </a:spcAft>
                <a:buClr>
                  <a:srgbClr val="000000"/>
                </a:buClr>
                <a:buSzPts val="1600"/>
                <a:buFont typeface="Noto Sans"/>
                <a:buNone/>
              </a:pPr>
              <a:r>
                <a:rPr b="0" i="0" lang="en-US" sz="1600" u="none" cap="none" strike="noStrike">
                  <a:solidFill>
                    <a:srgbClr val="000000"/>
                  </a:solidFill>
                  <a:latin typeface="Tahoma"/>
                  <a:ea typeface="Tahoma"/>
                  <a:cs typeface="Tahoma"/>
                  <a:sym typeface="Tahoma"/>
                </a:rPr>
                <a:t>X	Y	Z</a:t>
              </a:r>
              <a:br>
                <a:rPr b="0" i="0" lang="en-US" sz="1600" u="none" cap="none" strike="noStrike">
                  <a:solidFill>
                    <a:srgbClr val="000000"/>
                  </a:solidFill>
                  <a:latin typeface="Tahoma"/>
                  <a:ea typeface="Tahoma"/>
                  <a:cs typeface="Tahoma"/>
                  <a:sym typeface="Tahoma"/>
                </a:rPr>
              </a:br>
              <a:r>
                <a:rPr b="0" i="0" lang="en-US" sz="1600" u="none" cap="none" strike="noStrike">
                  <a:solidFill>
                    <a:srgbClr val="000000"/>
                  </a:solidFill>
                  <a:latin typeface="Tahoma"/>
                  <a:ea typeface="Tahoma"/>
                  <a:cs typeface="Tahoma"/>
                  <a:sym typeface="Tahoma"/>
                </a:rPr>
                <a:t>0	0	1</a:t>
              </a:r>
              <a:br>
                <a:rPr b="0" i="0" lang="en-US" sz="1600" u="none" cap="none" strike="noStrike">
                  <a:solidFill>
                    <a:srgbClr val="000000"/>
                  </a:solidFill>
                  <a:latin typeface="Tahoma"/>
                  <a:ea typeface="Tahoma"/>
                  <a:cs typeface="Tahoma"/>
                  <a:sym typeface="Tahoma"/>
                </a:rPr>
              </a:br>
              <a:r>
                <a:rPr b="0" i="0" lang="en-US" sz="1600" u="none" cap="none" strike="noStrike">
                  <a:solidFill>
                    <a:srgbClr val="000000"/>
                  </a:solidFill>
                  <a:latin typeface="Tahoma"/>
                  <a:ea typeface="Tahoma"/>
                  <a:cs typeface="Tahoma"/>
                  <a:sym typeface="Tahoma"/>
                </a:rPr>
                <a:t>0	1	0</a:t>
              </a:r>
              <a:br>
                <a:rPr b="0" i="0" lang="en-US" sz="1600" u="none" cap="none" strike="noStrike">
                  <a:solidFill>
                    <a:srgbClr val="000000"/>
                  </a:solidFill>
                  <a:latin typeface="Tahoma"/>
                  <a:ea typeface="Tahoma"/>
                  <a:cs typeface="Tahoma"/>
                  <a:sym typeface="Tahoma"/>
                </a:rPr>
              </a:br>
              <a:r>
                <a:rPr b="0" i="0" lang="en-US" sz="1600" u="none" cap="none" strike="noStrike">
                  <a:solidFill>
                    <a:srgbClr val="000000"/>
                  </a:solidFill>
                  <a:latin typeface="Tahoma"/>
                  <a:ea typeface="Tahoma"/>
                  <a:cs typeface="Tahoma"/>
                  <a:sym typeface="Tahoma"/>
                </a:rPr>
                <a:t>1	0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Noto Sans"/>
                <a:buNone/>
              </a:pPr>
              <a:r>
                <a:rPr b="0" i="0" lang="en-US" sz="1600" u="none" cap="none" strike="noStrike">
                  <a:solidFill>
                    <a:srgbClr val="000000"/>
                  </a:solidFill>
                  <a:latin typeface="Tahoma"/>
                  <a:ea typeface="Tahoma"/>
                  <a:cs typeface="Tahoma"/>
                  <a:sym typeface="Tahoma"/>
                </a:rPr>
                <a:t>1	1	1</a:t>
              </a:r>
              <a:endParaRPr b="0" i="0" sz="1400" u="none" cap="none" strike="noStrike">
                <a:solidFill>
                  <a:srgbClr val="000000"/>
                </a:solidFill>
                <a:latin typeface="Arial"/>
                <a:ea typeface="Arial"/>
                <a:cs typeface="Arial"/>
                <a:sym typeface="Arial"/>
              </a:endParaRPr>
            </a:p>
          </p:txBody>
        </p:sp>
      </p:grpSp>
      <p:sp>
        <p:nvSpPr>
          <p:cNvPr id="1304" name="Google Shape;1304;p97"/>
          <p:cNvSpPr/>
          <p:nvPr/>
        </p:nvSpPr>
        <p:spPr>
          <a:xfrm>
            <a:off x="5232400" y="4305300"/>
            <a:ext cx="533400" cy="330200"/>
          </a:xfrm>
          <a:prstGeom prst="rect">
            <a:avLst/>
          </a:prstGeom>
          <a:noFill/>
          <a:ln>
            <a:noFill/>
          </a:ln>
        </p:spPr>
        <p:txBody>
          <a:bodyPr anchorCtr="0" anchor="t" bIns="26975" lIns="19050" spcFirstLastPara="1" rIns="19050" wrap="square" tIns="26975">
            <a:noAutofit/>
          </a:bodyPr>
          <a:lstStyle/>
          <a:p>
            <a:pPr indent="0" lvl="0" marL="0" marR="0" rtl="0" algn="l">
              <a:lnSpc>
                <a:spcPct val="100000"/>
              </a:lnSpc>
              <a:spcBef>
                <a:spcPts val="0"/>
              </a:spcBef>
              <a:spcAft>
                <a:spcPts val="0"/>
              </a:spcAft>
              <a:buClr>
                <a:srgbClr val="000000"/>
              </a:buClr>
              <a:buSzPts val="1600"/>
              <a:buFont typeface="Noto Sans"/>
              <a:buNone/>
            </a:pPr>
            <a:r>
              <a:rPr b="0" i="0" lang="en-US" sz="1600" u="none" cap="none" strike="noStrike">
                <a:solidFill>
                  <a:srgbClr val="000000"/>
                </a:solidFill>
                <a:latin typeface="Tahoma"/>
                <a:ea typeface="Tahoma"/>
                <a:cs typeface="Tahoma"/>
                <a:sym typeface="Tahoma"/>
              </a:rPr>
              <a:t>Z</a:t>
            </a:r>
            <a:endParaRPr b="0" i="0" sz="1400" u="none" cap="none" strike="noStrike">
              <a:solidFill>
                <a:srgbClr val="000000"/>
              </a:solidFill>
              <a:latin typeface="Arial"/>
              <a:ea typeface="Arial"/>
              <a:cs typeface="Arial"/>
              <a:sym typeface="Arial"/>
            </a:endParaRPr>
          </a:p>
        </p:txBody>
      </p:sp>
      <p:pic>
        <p:nvPicPr>
          <p:cNvPr id="1305" name="Google Shape;1305;p97"/>
          <p:cNvPicPr preferRelativeResize="0"/>
          <p:nvPr/>
        </p:nvPicPr>
        <p:blipFill rotWithShape="1">
          <a:blip r:embed="rId4">
            <a:alphaModFix/>
          </a:blip>
          <a:srcRect b="0" l="0" r="0" t="0"/>
          <a:stretch/>
        </p:blipFill>
        <p:spPr>
          <a:xfrm>
            <a:off x="4038600" y="4191000"/>
            <a:ext cx="1181100" cy="520700"/>
          </a:xfrm>
          <a:prstGeom prst="rect">
            <a:avLst/>
          </a:prstGeom>
          <a:noFill/>
          <a:ln>
            <a:noFill/>
          </a:ln>
        </p:spPr>
      </p:pic>
      <p:sp>
        <p:nvSpPr>
          <p:cNvPr id="1306" name="Google Shape;1306;p97"/>
          <p:cNvSpPr/>
          <p:nvPr/>
        </p:nvSpPr>
        <p:spPr>
          <a:xfrm>
            <a:off x="3771900" y="4140200"/>
            <a:ext cx="342900" cy="596900"/>
          </a:xfrm>
          <a:prstGeom prst="rect">
            <a:avLst/>
          </a:prstGeom>
          <a:noFill/>
          <a:ln>
            <a:noFill/>
          </a:ln>
        </p:spPr>
        <p:txBody>
          <a:bodyPr anchorCtr="0" anchor="t" bIns="26975" lIns="19050" spcFirstLastPara="1" rIns="19050" wrap="square" tIns="26975">
            <a:noAutofit/>
          </a:bodyPr>
          <a:lstStyle/>
          <a:p>
            <a:pPr indent="0" lvl="0" marL="0" marR="0" rtl="0" algn="l">
              <a:lnSpc>
                <a:spcPct val="106250"/>
              </a:lnSpc>
              <a:spcBef>
                <a:spcPts val="0"/>
              </a:spcBef>
              <a:spcAft>
                <a:spcPts val="0"/>
              </a:spcAft>
              <a:buClr>
                <a:srgbClr val="000000"/>
              </a:buClr>
              <a:buSzPts val="1600"/>
              <a:buFont typeface="Noto Sans"/>
              <a:buNone/>
            </a:pPr>
            <a:r>
              <a:rPr b="0" i="0" lang="en-US" sz="1600" u="none" cap="none" strike="noStrike">
                <a:solidFill>
                  <a:srgbClr val="000000"/>
                </a:solidFill>
                <a:latin typeface="Tahoma"/>
                <a:ea typeface="Tahoma"/>
                <a:cs typeface="Tahoma"/>
                <a:sym typeface="Tahoma"/>
              </a:rPr>
              <a:t>X</a:t>
            </a:r>
            <a:endParaRPr b="0" i="0" sz="1400" u="none" cap="none" strike="noStrike">
              <a:solidFill>
                <a:srgbClr val="000000"/>
              </a:solidFill>
              <a:latin typeface="Arial"/>
              <a:ea typeface="Arial"/>
              <a:cs typeface="Arial"/>
              <a:sym typeface="Arial"/>
            </a:endParaRPr>
          </a:p>
        </p:txBody>
      </p:sp>
      <p:sp>
        <p:nvSpPr>
          <p:cNvPr id="1307" name="Google Shape;1307;p97"/>
          <p:cNvSpPr/>
          <p:nvPr/>
        </p:nvSpPr>
        <p:spPr>
          <a:xfrm>
            <a:off x="3759200" y="4406900"/>
            <a:ext cx="279400" cy="596900"/>
          </a:xfrm>
          <a:prstGeom prst="rect">
            <a:avLst/>
          </a:prstGeom>
          <a:noFill/>
          <a:ln>
            <a:noFill/>
          </a:ln>
        </p:spPr>
        <p:txBody>
          <a:bodyPr anchorCtr="0" anchor="t" bIns="26975" lIns="19050" spcFirstLastPara="1" rIns="19050" wrap="square" tIns="26975">
            <a:noAutofit/>
          </a:bodyPr>
          <a:lstStyle/>
          <a:p>
            <a:pPr indent="0" lvl="0" marL="0" marR="0" rtl="0" algn="l">
              <a:lnSpc>
                <a:spcPct val="106250"/>
              </a:lnSpc>
              <a:spcBef>
                <a:spcPts val="0"/>
              </a:spcBef>
              <a:spcAft>
                <a:spcPts val="0"/>
              </a:spcAft>
              <a:buClr>
                <a:srgbClr val="000000"/>
              </a:buClr>
              <a:buSzPts val="1600"/>
              <a:buFont typeface="Noto Sans"/>
              <a:buNone/>
            </a:pPr>
            <a:r>
              <a:rPr b="0" i="0" lang="en-US" sz="1600" u="none" cap="none" strike="noStrike">
                <a:solidFill>
                  <a:srgbClr val="000000"/>
                </a:solidFill>
                <a:latin typeface="Tahoma"/>
                <a:ea typeface="Tahoma"/>
                <a:cs typeface="Tahoma"/>
                <a:sym typeface="Tahoma"/>
              </a:rPr>
              <a:t>Y</a:t>
            </a:r>
            <a:endParaRPr b="0" i="0" sz="1400" u="none" cap="none" strike="noStrike">
              <a:solidFill>
                <a:srgbClr val="000000"/>
              </a:solidFill>
              <a:latin typeface="Arial"/>
              <a:ea typeface="Arial"/>
              <a:cs typeface="Arial"/>
              <a:sym typeface="Arial"/>
            </a:endParaRPr>
          </a:p>
        </p:txBody>
      </p:sp>
      <p:sp>
        <p:nvSpPr>
          <p:cNvPr id="1308" name="Google Shape;1308;p97"/>
          <p:cNvSpPr/>
          <p:nvPr/>
        </p:nvSpPr>
        <p:spPr>
          <a:xfrm>
            <a:off x="7315201" y="4267201"/>
            <a:ext cx="2740025" cy="1200329"/>
          </a:xfrm>
          <a:prstGeom prst="rect">
            <a:avLst/>
          </a:prstGeom>
          <a:noFill/>
          <a:ln>
            <a:noFill/>
          </a:ln>
        </p:spPr>
        <p:txBody>
          <a:bodyPr anchorCtr="0" anchor="t" bIns="45700" lIns="91425" spcFirstLastPara="1" rIns="91425" wrap="square" tIns="45700">
            <a:spAutoFit/>
          </a:bodyPr>
          <a:lstStyle/>
          <a:p>
            <a:pPr indent="-285750" lvl="0" marL="742950" marR="0" rtl="0" algn="l">
              <a:lnSpc>
                <a:spcPct val="100000"/>
              </a:lnSpc>
              <a:spcBef>
                <a:spcPts val="0"/>
              </a:spcBef>
              <a:spcAft>
                <a:spcPts val="0"/>
              </a:spcAft>
              <a:buClr>
                <a:srgbClr val="003366"/>
              </a:buClr>
              <a:buSzPts val="2400"/>
              <a:buFont typeface="Noto Sans"/>
              <a:buNone/>
            </a:pPr>
            <a:r>
              <a:rPr b="0" i="0" lang="en-US" sz="2400" u="none" cap="none" strike="noStrike">
                <a:solidFill>
                  <a:srgbClr val="003366"/>
                </a:solidFill>
                <a:latin typeface="Verdana"/>
                <a:ea typeface="Verdana"/>
                <a:cs typeface="Verdana"/>
                <a:sym typeface="Verdana"/>
              </a:rPr>
              <a:t>X⊕Y = X⋅Y + X’⋅Y’</a:t>
            </a:r>
            <a:br>
              <a:rPr b="0" i="0" lang="en-US" sz="2400" u="none" cap="none" strike="noStrike">
                <a:solidFill>
                  <a:srgbClr val="003366"/>
                </a:solidFill>
                <a:latin typeface="Verdana"/>
                <a:ea typeface="Verdana"/>
                <a:cs typeface="Verdana"/>
                <a:sym typeface="Verdana"/>
              </a:rPr>
            </a:br>
            <a:endParaRPr b="0" i="0" sz="2400" u="none" cap="none" strike="noStrike">
              <a:solidFill>
                <a:srgbClr val="003366"/>
              </a:solidFill>
              <a:latin typeface="Verdana"/>
              <a:ea typeface="Verdana"/>
              <a:cs typeface="Verdana"/>
              <a:sym typeface="Verdana"/>
            </a:endParaRPr>
          </a:p>
        </p:txBody>
      </p:sp>
      <p:cxnSp>
        <p:nvCxnSpPr>
          <p:cNvPr id="1309" name="Google Shape;1309;p97"/>
          <p:cNvCxnSpPr/>
          <p:nvPr/>
        </p:nvCxnSpPr>
        <p:spPr>
          <a:xfrm>
            <a:off x="7848600" y="4267200"/>
            <a:ext cx="609600" cy="0"/>
          </a:xfrm>
          <a:prstGeom prst="straightConnector1">
            <a:avLst/>
          </a:prstGeom>
          <a:noFill/>
          <a:ln cap="flat" cmpd="sng" w="25400">
            <a:solidFill>
              <a:srgbClr val="003366"/>
            </a:solidFill>
            <a:prstDash val="solid"/>
            <a:round/>
            <a:headEnd len="sm" w="sm" type="none"/>
            <a:tailEnd len="sm" w="sm" type="none"/>
          </a:ln>
        </p:spPr>
      </p:cxnSp>
      <p:sp>
        <p:nvSpPr>
          <p:cNvPr id="1310" name="Google Shape;1310;p97"/>
          <p:cNvSpPr/>
          <p:nvPr/>
        </p:nvSpPr>
        <p:spPr>
          <a:xfrm>
            <a:off x="2209801" y="3122614"/>
            <a:ext cx="8036303" cy="461665"/>
          </a:xfrm>
          <a:prstGeom prst="rect">
            <a:avLst/>
          </a:prstGeom>
          <a:noFill/>
          <a:ln>
            <a:noFill/>
          </a:ln>
        </p:spPr>
        <p:txBody>
          <a:bodyPr anchorCtr="0" anchor="t" bIns="45700" lIns="91425" spcFirstLastPara="1" rIns="91425" wrap="square" tIns="45700">
            <a:spAutoFit/>
          </a:bodyPr>
          <a:lstStyle/>
          <a:p>
            <a:pPr indent="-285750" lvl="0" marL="742950" marR="0" rtl="0" algn="l">
              <a:lnSpc>
                <a:spcPct val="100000"/>
              </a:lnSpc>
              <a:spcBef>
                <a:spcPts val="0"/>
              </a:spcBef>
              <a:spcAft>
                <a:spcPts val="0"/>
              </a:spcAft>
              <a:buClr>
                <a:schemeClr val="dk2"/>
              </a:buClr>
              <a:buSzPts val="2400"/>
              <a:buFont typeface="Noto Sans"/>
              <a:buNone/>
            </a:pPr>
            <a:r>
              <a:rPr b="0" i="0" lang="en-US" sz="2400" u="none" cap="none" strike="noStrike">
                <a:solidFill>
                  <a:schemeClr val="dk2"/>
                </a:solidFill>
                <a:latin typeface="Verdana"/>
                <a:ea typeface="Verdana"/>
                <a:cs typeface="Verdana"/>
                <a:sym typeface="Verdana"/>
              </a:rPr>
              <a:t>X⊕Y</a:t>
            </a:r>
            <a:r>
              <a:rPr b="0" i="0" lang="en-US" sz="2400" u="none" cap="none" strike="noStrike">
                <a:solidFill>
                  <a:schemeClr val="dk1"/>
                </a:solidFill>
                <a:latin typeface="Verdana"/>
                <a:ea typeface="Verdana"/>
                <a:cs typeface="Verdana"/>
                <a:sym typeface="Verdana"/>
              </a:rPr>
              <a:t> </a:t>
            </a:r>
            <a:r>
              <a:rPr b="0" i="0" lang="en-US" sz="2400" u="none" cap="none" strike="noStrike">
                <a:solidFill>
                  <a:srgbClr val="000000"/>
                </a:solidFill>
                <a:latin typeface="Verdana"/>
                <a:ea typeface="Verdana"/>
                <a:cs typeface="Verdana"/>
                <a:sym typeface="Verdana"/>
              </a:rPr>
              <a:t>expresses "inequality", "difference" (X ≠ Y)</a:t>
            </a:r>
            <a:endParaRPr b="0" i="0" sz="1400" u="none" cap="none" strike="noStrike">
              <a:solidFill>
                <a:srgbClr val="000000"/>
              </a:solidFill>
              <a:latin typeface="Arial"/>
              <a:ea typeface="Arial"/>
              <a:cs typeface="Arial"/>
              <a:sym typeface="Arial"/>
            </a:endParaRPr>
          </a:p>
        </p:txBody>
      </p:sp>
      <p:sp>
        <p:nvSpPr>
          <p:cNvPr id="1311" name="Google Shape;1311;p97"/>
          <p:cNvSpPr/>
          <p:nvPr/>
        </p:nvSpPr>
        <p:spPr>
          <a:xfrm>
            <a:off x="2133601" y="5408614"/>
            <a:ext cx="8691931" cy="461665"/>
          </a:xfrm>
          <a:prstGeom prst="rect">
            <a:avLst/>
          </a:prstGeom>
          <a:noFill/>
          <a:ln>
            <a:noFill/>
          </a:ln>
        </p:spPr>
        <p:txBody>
          <a:bodyPr anchorCtr="0" anchor="t" bIns="45700" lIns="91425" spcFirstLastPara="1" rIns="91425" wrap="square" tIns="45700">
            <a:spAutoFit/>
          </a:bodyPr>
          <a:lstStyle/>
          <a:p>
            <a:pPr indent="-285750" lvl="0" marL="742950" marR="0" rtl="0" algn="l">
              <a:lnSpc>
                <a:spcPct val="100000"/>
              </a:lnSpc>
              <a:spcBef>
                <a:spcPts val="0"/>
              </a:spcBef>
              <a:spcAft>
                <a:spcPts val="0"/>
              </a:spcAft>
              <a:buClr>
                <a:srgbClr val="000000"/>
              </a:buClr>
              <a:buSzPts val="2400"/>
              <a:buFont typeface="Noto Sans"/>
              <a:buNone/>
            </a:pPr>
            <a:r>
              <a:rPr b="0" i="0" lang="en-US" sz="2400" u="none" cap="none" strike="noStrike">
                <a:solidFill>
                  <a:srgbClr val="000000"/>
                </a:solidFill>
                <a:latin typeface="Verdana"/>
                <a:ea typeface="Verdana"/>
                <a:cs typeface="Verdana"/>
                <a:sym typeface="Verdana"/>
              </a:rPr>
              <a:t>X xnor Y expresses "equality", "coincidence" (X ≡ Y)</a:t>
            </a:r>
            <a:endParaRPr b="0" i="0" sz="1400" u="none" cap="none" strike="noStrike">
              <a:solidFill>
                <a:srgbClr val="000000"/>
              </a:solidFill>
              <a:latin typeface="Arial"/>
              <a:ea typeface="Arial"/>
              <a:cs typeface="Arial"/>
              <a:sym typeface="Arial"/>
            </a:endParaRPr>
          </a:p>
        </p:txBody>
      </p:sp>
      <p:sp>
        <p:nvSpPr>
          <p:cNvPr id="1312" name="Google Shape;1312;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313" name="Google Shape;1313;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14" name="Google Shape;1314;p97"/>
          <p:cNvPicPr preferRelativeResize="0"/>
          <p:nvPr/>
        </p:nvPicPr>
        <p:blipFill rotWithShape="1">
          <a:blip r:embed="rId5">
            <a:alphaModFix/>
          </a:blip>
          <a:srcRect b="0" l="0" r="0" t="0"/>
          <a:stretch/>
        </p:blipFill>
        <p:spPr>
          <a:xfrm>
            <a:off x="1" y="1"/>
            <a:ext cx="1269599" cy="131359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98"/>
          <p:cNvSpPr txBox="1"/>
          <p:nvPr>
            <p:ph type="title"/>
          </p:nvPr>
        </p:nvSpPr>
        <p:spPr>
          <a:xfrm>
            <a:off x="2057400" y="391824"/>
            <a:ext cx="8229600" cy="921774"/>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Exclusive OR Properties</a:t>
            </a:r>
            <a:endParaRPr/>
          </a:p>
        </p:txBody>
      </p:sp>
      <p:sp>
        <p:nvSpPr>
          <p:cNvPr id="1320" name="Google Shape;1320;p98"/>
          <p:cNvSpPr txBox="1"/>
          <p:nvPr>
            <p:ph idx="1" type="body"/>
          </p:nvPr>
        </p:nvSpPr>
        <p:spPr>
          <a:xfrm>
            <a:off x="2057399" y="1905000"/>
            <a:ext cx="8177981" cy="4114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a:latin typeface="Times New Roman"/>
                <a:ea typeface="Times New Roman"/>
                <a:cs typeface="Times New Roman"/>
                <a:sym typeface="Times New Roman"/>
              </a:rPr>
              <a:t>X⊕0 = X</a:t>
            </a:r>
            <a:endParaRPr/>
          </a:p>
          <a:p>
            <a:pPr indent="-228600" lvl="0" marL="228600" rtl="0" algn="l">
              <a:lnSpc>
                <a:spcPct val="90000"/>
              </a:lnSpc>
              <a:spcBef>
                <a:spcPts val="1000"/>
              </a:spcBef>
              <a:spcAft>
                <a:spcPts val="0"/>
              </a:spcAft>
              <a:buClr>
                <a:schemeClr val="dk1"/>
              </a:buClr>
              <a:buSzPts val="2400"/>
              <a:buChar char="•"/>
            </a:pPr>
            <a:r>
              <a:rPr b="1" lang="en-US">
                <a:latin typeface="Times New Roman"/>
                <a:ea typeface="Times New Roman"/>
                <a:cs typeface="Times New Roman"/>
                <a:sym typeface="Times New Roman"/>
              </a:rPr>
              <a:t>X⊕1 = X’</a:t>
            </a:r>
            <a:endParaRPr/>
          </a:p>
          <a:p>
            <a:pPr indent="-228600" lvl="0" marL="228600" rtl="0" algn="l">
              <a:lnSpc>
                <a:spcPct val="90000"/>
              </a:lnSpc>
              <a:spcBef>
                <a:spcPts val="1000"/>
              </a:spcBef>
              <a:spcAft>
                <a:spcPts val="0"/>
              </a:spcAft>
              <a:buClr>
                <a:schemeClr val="dk1"/>
              </a:buClr>
              <a:buSzPts val="2400"/>
              <a:buChar char="•"/>
            </a:pPr>
            <a:r>
              <a:rPr b="1" lang="en-US">
                <a:latin typeface="Times New Roman"/>
                <a:ea typeface="Times New Roman"/>
                <a:cs typeface="Times New Roman"/>
                <a:sym typeface="Times New Roman"/>
              </a:rPr>
              <a:t>X⊕X = X</a:t>
            </a:r>
            <a:endParaRPr/>
          </a:p>
          <a:p>
            <a:pPr indent="-228600" lvl="0" marL="228600" rtl="0" algn="l">
              <a:lnSpc>
                <a:spcPct val="90000"/>
              </a:lnSpc>
              <a:spcBef>
                <a:spcPts val="1000"/>
              </a:spcBef>
              <a:spcAft>
                <a:spcPts val="0"/>
              </a:spcAft>
              <a:buClr>
                <a:schemeClr val="dk1"/>
              </a:buClr>
              <a:buSzPts val="2400"/>
              <a:buChar char="•"/>
            </a:pPr>
            <a:r>
              <a:rPr b="1" lang="en-US">
                <a:latin typeface="Times New Roman"/>
                <a:ea typeface="Times New Roman"/>
                <a:cs typeface="Times New Roman"/>
                <a:sym typeface="Times New Roman"/>
              </a:rPr>
              <a:t>X⊕X’= 0</a:t>
            </a:r>
            <a:endParaRPr/>
          </a:p>
          <a:p>
            <a:pPr indent="-228600" lvl="0" marL="228600" rtl="0" algn="l">
              <a:lnSpc>
                <a:spcPct val="90000"/>
              </a:lnSpc>
              <a:spcBef>
                <a:spcPts val="1000"/>
              </a:spcBef>
              <a:spcAft>
                <a:spcPts val="0"/>
              </a:spcAft>
              <a:buClr>
                <a:schemeClr val="dk1"/>
              </a:buClr>
              <a:buSzPts val="2400"/>
              <a:buChar char="•"/>
            </a:pPr>
            <a:r>
              <a:rPr b="1" lang="en-US">
                <a:latin typeface="Times New Roman"/>
                <a:ea typeface="Times New Roman"/>
                <a:cs typeface="Times New Roman"/>
                <a:sym typeface="Times New Roman"/>
              </a:rPr>
              <a:t>X⊕Y = Y⊕X (commutative law)</a:t>
            </a:r>
            <a:endParaRPr/>
          </a:p>
          <a:p>
            <a:pPr indent="-228600" lvl="0" marL="228600" rtl="0" algn="l">
              <a:lnSpc>
                <a:spcPct val="90000"/>
              </a:lnSpc>
              <a:spcBef>
                <a:spcPts val="1000"/>
              </a:spcBef>
              <a:spcAft>
                <a:spcPts val="0"/>
              </a:spcAft>
              <a:buClr>
                <a:schemeClr val="dk1"/>
              </a:buClr>
              <a:buSzPts val="2400"/>
              <a:buChar char="•"/>
            </a:pPr>
            <a:r>
              <a:rPr b="1" lang="en-US">
                <a:latin typeface="Times New Roman"/>
                <a:ea typeface="Times New Roman"/>
                <a:cs typeface="Times New Roman"/>
                <a:sym typeface="Times New Roman"/>
              </a:rPr>
              <a:t>(X⊕Y)⊕Z = X⊕(Y⊕Z) =X⊕Y⊕Z (associative law)</a:t>
            </a:r>
            <a:endParaRPr/>
          </a:p>
          <a:p>
            <a:pPr indent="-228600" lvl="0" marL="228600" rtl="0" algn="l">
              <a:lnSpc>
                <a:spcPct val="90000"/>
              </a:lnSpc>
              <a:spcBef>
                <a:spcPts val="1000"/>
              </a:spcBef>
              <a:spcAft>
                <a:spcPts val="0"/>
              </a:spcAft>
              <a:buClr>
                <a:schemeClr val="dk1"/>
              </a:buClr>
              <a:buSzPts val="2400"/>
              <a:buChar char="•"/>
            </a:pPr>
            <a:r>
              <a:rPr b="1" lang="en-US">
                <a:latin typeface="Times New Roman"/>
                <a:ea typeface="Times New Roman"/>
                <a:cs typeface="Times New Roman"/>
                <a:sym typeface="Times New Roman"/>
              </a:rPr>
              <a:t>X(Y⊕Z)  = XY⊕XZ (distributive law)</a:t>
            </a:r>
            <a:endParaRPr/>
          </a:p>
          <a:p>
            <a:pPr indent="-228600" lvl="0" marL="228600" rtl="0" algn="l">
              <a:lnSpc>
                <a:spcPct val="90000"/>
              </a:lnSpc>
              <a:spcBef>
                <a:spcPts val="1000"/>
              </a:spcBef>
              <a:spcAft>
                <a:spcPts val="0"/>
              </a:spcAft>
              <a:buClr>
                <a:schemeClr val="dk1"/>
              </a:buClr>
              <a:buSzPts val="2400"/>
              <a:buChar char="•"/>
            </a:pPr>
            <a:r>
              <a:rPr b="1" lang="en-US">
                <a:latin typeface="Times New Roman"/>
                <a:ea typeface="Times New Roman"/>
                <a:cs typeface="Times New Roman"/>
                <a:sym typeface="Times New Roman"/>
              </a:rPr>
              <a:t>(X⊕Y)’ = X⊕Y’ = X’⊕Y = XY + X’Y’</a:t>
            </a:r>
            <a:endParaRPr/>
          </a:p>
        </p:txBody>
      </p:sp>
      <p:sp>
        <p:nvSpPr>
          <p:cNvPr id="1321" name="Google Shape;1321;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322" name="Google Shape;1322;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23" name="Google Shape;1323;p98"/>
          <p:cNvPicPr preferRelativeResize="0"/>
          <p:nvPr/>
        </p:nvPicPr>
        <p:blipFill rotWithShape="1">
          <a:blip r:embed="rId3">
            <a:alphaModFix/>
          </a:blip>
          <a:srcRect b="0" l="0" r="0" t="0"/>
          <a:stretch/>
        </p:blipFill>
        <p:spPr>
          <a:xfrm>
            <a:off x="1" y="1"/>
            <a:ext cx="1269599" cy="131359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99"/>
          <p:cNvSpPr txBox="1"/>
          <p:nvPr>
            <p:ph type="title"/>
          </p:nvPr>
        </p:nvSpPr>
        <p:spPr>
          <a:xfrm>
            <a:off x="1728453" y="324465"/>
            <a:ext cx="9168205" cy="701059"/>
          </a:xfrm>
          <a:prstGeom prst="rect">
            <a:avLst/>
          </a:prstGeom>
          <a:solidFill>
            <a:srgbClr val="DDEAF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Representations of Logic Functions</a:t>
            </a:r>
            <a:endParaRPr/>
          </a:p>
        </p:txBody>
      </p:sp>
      <p:sp>
        <p:nvSpPr>
          <p:cNvPr id="1329" name="Google Shape;1329;p99"/>
          <p:cNvSpPr txBox="1"/>
          <p:nvPr>
            <p:ph idx="1" type="body"/>
          </p:nvPr>
        </p:nvSpPr>
        <p:spPr>
          <a:xfrm>
            <a:off x="1752600" y="1447800"/>
            <a:ext cx="5105400" cy="4114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400"/>
              <a:buChar char="•"/>
            </a:pPr>
            <a:r>
              <a:rPr b="1" lang="en-US" sz="2400">
                <a:solidFill>
                  <a:srgbClr val="FF0000"/>
                </a:solidFill>
                <a:latin typeface="Times New Roman"/>
                <a:ea typeface="Times New Roman"/>
                <a:cs typeface="Times New Roman"/>
                <a:sym typeface="Times New Roman"/>
              </a:rPr>
              <a:t>Truth Tables</a:t>
            </a:r>
            <a:br>
              <a:rPr b="1" lang="en-US" sz="2400">
                <a:solidFill>
                  <a:srgbClr val="FF0000"/>
                </a:solidFill>
                <a:latin typeface="Times New Roman"/>
                <a:ea typeface="Times New Roman"/>
                <a:cs typeface="Times New Roman"/>
                <a:sym typeface="Times New Roman"/>
              </a:rPr>
            </a:br>
            <a:r>
              <a:rPr lang="en-US" sz="2400">
                <a:latin typeface="Times New Roman"/>
                <a:ea typeface="Times New Roman"/>
                <a:cs typeface="Times New Roman"/>
                <a:sym typeface="Times New Roman"/>
              </a:rPr>
              <a:t>Table that shows the output value for each combination of the inputs. The truth table for an n-variable (n-inputs) logic function has 2</a:t>
            </a:r>
            <a:r>
              <a:rPr baseline="30000" lang="en-US" sz="2400">
                <a:latin typeface="Times New Roman"/>
                <a:ea typeface="Times New Roman"/>
                <a:cs typeface="Times New Roman"/>
                <a:sym typeface="Times New Roman"/>
              </a:rPr>
              <a:t>n</a:t>
            </a:r>
            <a:r>
              <a:rPr lang="en-US" sz="2400">
                <a:latin typeface="Times New Roman"/>
                <a:ea typeface="Times New Roman"/>
                <a:cs typeface="Times New Roman"/>
                <a:sym typeface="Times New Roman"/>
              </a:rPr>
              <a:t> rows.  </a:t>
            </a:r>
            <a:endParaRPr/>
          </a:p>
          <a:p>
            <a:pPr indent="-228600" lvl="0" marL="228600" rtl="0" algn="l">
              <a:lnSpc>
                <a:spcPct val="90000"/>
              </a:lnSpc>
              <a:spcBef>
                <a:spcPts val="1000"/>
              </a:spcBef>
              <a:spcAft>
                <a:spcPts val="0"/>
              </a:spcAft>
              <a:buClr>
                <a:srgbClr val="FF0000"/>
              </a:buClr>
              <a:buSzPts val="2400"/>
              <a:buChar char="•"/>
            </a:pPr>
            <a:r>
              <a:rPr b="1" lang="en-US" sz="2400">
                <a:solidFill>
                  <a:srgbClr val="FF0000"/>
                </a:solidFill>
                <a:latin typeface="Times New Roman"/>
                <a:ea typeface="Times New Roman"/>
                <a:cs typeface="Times New Roman"/>
                <a:sym typeface="Times New Roman"/>
              </a:rPr>
              <a:t>Algebraic expressions</a:t>
            </a:r>
            <a:endParaRPr/>
          </a:p>
          <a:p>
            <a:pPr indent="-228600" lvl="0" marL="228600" rtl="0" algn="l">
              <a:lnSpc>
                <a:spcPct val="90000"/>
              </a:lnSpc>
              <a:spcBef>
                <a:spcPts val="1000"/>
              </a:spcBef>
              <a:spcAft>
                <a:spcPts val="0"/>
              </a:spcAft>
              <a:buClr>
                <a:srgbClr val="FF0000"/>
              </a:buClr>
              <a:buSzPts val="2400"/>
              <a:buChar char="•"/>
            </a:pPr>
            <a:r>
              <a:rPr b="1" lang="en-US" sz="2400">
                <a:solidFill>
                  <a:srgbClr val="FF0000"/>
                </a:solidFill>
                <a:latin typeface="Times New Roman"/>
                <a:ea typeface="Times New Roman"/>
                <a:cs typeface="Times New Roman"/>
                <a:sym typeface="Times New Roman"/>
              </a:rPr>
              <a:t>Karnaugh Maps </a:t>
            </a:r>
            <a:endParaRPr/>
          </a:p>
        </p:txBody>
      </p:sp>
      <p:pic>
        <p:nvPicPr>
          <p:cNvPr id="1330" name="Google Shape;1330;p99"/>
          <p:cNvPicPr preferRelativeResize="0"/>
          <p:nvPr/>
        </p:nvPicPr>
        <p:blipFill rotWithShape="1">
          <a:blip r:embed="rId3">
            <a:alphaModFix/>
          </a:blip>
          <a:srcRect b="0" l="0" r="0" t="0"/>
          <a:stretch/>
        </p:blipFill>
        <p:spPr>
          <a:xfrm>
            <a:off x="6955046" y="1143000"/>
            <a:ext cx="4481778" cy="3501872"/>
          </a:xfrm>
          <a:prstGeom prst="rect">
            <a:avLst/>
          </a:prstGeom>
          <a:noFill/>
          <a:ln>
            <a:noFill/>
          </a:ln>
        </p:spPr>
      </p:pic>
      <p:grpSp>
        <p:nvGrpSpPr>
          <p:cNvPr id="1331" name="Google Shape;1331;p99"/>
          <p:cNvGrpSpPr/>
          <p:nvPr/>
        </p:nvGrpSpPr>
        <p:grpSpPr>
          <a:xfrm>
            <a:off x="7356190" y="4797182"/>
            <a:ext cx="3540468" cy="610832"/>
            <a:chOff x="3376" y="2973"/>
            <a:chExt cx="1278" cy="144"/>
          </a:xfrm>
        </p:grpSpPr>
        <p:pic>
          <p:nvPicPr>
            <p:cNvPr id="1332" name="Google Shape;1332;p99"/>
            <p:cNvPicPr preferRelativeResize="0"/>
            <p:nvPr/>
          </p:nvPicPr>
          <p:blipFill rotWithShape="1">
            <a:blip r:embed="rId4">
              <a:alphaModFix/>
            </a:blip>
            <a:srcRect b="0" l="0" r="0" t="0"/>
            <a:stretch/>
          </p:blipFill>
          <p:spPr>
            <a:xfrm>
              <a:off x="3376" y="3006"/>
              <a:ext cx="190" cy="98"/>
            </a:xfrm>
            <a:prstGeom prst="rect">
              <a:avLst/>
            </a:prstGeom>
            <a:noFill/>
            <a:ln>
              <a:noFill/>
            </a:ln>
          </p:spPr>
        </p:pic>
        <p:pic>
          <p:nvPicPr>
            <p:cNvPr id="1333" name="Google Shape;1333;p99"/>
            <p:cNvPicPr preferRelativeResize="0"/>
            <p:nvPr/>
          </p:nvPicPr>
          <p:blipFill rotWithShape="1">
            <a:blip r:embed="rId5">
              <a:alphaModFix/>
            </a:blip>
            <a:srcRect b="0" l="0" r="0" t="0"/>
            <a:stretch/>
          </p:blipFill>
          <p:spPr>
            <a:xfrm>
              <a:off x="3631" y="2973"/>
              <a:ext cx="206" cy="127"/>
            </a:xfrm>
            <a:prstGeom prst="rect">
              <a:avLst/>
            </a:prstGeom>
            <a:noFill/>
            <a:ln>
              <a:noFill/>
            </a:ln>
          </p:spPr>
        </p:pic>
        <p:pic>
          <p:nvPicPr>
            <p:cNvPr id="1334" name="Google Shape;1334;p99"/>
            <p:cNvPicPr preferRelativeResize="0"/>
            <p:nvPr/>
          </p:nvPicPr>
          <p:blipFill rotWithShape="1">
            <a:blip r:embed="rId6">
              <a:alphaModFix/>
            </a:blip>
            <a:srcRect b="0" l="0" r="0" t="0"/>
            <a:stretch/>
          </p:blipFill>
          <p:spPr>
            <a:xfrm>
              <a:off x="3783" y="3047"/>
              <a:ext cx="49" cy="14"/>
            </a:xfrm>
            <a:prstGeom prst="rect">
              <a:avLst/>
            </a:prstGeom>
            <a:noFill/>
            <a:ln>
              <a:noFill/>
            </a:ln>
          </p:spPr>
        </p:pic>
        <p:pic>
          <p:nvPicPr>
            <p:cNvPr id="1335" name="Google Shape;1335;p99"/>
            <p:cNvPicPr preferRelativeResize="0"/>
            <p:nvPr/>
          </p:nvPicPr>
          <p:blipFill rotWithShape="1">
            <a:blip r:embed="rId7">
              <a:alphaModFix/>
            </a:blip>
            <a:srcRect b="0" l="0" r="0" t="0"/>
            <a:stretch/>
          </p:blipFill>
          <p:spPr>
            <a:xfrm>
              <a:off x="3905" y="3025"/>
              <a:ext cx="69" cy="81"/>
            </a:xfrm>
            <a:prstGeom prst="rect">
              <a:avLst/>
            </a:prstGeom>
            <a:noFill/>
            <a:ln>
              <a:noFill/>
            </a:ln>
          </p:spPr>
        </p:pic>
        <p:pic>
          <p:nvPicPr>
            <p:cNvPr id="1336" name="Google Shape;1336;p99"/>
            <p:cNvPicPr preferRelativeResize="0"/>
            <p:nvPr/>
          </p:nvPicPr>
          <p:blipFill rotWithShape="1">
            <a:blip r:embed="rId8">
              <a:alphaModFix/>
            </a:blip>
            <a:srcRect b="0" l="0" r="0" t="0"/>
            <a:stretch/>
          </p:blipFill>
          <p:spPr>
            <a:xfrm>
              <a:off x="4052" y="2979"/>
              <a:ext cx="85" cy="138"/>
            </a:xfrm>
            <a:prstGeom prst="rect">
              <a:avLst/>
            </a:prstGeom>
            <a:noFill/>
            <a:ln>
              <a:noFill/>
            </a:ln>
          </p:spPr>
        </p:pic>
        <p:pic>
          <p:nvPicPr>
            <p:cNvPr id="1337" name="Google Shape;1337;p99"/>
            <p:cNvPicPr preferRelativeResize="0"/>
            <p:nvPr/>
          </p:nvPicPr>
          <p:blipFill rotWithShape="1">
            <a:blip r:embed="rId9">
              <a:alphaModFix/>
            </a:blip>
            <a:srcRect b="0" l="0" r="0" t="0"/>
            <a:stretch/>
          </p:blipFill>
          <p:spPr>
            <a:xfrm>
              <a:off x="4185" y="2975"/>
              <a:ext cx="74" cy="139"/>
            </a:xfrm>
            <a:prstGeom prst="rect">
              <a:avLst/>
            </a:prstGeom>
            <a:noFill/>
            <a:ln>
              <a:noFill/>
            </a:ln>
          </p:spPr>
        </p:pic>
        <p:pic>
          <p:nvPicPr>
            <p:cNvPr id="1338" name="Google Shape;1338;p99"/>
            <p:cNvPicPr preferRelativeResize="0"/>
            <p:nvPr/>
          </p:nvPicPr>
          <p:blipFill rotWithShape="1">
            <a:blip r:embed="rId10">
              <a:alphaModFix/>
            </a:blip>
            <a:srcRect b="0" l="0" r="0" t="0"/>
            <a:stretch/>
          </p:blipFill>
          <p:spPr>
            <a:xfrm>
              <a:off x="4325" y="3032"/>
              <a:ext cx="65" cy="73"/>
            </a:xfrm>
            <a:prstGeom prst="rect">
              <a:avLst/>
            </a:prstGeom>
            <a:noFill/>
            <a:ln>
              <a:noFill/>
            </a:ln>
          </p:spPr>
        </p:pic>
        <p:pic>
          <p:nvPicPr>
            <p:cNvPr id="1339" name="Google Shape;1339;p99"/>
            <p:cNvPicPr preferRelativeResize="0"/>
            <p:nvPr/>
          </p:nvPicPr>
          <p:blipFill rotWithShape="1">
            <a:blip r:embed="rId11">
              <a:alphaModFix/>
            </a:blip>
            <a:srcRect b="0" l="0" r="0" t="0"/>
            <a:stretch/>
          </p:blipFill>
          <p:spPr>
            <a:xfrm>
              <a:off x="4466" y="3018"/>
              <a:ext cx="188" cy="97"/>
            </a:xfrm>
            <a:prstGeom prst="rect">
              <a:avLst/>
            </a:prstGeom>
            <a:noFill/>
            <a:ln>
              <a:noFill/>
            </a:ln>
          </p:spPr>
        </p:pic>
      </p:grpSp>
      <p:grpSp>
        <p:nvGrpSpPr>
          <p:cNvPr id="1340" name="Google Shape;1340;p99"/>
          <p:cNvGrpSpPr/>
          <p:nvPr/>
        </p:nvGrpSpPr>
        <p:grpSpPr>
          <a:xfrm>
            <a:off x="1728453" y="4186453"/>
            <a:ext cx="5030631" cy="2023443"/>
            <a:chOff x="2778" y="3256"/>
            <a:chExt cx="1250" cy="949"/>
          </a:xfrm>
        </p:grpSpPr>
        <p:grpSp>
          <p:nvGrpSpPr>
            <p:cNvPr id="1341" name="Google Shape;1341;p99"/>
            <p:cNvGrpSpPr/>
            <p:nvPr/>
          </p:nvGrpSpPr>
          <p:grpSpPr>
            <a:xfrm>
              <a:off x="2778" y="3256"/>
              <a:ext cx="1250" cy="949"/>
              <a:chOff x="2268" y="3154"/>
              <a:chExt cx="1250" cy="949"/>
            </a:xfrm>
          </p:grpSpPr>
          <p:sp>
            <p:nvSpPr>
              <p:cNvPr id="1342" name="Google Shape;1342;p99"/>
              <p:cNvSpPr/>
              <p:nvPr/>
            </p:nvSpPr>
            <p:spPr>
              <a:xfrm>
                <a:off x="2496" y="3456"/>
                <a:ext cx="768" cy="384"/>
              </a:xfrm>
              <a:prstGeom prst="rect">
                <a:avLst/>
              </a:prstGeom>
              <a:noFill/>
              <a:ln cap="flat" cmpd="sng" w="254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a:buNone/>
                </a:pPr>
                <a:r>
                  <a:t/>
                </a:r>
                <a:endParaRPr b="0" i="0" sz="1800" u="none" cap="none" strike="noStrike">
                  <a:solidFill>
                    <a:schemeClr val="dk1"/>
                  </a:solidFill>
                  <a:latin typeface="Verdana"/>
                  <a:ea typeface="Verdana"/>
                  <a:cs typeface="Verdana"/>
                  <a:sym typeface="Verdana"/>
                </a:endParaRPr>
              </a:p>
            </p:txBody>
          </p:sp>
          <p:cxnSp>
            <p:nvCxnSpPr>
              <p:cNvPr id="1343" name="Google Shape;1343;p99"/>
              <p:cNvCxnSpPr/>
              <p:nvPr/>
            </p:nvCxnSpPr>
            <p:spPr>
              <a:xfrm rot="10800000">
                <a:off x="2304" y="3264"/>
                <a:ext cx="192" cy="192"/>
              </a:xfrm>
              <a:prstGeom prst="straightConnector1">
                <a:avLst/>
              </a:prstGeom>
              <a:noFill/>
              <a:ln cap="flat" cmpd="sng" w="25400">
                <a:solidFill>
                  <a:srgbClr val="003366"/>
                </a:solidFill>
                <a:prstDash val="solid"/>
                <a:round/>
                <a:headEnd len="sm" w="sm" type="none"/>
                <a:tailEnd len="sm" w="sm" type="none"/>
              </a:ln>
            </p:spPr>
          </p:cxnSp>
          <p:pic>
            <p:nvPicPr>
              <p:cNvPr id="1344" name="Google Shape;1344;p99"/>
              <p:cNvPicPr preferRelativeResize="0"/>
              <p:nvPr/>
            </p:nvPicPr>
            <p:blipFill rotWithShape="1">
              <a:blip r:embed="rId12">
                <a:alphaModFix/>
              </a:blip>
              <a:srcRect b="0" l="0" r="0" t="0"/>
              <a:stretch/>
            </p:blipFill>
            <p:spPr>
              <a:xfrm>
                <a:off x="2411" y="3250"/>
                <a:ext cx="72" cy="74"/>
              </a:xfrm>
              <a:prstGeom prst="rect">
                <a:avLst/>
              </a:prstGeom>
              <a:noFill/>
              <a:ln>
                <a:noFill/>
              </a:ln>
            </p:spPr>
          </p:pic>
          <p:pic>
            <p:nvPicPr>
              <p:cNvPr id="1345" name="Google Shape;1345;p99"/>
              <p:cNvPicPr preferRelativeResize="0"/>
              <p:nvPr/>
            </p:nvPicPr>
            <p:blipFill rotWithShape="1">
              <a:blip r:embed="rId13">
                <a:alphaModFix/>
              </a:blip>
              <a:srcRect b="0" l="0" r="0" t="0"/>
              <a:stretch/>
            </p:blipFill>
            <p:spPr>
              <a:xfrm>
                <a:off x="2414" y="3244"/>
                <a:ext cx="60" cy="79"/>
              </a:xfrm>
              <a:prstGeom prst="rect">
                <a:avLst/>
              </a:prstGeom>
              <a:noFill/>
              <a:ln>
                <a:noFill/>
              </a:ln>
            </p:spPr>
          </p:pic>
          <p:pic>
            <p:nvPicPr>
              <p:cNvPr id="1346" name="Google Shape;1346;p99"/>
              <p:cNvPicPr preferRelativeResize="0"/>
              <p:nvPr/>
            </p:nvPicPr>
            <p:blipFill rotWithShape="1">
              <a:blip r:embed="rId14">
                <a:alphaModFix/>
              </a:blip>
              <a:srcRect b="0" l="0" r="0" t="0"/>
              <a:stretch/>
            </p:blipFill>
            <p:spPr>
              <a:xfrm>
                <a:off x="2493" y="3236"/>
                <a:ext cx="70" cy="86"/>
              </a:xfrm>
              <a:prstGeom prst="rect">
                <a:avLst/>
              </a:prstGeom>
              <a:noFill/>
              <a:ln>
                <a:noFill/>
              </a:ln>
            </p:spPr>
          </p:pic>
          <p:pic>
            <p:nvPicPr>
              <p:cNvPr id="1347" name="Google Shape;1347;p99"/>
              <p:cNvPicPr preferRelativeResize="0"/>
              <p:nvPr/>
            </p:nvPicPr>
            <p:blipFill rotWithShape="1">
              <a:blip r:embed="rId15">
                <a:alphaModFix/>
              </a:blip>
              <a:srcRect b="0" l="0" r="0" t="0"/>
              <a:stretch/>
            </p:blipFill>
            <p:spPr>
              <a:xfrm>
                <a:off x="2268" y="3332"/>
                <a:ext cx="68" cy="96"/>
              </a:xfrm>
              <a:prstGeom prst="rect">
                <a:avLst/>
              </a:prstGeom>
              <a:noFill/>
              <a:ln>
                <a:noFill/>
              </a:ln>
            </p:spPr>
          </p:pic>
          <p:cxnSp>
            <p:nvCxnSpPr>
              <p:cNvPr id="1348" name="Google Shape;1348;p99"/>
              <p:cNvCxnSpPr/>
              <p:nvPr/>
            </p:nvCxnSpPr>
            <p:spPr>
              <a:xfrm>
                <a:off x="2496" y="3648"/>
                <a:ext cx="768" cy="0"/>
              </a:xfrm>
              <a:prstGeom prst="straightConnector1">
                <a:avLst/>
              </a:prstGeom>
              <a:noFill/>
              <a:ln cap="flat" cmpd="sng" w="25400">
                <a:solidFill>
                  <a:srgbClr val="003366"/>
                </a:solidFill>
                <a:prstDash val="solid"/>
                <a:round/>
                <a:headEnd len="sm" w="sm" type="none"/>
                <a:tailEnd len="sm" w="sm" type="none"/>
              </a:ln>
            </p:spPr>
          </p:cxnSp>
          <p:cxnSp>
            <p:nvCxnSpPr>
              <p:cNvPr id="1349" name="Google Shape;1349;p99"/>
              <p:cNvCxnSpPr/>
              <p:nvPr/>
            </p:nvCxnSpPr>
            <p:spPr>
              <a:xfrm>
                <a:off x="2688" y="3456"/>
                <a:ext cx="0" cy="384"/>
              </a:xfrm>
              <a:prstGeom prst="straightConnector1">
                <a:avLst/>
              </a:prstGeom>
              <a:noFill/>
              <a:ln cap="flat" cmpd="sng" w="25400">
                <a:solidFill>
                  <a:srgbClr val="003366"/>
                </a:solidFill>
                <a:prstDash val="solid"/>
                <a:round/>
                <a:headEnd len="sm" w="sm" type="none"/>
                <a:tailEnd len="sm" w="sm" type="none"/>
              </a:ln>
            </p:spPr>
          </p:cxnSp>
          <p:cxnSp>
            <p:nvCxnSpPr>
              <p:cNvPr id="1350" name="Google Shape;1350;p99"/>
              <p:cNvCxnSpPr/>
              <p:nvPr/>
            </p:nvCxnSpPr>
            <p:spPr>
              <a:xfrm>
                <a:off x="2880" y="3456"/>
                <a:ext cx="0" cy="384"/>
              </a:xfrm>
              <a:prstGeom prst="straightConnector1">
                <a:avLst/>
              </a:prstGeom>
              <a:noFill/>
              <a:ln cap="flat" cmpd="sng" w="25400">
                <a:solidFill>
                  <a:srgbClr val="003366"/>
                </a:solidFill>
                <a:prstDash val="solid"/>
                <a:round/>
                <a:headEnd len="sm" w="sm" type="none"/>
                <a:tailEnd len="sm" w="sm" type="none"/>
              </a:ln>
            </p:spPr>
          </p:cxnSp>
          <p:cxnSp>
            <p:nvCxnSpPr>
              <p:cNvPr id="1351" name="Google Shape;1351;p99"/>
              <p:cNvCxnSpPr/>
              <p:nvPr/>
            </p:nvCxnSpPr>
            <p:spPr>
              <a:xfrm>
                <a:off x="3072" y="3456"/>
                <a:ext cx="0" cy="384"/>
              </a:xfrm>
              <a:prstGeom prst="straightConnector1">
                <a:avLst/>
              </a:prstGeom>
              <a:noFill/>
              <a:ln cap="flat" cmpd="sng" w="25400">
                <a:solidFill>
                  <a:srgbClr val="003366"/>
                </a:solidFill>
                <a:prstDash val="solid"/>
                <a:round/>
                <a:headEnd len="sm" w="sm" type="none"/>
                <a:tailEnd len="sm" w="sm" type="none"/>
              </a:ln>
            </p:spPr>
          </p:cxnSp>
          <p:pic>
            <p:nvPicPr>
              <p:cNvPr id="1352" name="Google Shape;1352;p99"/>
              <p:cNvPicPr preferRelativeResize="0"/>
              <p:nvPr/>
            </p:nvPicPr>
            <p:blipFill rotWithShape="1">
              <a:blip r:embed="rId16">
                <a:alphaModFix/>
              </a:blip>
              <a:srcRect b="0" l="0" r="0" t="0"/>
              <a:stretch/>
            </p:blipFill>
            <p:spPr>
              <a:xfrm>
                <a:off x="2865" y="3291"/>
                <a:ext cx="10" cy="9"/>
              </a:xfrm>
              <a:prstGeom prst="rect">
                <a:avLst/>
              </a:prstGeom>
              <a:noFill/>
              <a:ln>
                <a:noFill/>
              </a:ln>
            </p:spPr>
          </p:pic>
          <p:pic>
            <p:nvPicPr>
              <p:cNvPr id="1353" name="Google Shape;1353;p99"/>
              <p:cNvPicPr preferRelativeResize="0"/>
              <p:nvPr/>
            </p:nvPicPr>
            <p:blipFill rotWithShape="1">
              <a:blip r:embed="rId17">
                <a:alphaModFix/>
              </a:blip>
              <a:srcRect b="0" l="0" r="0" t="0"/>
              <a:stretch/>
            </p:blipFill>
            <p:spPr>
              <a:xfrm>
                <a:off x="2524" y="3369"/>
                <a:ext cx="102" cy="55"/>
              </a:xfrm>
              <a:prstGeom prst="rect">
                <a:avLst/>
              </a:prstGeom>
              <a:noFill/>
              <a:ln>
                <a:noFill/>
              </a:ln>
            </p:spPr>
          </p:pic>
          <p:pic>
            <p:nvPicPr>
              <p:cNvPr id="1354" name="Google Shape;1354;p99"/>
              <p:cNvPicPr preferRelativeResize="0"/>
              <p:nvPr/>
            </p:nvPicPr>
            <p:blipFill rotWithShape="1">
              <a:blip r:embed="rId18">
                <a:alphaModFix/>
              </a:blip>
              <a:srcRect b="0" l="0" r="0" t="0"/>
              <a:stretch/>
            </p:blipFill>
            <p:spPr>
              <a:xfrm>
                <a:off x="2706" y="3373"/>
                <a:ext cx="84" cy="54"/>
              </a:xfrm>
              <a:prstGeom prst="rect">
                <a:avLst/>
              </a:prstGeom>
              <a:noFill/>
              <a:ln>
                <a:noFill/>
              </a:ln>
            </p:spPr>
          </p:pic>
          <p:pic>
            <p:nvPicPr>
              <p:cNvPr id="1355" name="Google Shape;1355;p99"/>
              <p:cNvPicPr preferRelativeResize="0"/>
              <p:nvPr/>
            </p:nvPicPr>
            <p:blipFill rotWithShape="1">
              <a:blip r:embed="rId19">
                <a:alphaModFix/>
              </a:blip>
              <a:srcRect b="0" l="0" r="0" t="0"/>
              <a:stretch/>
            </p:blipFill>
            <p:spPr>
              <a:xfrm>
                <a:off x="2913" y="3383"/>
                <a:ext cx="60" cy="48"/>
              </a:xfrm>
              <a:prstGeom prst="rect">
                <a:avLst/>
              </a:prstGeom>
              <a:noFill/>
              <a:ln>
                <a:noFill/>
              </a:ln>
            </p:spPr>
          </p:pic>
          <p:pic>
            <p:nvPicPr>
              <p:cNvPr id="1356" name="Google Shape;1356;p99"/>
              <p:cNvPicPr preferRelativeResize="0"/>
              <p:nvPr/>
            </p:nvPicPr>
            <p:blipFill rotWithShape="1">
              <a:blip r:embed="rId20">
                <a:alphaModFix/>
              </a:blip>
              <a:srcRect b="0" l="0" r="0" t="0"/>
              <a:stretch/>
            </p:blipFill>
            <p:spPr>
              <a:xfrm>
                <a:off x="3124" y="3384"/>
                <a:ext cx="83" cy="47"/>
              </a:xfrm>
              <a:prstGeom prst="rect">
                <a:avLst/>
              </a:prstGeom>
              <a:noFill/>
              <a:ln>
                <a:noFill/>
              </a:ln>
            </p:spPr>
          </p:pic>
          <p:pic>
            <p:nvPicPr>
              <p:cNvPr id="1357" name="Google Shape;1357;p99"/>
              <p:cNvPicPr preferRelativeResize="0"/>
              <p:nvPr/>
            </p:nvPicPr>
            <p:blipFill rotWithShape="1">
              <a:blip r:embed="rId21">
                <a:alphaModFix/>
              </a:blip>
              <a:srcRect b="0" l="0" r="0" t="0"/>
              <a:stretch/>
            </p:blipFill>
            <p:spPr>
              <a:xfrm>
                <a:off x="2405" y="3526"/>
                <a:ext cx="52" cy="59"/>
              </a:xfrm>
              <a:prstGeom prst="rect">
                <a:avLst/>
              </a:prstGeom>
              <a:noFill/>
              <a:ln>
                <a:noFill/>
              </a:ln>
            </p:spPr>
          </p:pic>
          <p:pic>
            <p:nvPicPr>
              <p:cNvPr id="1358" name="Google Shape;1358;p99"/>
              <p:cNvPicPr preferRelativeResize="0"/>
              <p:nvPr/>
            </p:nvPicPr>
            <p:blipFill rotWithShape="1">
              <a:blip r:embed="rId22">
                <a:alphaModFix/>
              </a:blip>
              <a:srcRect b="0" l="0" r="0" t="0"/>
              <a:stretch/>
            </p:blipFill>
            <p:spPr>
              <a:xfrm>
                <a:off x="2428" y="3718"/>
                <a:ext cx="17" cy="53"/>
              </a:xfrm>
              <a:prstGeom prst="rect">
                <a:avLst/>
              </a:prstGeom>
              <a:noFill/>
              <a:ln>
                <a:noFill/>
              </a:ln>
            </p:spPr>
          </p:pic>
          <p:pic>
            <p:nvPicPr>
              <p:cNvPr id="1359" name="Google Shape;1359;p99"/>
              <p:cNvPicPr preferRelativeResize="0"/>
              <p:nvPr/>
            </p:nvPicPr>
            <p:blipFill rotWithShape="1">
              <a:blip r:embed="rId23">
                <a:alphaModFix/>
              </a:blip>
              <a:srcRect b="0" l="0" r="0" t="0"/>
              <a:stretch/>
            </p:blipFill>
            <p:spPr>
              <a:xfrm>
                <a:off x="3327" y="3642"/>
                <a:ext cx="46" cy="16"/>
              </a:xfrm>
              <a:prstGeom prst="rect">
                <a:avLst/>
              </a:prstGeom>
              <a:noFill/>
              <a:ln>
                <a:noFill/>
              </a:ln>
            </p:spPr>
          </p:pic>
          <p:pic>
            <p:nvPicPr>
              <p:cNvPr id="1360" name="Google Shape;1360;p99"/>
              <p:cNvPicPr preferRelativeResize="0"/>
              <p:nvPr/>
            </p:nvPicPr>
            <p:blipFill rotWithShape="1">
              <a:blip r:embed="rId24">
                <a:alphaModFix/>
              </a:blip>
              <a:srcRect b="0" l="0" r="0" t="0"/>
              <a:stretch/>
            </p:blipFill>
            <p:spPr>
              <a:xfrm>
                <a:off x="3363" y="3652"/>
                <a:ext cx="22" cy="201"/>
              </a:xfrm>
              <a:prstGeom prst="rect">
                <a:avLst/>
              </a:prstGeom>
              <a:noFill/>
              <a:ln>
                <a:noFill/>
              </a:ln>
            </p:spPr>
          </p:pic>
          <p:pic>
            <p:nvPicPr>
              <p:cNvPr id="1361" name="Google Shape;1361;p99"/>
              <p:cNvPicPr preferRelativeResize="0"/>
              <p:nvPr/>
            </p:nvPicPr>
            <p:blipFill rotWithShape="1">
              <a:blip r:embed="rId25">
                <a:alphaModFix/>
              </a:blip>
              <a:srcRect b="0" l="0" r="0" t="0"/>
              <a:stretch/>
            </p:blipFill>
            <p:spPr>
              <a:xfrm>
                <a:off x="3334" y="3835"/>
                <a:ext cx="47" cy="21"/>
              </a:xfrm>
              <a:prstGeom prst="rect">
                <a:avLst/>
              </a:prstGeom>
              <a:noFill/>
              <a:ln>
                <a:noFill/>
              </a:ln>
            </p:spPr>
          </p:pic>
          <p:pic>
            <p:nvPicPr>
              <p:cNvPr id="1362" name="Google Shape;1362;p99"/>
              <p:cNvPicPr preferRelativeResize="0"/>
              <p:nvPr/>
            </p:nvPicPr>
            <p:blipFill rotWithShape="1">
              <a:blip r:embed="rId26">
                <a:alphaModFix/>
              </a:blip>
              <a:srcRect b="0" l="0" r="0" t="0"/>
              <a:stretch/>
            </p:blipFill>
            <p:spPr>
              <a:xfrm>
                <a:off x="3449" y="3711"/>
                <a:ext cx="57" cy="77"/>
              </a:xfrm>
              <a:prstGeom prst="rect">
                <a:avLst/>
              </a:prstGeom>
              <a:noFill/>
              <a:ln>
                <a:noFill/>
              </a:ln>
            </p:spPr>
          </p:pic>
          <p:pic>
            <p:nvPicPr>
              <p:cNvPr id="1363" name="Google Shape;1363;p99"/>
              <p:cNvPicPr preferRelativeResize="0"/>
              <p:nvPr/>
            </p:nvPicPr>
            <p:blipFill rotWithShape="1">
              <a:blip r:embed="rId27">
                <a:alphaModFix/>
              </a:blip>
              <a:srcRect b="0" l="0" r="0" t="0"/>
              <a:stretch/>
            </p:blipFill>
            <p:spPr>
              <a:xfrm>
                <a:off x="3461" y="3740"/>
                <a:ext cx="57" cy="18"/>
              </a:xfrm>
              <a:prstGeom prst="rect">
                <a:avLst/>
              </a:prstGeom>
              <a:noFill/>
              <a:ln>
                <a:noFill/>
              </a:ln>
            </p:spPr>
          </p:pic>
          <p:pic>
            <p:nvPicPr>
              <p:cNvPr id="1364" name="Google Shape;1364;p99"/>
              <p:cNvPicPr preferRelativeResize="0"/>
              <p:nvPr/>
            </p:nvPicPr>
            <p:blipFill rotWithShape="1">
              <a:blip r:embed="rId28">
                <a:alphaModFix/>
              </a:blip>
              <a:srcRect b="0" l="0" r="0" t="0"/>
              <a:stretch/>
            </p:blipFill>
            <p:spPr>
              <a:xfrm>
                <a:off x="2866" y="3154"/>
                <a:ext cx="410" cy="156"/>
              </a:xfrm>
              <a:prstGeom prst="rect">
                <a:avLst/>
              </a:prstGeom>
              <a:noFill/>
              <a:ln>
                <a:noFill/>
              </a:ln>
            </p:spPr>
          </p:pic>
          <p:pic>
            <p:nvPicPr>
              <p:cNvPr id="1365" name="Google Shape;1365;p99"/>
              <p:cNvPicPr preferRelativeResize="0"/>
              <p:nvPr/>
            </p:nvPicPr>
            <p:blipFill rotWithShape="1">
              <a:blip r:embed="rId29">
                <a:alphaModFix/>
              </a:blip>
              <a:srcRect b="0" l="0" r="0" t="0"/>
              <a:stretch/>
            </p:blipFill>
            <p:spPr>
              <a:xfrm>
                <a:off x="2682" y="3922"/>
                <a:ext cx="13" cy="44"/>
              </a:xfrm>
              <a:prstGeom prst="rect">
                <a:avLst/>
              </a:prstGeom>
              <a:noFill/>
              <a:ln>
                <a:noFill/>
              </a:ln>
            </p:spPr>
          </p:pic>
          <p:pic>
            <p:nvPicPr>
              <p:cNvPr id="1366" name="Google Shape;1366;p99"/>
              <p:cNvPicPr preferRelativeResize="0"/>
              <p:nvPr/>
            </p:nvPicPr>
            <p:blipFill rotWithShape="1">
              <a:blip r:embed="rId30">
                <a:alphaModFix/>
              </a:blip>
              <a:srcRect b="0" l="0" r="0" t="0"/>
              <a:stretch/>
            </p:blipFill>
            <p:spPr>
              <a:xfrm>
                <a:off x="3066" y="3917"/>
                <a:ext cx="14" cy="56"/>
              </a:xfrm>
              <a:prstGeom prst="rect">
                <a:avLst/>
              </a:prstGeom>
              <a:noFill/>
              <a:ln>
                <a:noFill/>
              </a:ln>
            </p:spPr>
          </p:pic>
          <p:pic>
            <p:nvPicPr>
              <p:cNvPr id="1367" name="Google Shape;1367;p99"/>
              <p:cNvPicPr preferRelativeResize="0"/>
              <p:nvPr/>
            </p:nvPicPr>
            <p:blipFill rotWithShape="1">
              <a:blip r:embed="rId31">
                <a:alphaModFix/>
              </a:blip>
              <a:srcRect b="0" l="0" r="0" t="0"/>
              <a:stretch/>
            </p:blipFill>
            <p:spPr>
              <a:xfrm>
                <a:off x="2685" y="3937"/>
                <a:ext cx="393" cy="53"/>
              </a:xfrm>
              <a:prstGeom prst="rect">
                <a:avLst/>
              </a:prstGeom>
              <a:noFill/>
              <a:ln>
                <a:noFill/>
              </a:ln>
            </p:spPr>
          </p:pic>
          <p:pic>
            <p:nvPicPr>
              <p:cNvPr id="1368" name="Google Shape;1368;p99"/>
              <p:cNvPicPr preferRelativeResize="0"/>
              <p:nvPr/>
            </p:nvPicPr>
            <p:blipFill rotWithShape="1">
              <a:blip r:embed="rId32">
                <a:alphaModFix/>
              </a:blip>
              <a:srcRect b="0" l="0" r="0" t="0"/>
              <a:stretch/>
            </p:blipFill>
            <p:spPr>
              <a:xfrm>
                <a:off x="2871" y="4014"/>
                <a:ext cx="57" cy="89"/>
              </a:xfrm>
              <a:prstGeom prst="rect">
                <a:avLst/>
              </a:prstGeom>
              <a:noFill/>
              <a:ln>
                <a:noFill/>
              </a:ln>
            </p:spPr>
          </p:pic>
          <p:pic>
            <p:nvPicPr>
              <p:cNvPr id="1369" name="Google Shape;1369;p99"/>
              <p:cNvPicPr preferRelativeResize="0"/>
              <p:nvPr/>
            </p:nvPicPr>
            <p:blipFill rotWithShape="1">
              <a:blip r:embed="rId33">
                <a:alphaModFix/>
              </a:blip>
              <a:srcRect b="0" l="0" r="0" t="0"/>
              <a:stretch/>
            </p:blipFill>
            <p:spPr>
              <a:xfrm>
                <a:off x="2576" y="3505"/>
                <a:ext cx="23" cy="76"/>
              </a:xfrm>
              <a:prstGeom prst="rect">
                <a:avLst/>
              </a:prstGeom>
              <a:noFill/>
              <a:ln>
                <a:noFill/>
              </a:ln>
            </p:spPr>
          </p:pic>
          <p:pic>
            <p:nvPicPr>
              <p:cNvPr id="1370" name="Google Shape;1370;p99"/>
              <p:cNvPicPr preferRelativeResize="0"/>
              <p:nvPr/>
            </p:nvPicPr>
            <p:blipFill rotWithShape="1">
              <a:blip r:embed="rId34">
                <a:alphaModFix/>
              </a:blip>
              <a:srcRect b="0" l="0" r="0" t="0"/>
              <a:stretch/>
            </p:blipFill>
            <p:spPr>
              <a:xfrm>
                <a:off x="2769" y="3705"/>
                <a:ext cx="28" cy="81"/>
              </a:xfrm>
              <a:prstGeom prst="rect">
                <a:avLst/>
              </a:prstGeom>
              <a:noFill/>
              <a:ln>
                <a:noFill/>
              </a:ln>
            </p:spPr>
          </p:pic>
          <p:pic>
            <p:nvPicPr>
              <p:cNvPr id="1371" name="Google Shape;1371;p99"/>
              <p:cNvPicPr preferRelativeResize="0"/>
              <p:nvPr/>
            </p:nvPicPr>
            <p:blipFill rotWithShape="1">
              <a:blip r:embed="rId35">
                <a:alphaModFix/>
              </a:blip>
              <a:srcRect b="0" l="0" r="0" t="0"/>
              <a:stretch/>
            </p:blipFill>
            <p:spPr>
              <a:xfrm>
                <a:off x="3147" y="3504"/>
                <a:ext cx="24" cy="89"/>
              </a:xfrm>
              <a:prstGeom prst="rect">
                <a:avLst/>
              </a:prstGeom>
              <a:noFill/>
              <a:ln>
                <a:noFill/>
              </a:ln>
            </p:spPr>
          </p:pic>
          <p:pic>
            <p:nvPicPr>
              <p:cNvPr id="1372" name="Google Shape;1372;p99"/>
              <p:cNvPicPr preferRelativeResize="0"/>
              <p:nvPr/>
            </p:nvPicPr>
            <p:blipFill rotWithShape="1">
              <a:blip r:embed="rId36">
                <a:alphaModFix/>
              </a:blip>
              <a:srcRect b="0" l="0" r="0" t="0"/>
              <a:stretch/>
            </p:blipFill>
            <p:spPr>
              <a:xfrm>
                <a:off x="2952" y="3509"/>
                <a:ext cx="30" cy="83"/>
              </a:xfrm>
              <a:prstGeom prst="rect">
                <a:avLst/>
              </a:prstGeom>
              <a:noFill/>
              <a:ln>
                <a:noFill/>
              </a:ln>
            </p:spPr>
          </p:pic>
          <p:pic>
            <p:nvPicPr>
              <p:cNvPr id="1373" name="Google Shape;1373;p99"/>
              <p:cNvPicPr preferRelativeResize="0"/>
              <p:nvPr/>
            </p:nvPicPr>
            <p:blipFill rotWithShape="1">
              <a:blip r:embed="rId37">
                <a:alphaModFix/>
              </a:blip>
              <a:srcRect b="0" l="0" r="0" t="0"/>
              <a:stretch/>
            </p:blipFill>
            <p:spPr>
              <a:xfrm>
                <a:off x="2954" y="3712"/>
                <a:ext cx="26" cy="73"/>
              </a:xfrm>
              <a:prstGeom prst="rect">
                <a:avLst/>
              </a:prstGeom>
              <a:noFill/>
              <a:ln>
                <a:noFill/>
              </a:ln>
            </p:spPr>
          </p:pic>
          <p:pic>
            <p:nvPicPr>
              <p:cNvPr id="1374" name="Google Shape;1374;p99"/>
              <p:cNvPicPr preferRelativeResize="0"/>
              <p:nvPr/>
            </p:nvPicPr>
            <p:blipFill rotWithShape="1">
              <a:blip r:embed="rId38">
                <a:alphaModFix/>
              </a:blip>
              <a:srcRect b="0" l="0" r="0" t="0"/>
              <a:stretch/>
            </p:blipFill>
            <p:spPr>
              <a:xfrm>
                <a:off x="2960" y="3509"/>
                <a:ext cx="25" cy="62"/>
              </a:xfrm>
              <a:prstGeom prst="rect">
                <a:avLst/>
              </a:prstGeom>
              <a:noFill/>
              <a:ln>
                <a:noFill/>
              </a:ln>
            </p:spPr>
          </p:pic>
        </p:grpSp>
        <p:pic>
          <p:nvPicPr>
            <p:cNvPr id="1375" name="Google Shape;1375;p99"/>
            <p:cNvPicPr preferRelativeResize="0"/>
            <p:nvPr/>
          </p:nvPicPr>
          <p:blipFill rotWithShape="1">
            <a:blip r:embed="rId39">
              <a:alphaModFix/>
            </a:blip>
            <a:srcRect b="0" l="0" r="0" t="0"/>
            <a:stretch/>
          </p:blipFill>
          <p:spPr>
            <a:xfrm>
              <a:off x="3074" y="3802"/>
              <a:ext cx="56" cy="86"/>
            </a:xfrm>
            <a:prstGeom prst="rect">
              <a:avLst/>
            </a:prstGeom>
            <a:noFill/>
            <a:ln>
              <a:noFill/>
            </a:ln>
          </p:spPr>
        </p:pic>
        <p:pic>
          <p:nvPicPr>
            <p:cNvPr id="1376" name="Google Shape;1376;p99"/>
            <p:cNvPicPr preferRelativeResize="0"/>
            <p:nvPr/>
          </p:nvPicPr>
          <p:blipFill rotWithShape="1">
            <a:blip r:embed="rId40">
              <a:alphaModFix/>
            </a:blip>
            <a:srcRect b="0" l="0" r="0" t="0"/>
            <a:stretch/>
          </p:blipFill>
          <p:spPr>
            <a:xfrm>
              <a:off x="3261" y="3618"/>
              <a:ext cx="53" cy="82"/>
            </a:xfrm>
            <a:prstGeom prst="rect">
              <a:avLst/>
            </a:prstGeom>
            <a:noFill/>
            <a:ln>
              <a:noFill/>
            </a:ln>
          </p:spPr>
        </p:pic>
        <p:pic>
          <p:nvPicPr>
            <p:cNvPr id="1377" name="Google Shape;1377;p99"/>
            <p:cNvPicPr preferRelativeResize="0"/>
            <p:nvPr/>
          </p:nvPicPr>
          <p:blipFill rotWithShape="1">
            <a:blip r:embed="rId41">
              <a:alphaModFix/>
            </a:blip>
            <a:srcRect b="0" l="0" r="0" t="0"/>
            <a:stretch/>
          </p:blipFill>
          <p:spPr>
            <a:xfrm>
              <a:off x="3633" y="3814"/>
              <a:ext cx="56" cy="74"/>
            </a:xfrm>
            <a:prstGeom prst="rect">
              <a:avLst/>
            </a:prstGeom>
            <a:noFill/>
            <a:ln>
              <a:noFill/>
            </a:ln>
          </p:spPr>
        </p:pic>
      </p:grpSp>
      <p:sp>
        <p:nvSpPr>
          <p:cNvPr id="1378" name="Google Shape;1378;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7/29/2022</a:t>
            </a:r>
            <a:endParaRPr/>
          </a:p>
        </p:txBody>
      </p:sp>
      <p:sp>
        <p:nvSpPr>
          <p:cNvPr id="1379" name="Google Shape;1379;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80" name="Google Shape;1380;p99"/>
          <p:cNvPicPr preferRelativeResize="0"/>
          <p:nvPr/>
        </p:nvPicPr>
        <p:blipFill rotWithShape="1">
          <a:blip r:embed="rId42">
            <a:alphaModFix/>
          </a:blip>
          <a:srcRect b="0" l="0" r="0" t="0"/>
          <a:stretch/>
        </p:blipFill>
        <p:spPr>
          <a:xfrm>
            <a:off x="1" y="1"/>
            <a:ext cx="1269599" cy="13135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2018-07-04T03:08:53Z</dcterms:created>
  <dc:creator>mitcoe</dc:creator>
</cp:coreProperties>
</file>